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897"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38D5CC5-EC04-4EC7-B260-0A619E69F2C5}"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87725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38D5CC5-EC04-4EC7-B260-0A619E69F2C5}"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165108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38D5CC5-EC04-4EC7-B260-0A619E69F2C5}"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327305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38D5CC5-EC04-4EC7-B260-0A619E69F2C5}"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288348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8D5CC5-EC04-4EC7-B260-0A619E69F2C5}"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169723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38D5CC5-EC04-4EC7-B260-0A619E69F2C5}"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3116044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38D5CC5-EC04-4EC7-B260-0A619E69F2C5}" type="datetimeFigureOut">
              <a:rPr lang="id-ID" smtClean="0"/>
              <a:t>21/12/2017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426871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38D5CC5-EC04-4EC7-B260-0A619E69F2C5}" type="datetimeFigureOut">
              <a:rPr lang="id-ID" smtClean="0"/>
              <a:t>21/12/2017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319280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D5CC5-EC04-4EC7-B260-0A619E69F2C5}" type="datetimeFigureOut">
              <a:rPr lang="id-ID" smtClean="0"/>
              <a:t>21/12/2017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44627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8D5CC5-EC04-4EC7-B260-0A619E69F2C5}"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4245518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8D5CC5-EC04-4EC7-B260-0A619E69F2C5}"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EC323A6-8C2A-4714-87EC-4F48754A7986}" type="slidenum">
              <a:rPr lang="id-ID" smtClean="0"/>
              <a:t>‹#›</a:t>
            </a:fld>
            <a:endParaRPr lang="id-ID"/>
          </a:p>
        </p:txBody>
      </p:sp>
    </p:spTree>
    <p:extLst>
      <p:ext uri="{BB962C8B-B14F-4D97-AF65-F5344CB8AC3E}">
        <p14:creationId xmlns:p14="http://schemas.microsoft.com/office/powerpoint/2010/main" val="313068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D5CC5-EC04-4EC7-B260-0A619E69F2C5}" type="datetimeFigureOut">
              <a:rPr lang="id-ID" smtClean="0"/>
              <a:t>21/12/2017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23A6-8C2A-4714-87EC-4F48754A7986}" type="slidenum">
              <a:rPr lang="id-ID" smtClean="0"/>
              <a:t>‹#›</a:t>
            </a:fld>
            <a:endParaRPr lang="id-ID"/>
          </a:p>
        </p:txBody>
      </p:sp>
    </p:spTree>
    <p:extLst>
      <p:ext uri="{BB962C8B-B14F-4D97-AF65-F5344CB8AC3E}">
        <p14:creationId xmlns:p14="http://schemas.microsoft.com/office/powerpoint/2010/main" val="3154936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Bauhaus 93" panose="04030905020B02020C02" pitchFamily="82" charset="0"/>
              </a:rPr>
              <a:t>AGAMA DAN POLITIK</a:t>
            </a:r>
            <a:endParaRPr lang="id-ID" dirty="0">
              <a:latin typeface="Bauhaus 93" panose="04030905020B02020C02" pitchFamily="82" charset="0"/>
            </a:endParaRPr>
          </a:p>
        </p:txBody>
      </p:sp>
    </p:spTree>
    <p:extLst>
      <p:ext uri="{BB962C8B-B14F-4D97-AF65-F5344CB8AC3E}">
        <p14:creationId xmlns:p14="http://schemas.microsoft.com/office/powerpoint/2010/main" val="196582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3" y="1153298"/>
            <a:ext cx="10398211" cy="4154984"/>
          </a:xfrm>
          <a:prstGeom prst="rect">
            <a:avLst/>
          </a:prstGeom>
        </p:spPr>
        <p:txBody>
          <a:bodyPr wrap="square">
            <a:spAutoFit/>
          </a:bodyPr>
          <a:lstStyle/>
          <a:p>
            <a:pPr marL="457200" indent="-457200">
              <a:buFont typeface="Arial" panose="020B0604020202020204" pitchFamily="34" charset="0"/>
              <a:buChar char="•"/>
            </a:pPr>
            <a:r>
              <a:rPr lang="id-ID" sz="2200" dirty="0" smtClean="0">
                <a:latin typeface="Consolas" panose="020B0609020204030204" pitchFamily="49" charset="0"/>
              </a:rPr>
              <a:t>Paradigma kedua memandang agama dan negara berhubungan secara simbiotik, yaitu hubungan timbal balik dan saling memerlukan. </a:t>
            </a:r>
          </a:p>
          <a:p>
            <a:endParaRPr lang="id-ID" sz="2000" dirty="0">
              <a:latin typeface="Consolas" panose="020B0609020204030204" pitchFamily="49" charset="0"/>
            </a:endParaRPr>
          </a:p>
          <a:p>
            <a:pPr marL="800100" lvl="1" indent="-342900">
              <a:buFont typeface="Wingdings" panose="05000000000000000000" pitchFamily="2" charset="2"/>
              <a:buChar char="ü"/>
            </a:pPr>
            <a:r>
              <a:rPr lang="id-ID" sz="2000" dirty="0" smtClean="0">
                <a:latin typeface="Consolas" panose="020B0609020204030204" pitchFamily="49" charset="0"/>
              </a:rPr>
              <a:t>Negara ditempatkan sebagai sarana penunjang perkembangan agama. Dan agama diposisikan sebagai pembimbing etika dan moral suatu negara.</a:t>
            </a:r>
          </a:p>
          <a:p>
            <a:pPr lvl="1"/>
            <a:r>
              <a:rPr lang="id-ID" sz="2000" dirty="0" smtClean="0">
                <a:latin typeface="Consolas" panose="020B0609020204030204" pitchFamily="49" charset="0"/>
              </a:rPr>
              <a:t> </a:t>
            </a:r>
          </a:p>
          <a:p>
            <a:pPr marL="800100" lvl="1" indent="-342900">
              <a:buFont typeface="Wingdings" panose="05000000000000000000" pitchFamily="2" charset="2"/>
              <a:buChar char="ü"/>
            </a:pPr>
            <a:r>
              <a:rPr lang="id-ID" sz="2000" dirty="0" smtClean="0">
                <a:latin typeface="Consolas" panose="020B0609020204030204" pitchFamily="49" charset="0"/>
              </a:rPr>
              <a:t>Pandangan simbiosa agama dan negara dapat diketemukan dalam pemikiran beberapa tokoh Islam, misalnya Al-Mawardi. 11 Menurut al-Mawardi, kepemimpinan negara (imamah) merupakan instrumen untuk meneruskan misi Kenabian yakni memelihara agama dan mengatur dunia.</a:t>
            </a:r>
          </a:p>
          <a:p>
            <a:pPr lvl="1"/>
            <a:r>
              <a:rPr lang="id-ID" sz="2000" dirty="0" smtClean="0">
                <a:latin typeface="Consolas" panose="020B0609020204030204" pitchFamily="49" charset="0"/>
              </a:rPr>
              <a:t> </a:t>
            </a:r>
          </a:p>
          <a:p>
            <a:pPr marL="800100" lvl="1" indent="-342900">
              <a:buFont typeface="Wingdings" panose="05000000000000000000" pitchFamily="2" charset="2"/>
              <a:buChar char="ü"/>
            </a:pPr>
            <a:r>
              <a:rPr lang="id-ID" sz="2000" dirty="0" smtClean="0">
                <a:latin typeface="Consolas" panose="020B0609020204030204" pitchFamily="49" charset="0"/>
              </a:rPr>
              <a:t>Pemeliharaan agama dan pengaturan dunia merupakan dua aktifitas yang berbeda, namun berhubungan secara simbiotik. </a:t>
            </a:r>
          </a:p>
        </p:txBody>
      </p:sp>
      <p:sp>
        <p:nvSpPr>
          <p:cNvPr id="6" name="Title 1"/>
          <p:cNvSpPr txBox="1">
            <a:spLocks/>
          </p:cNvSpPr>
          <p:nvPr/>
        </p:nvSpPr>
        <p:spPr>
          <a:xfrm>
            <a:off x="2578442" y="513407"/>
            <a:ext cx="7595287" cy="5080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d-ID" sz="3200" b="1" dirty="0" smtClean="0">
                <a:latin typeface="Consolas" panose="020B0609020204030204" pitchFamily="49" charset="0"/>
              </a:rPr>
              <a:t>Paradigma kedua</a:t>
            </a:r>
            <a:endParaRPr lang="id-ID" sz="3200" b="1" dirty="0">
              <a:latin typeface="Bauhaus 93" panose="04030905020B02020C02" pitchFamily="82" charset="0"/>
            </a:endParaRPr>
          </a:p>
        </p:txBody>
      </p:sp>
    </p:spTree>
    <p:extLst>
      <p:ext uri="{BB962C8B-B14F-4D97-AF65-F5344CB8AC3E}">
        <p14:creationId xmlns:p14="http://schemas.microsoft.com/office/powerpoint/2010/main" val="312042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3" y="1153298"/>
            <a:ext cx="10398211" cy="5109091"/>
          </a:xfrm>
          <a:prstGeom prst="rect">
            <a:avLst/>
          </a:prstGeom>
        </p:spPr>
        <p:txBody>
          <a:bodyPr wrap="square">
            <a:spAutoFit/>
          </a:bodyPr>
          <a:lstStyle/>
          <a:p>
            <a:pPr marL="457200" indent="-457200">
              <a:buFont typeface="Arial" panose="020B0604020202020204" pitchFamily="34" charset="0"/>
              <a:buChar char="•"/>
            </a:pPr>
            <a:r>
              <a:rPr lang="id-ID" sz="2200" dirty="0" smtClean="0">
                <a:latin typeface="Consolas" panose="020B0609020204030204" pitchFamily="49" charset="0"/>
              </a:rPr>
              <a:t>Paradigma ketiga bersifat sekularistik yang menolak pendasaran negara pada Islam. </a:t>
            </a:r>
          </a:p>
          <a:p>
            <a:endParaRPr lang="id-ID" sz="2200" dirty="0" smtClean="0">
              <a:latin typeface="Consolas" panose="020B0609020204030204" pitchFamily="49" charset="0"/>
            </a:endParaRPr>
          </a:p>
          <a:p>
            <a:pPr marL="800100" lvl="1" indent="-342900">
              <a:buFont typeface="Wingdings" panose="05000000000000000000" pitchFamily="2" charset="2"/>
              <a:buChar char="ü"/>
            </a:pPr>
            <a:r>
              <a:rPr lang="id-ID" sz="2000" dirty="0" smtClean="0">
                <a:latin typeface="Consolas" panose="020B0609020204030204" pitchFamily="49" charset="0"/>
              </a:rPr>
              <a:t>Salah satu pelopor paradigma ini adalah Ali Abdur Raziq, seorang cendekiawan Muslim dari Mesir. Menurut pendapatnya, Islam tidak mempunyai kaitan apapun terhadap sistem pemerintahan, termasuk al-Khulafa ar-Rasyidun menurunya merupakan sistem yang duniawi yang terlepas dari ajaran Islam. Islam menurutnya, tidak memberikan petunjuk suatu sistem politik (bentuk negara) yang ideal untuk didirikan umat Islam. </a:t>
            </a:r>
          </a:p>
          <a:p>
            <a:pPr marL="800100" lvl="1" indent="-342900">
              <a:buFont typeface="Wingdings" panose="05000000000000000000" pitchFamily="2" charset="2"/>
              <a:buChar char="ü"/>
            </a:pPr>
            <a:r>
              <a:rPr lang="id-ID" sz="2000" dirty="0" smtClean="0">
                <a:latin typeface="Consolas" panose="020B0609020204030204" pitchFamily="49" charset="0"/>
              </a:rPr>
              <a:t>Menurut Raziq, Islam merupakan entitas keagamaan yang bertujuan untuk mewujudkan komunitas keagamaan yang tunggal, berdasarkan kesamaan keyakinan dan tidak mengajarkan/menganjurkan pembentukan negara (sistem pemerintahan) tertentu. Kekuasan politik (negara) bukan karena tuntutan agama melainkan tuntutan sosial dan politik itu sendiri. </a:t>
            </a:r>
            <a:endParaRPr lang="id-ID" sz="2000" dirty="0">
              <a:latin typeface="Consolas" panose="020B0609020204030204" pitchFamily="49" charset="0"/>
            </a:endParaRPr>
          </a:p>
        </p:txBody>
      </p:sp>
      <p:sp>
        <p:nvSpPr>
          <p:cNvPr id="6" name="Title 1"/>
          <p:cNvSpPr txBox="1">
            <a:spLocks/>
          </p:cNvSpPr>
          <p:nvPr/>
        </p:nvSpPr>
        <p:spPr>
          <a:xfrm>
            <a:off x="2578443" y="513407"/>
            <a:ext cx="7241060" cy="5080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d-ID" sz="3200" b="1" dirty="0" smtClean="0">
                <a:latin typeface="Consolas" panose="020B0609020204030204" pitchFamily="49" charset="0"/>
              </a:rPr>
              <a:t>Paradigma Ketiga</a:t>
            </a:r>
            <a:endParaRPr lang="id-ID" sz="3200" b="1" dirty="0">
              <a:latin typeface="Bauhaus 93" panose="04030905020B02020C02" pitchFamily="82" charset="0"/>
            </a:endParaRPr>
          </a:p>
        </p:txBody>
      </p:sp>
    </p:spTree>
    <p:extLst>
      <p:ext uri="{BB962C8B-B14F-4D97-AF65-F5344CB8AC3E}">
        <p14:creationId xmlns:p14="http://schemas.microsoft.com/office/powerpoint/2010/main" val="18429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448" y="422791"/>
            <a:ext cx="4335162" cy="508086"/>
          </a:xfrm>
        </p:spPr>
        <p:txBody>
          <a:bodyPr>
            <a:normAutofit fontScale="90000"/>
          </a:bodyPr>
          <a:lstStyle/>
          <a:p>
            <a:pPr algn="ctr"/>
            <a:r>
              <a:rPr lang="id-ID" b="1" dirty="0" smtClean="0">
                <a:latin typeface="Bauhaus 93" panose="04030905020B02020C02" pitchFamily="82" charset="0"/>
              </a:rPr>
              <a:t>A G A M A</a:t>
            </a:r>
            <a:endParaRPr lang="id-ID" b="1" dirty="0">
              <a:latin typeface="Bauhaus 93" panose="04030905020B02020C02" pitchFamily="82" charset="0"/>
            </a:endParaRPr>
          </a:p>
        </p:txBody>
      </p:sp>
      <p:sp>
        <p:nvSpPr>
          <p:cNvPr id="4" name="Rectangle 3"/>
          <p:cNvSpPr/>
          <p:nvPr/>
        </p:nvSpPr>
        <p:spPr>
          <a:xfrm>
            <a:off x="1019432" y="1234807"/>
            <a:ext cx="10398211" cy="4708981"/>
          </a:xfrm>
          <a:prstGeom prst="rect">
            <a:avLst/>
          </a:prstGeom>
        </p:spPr>
        <p:txBody>
          <a:bodyPr wrap="square">
            <a:spAutoFit/>
          </a:bodyPr>
          <a:lstStyle/>
          <a:p>
            <a:pPr marL="285750" indent="-285750">
              <a:buFont typeface="Arial" panose="020B0604020202020204" pitchFamily="34" charset="0"/>
              <a:buChar char="•"/>
            </a:pPr>
            <a:r>
              <a:rPr lang="id-ID" sz="2000" dirty="0" smtClean="0">
                <a:latin typeface="Consolas" panose="020B0609020204030204" pitchFamily="49" charset="0"/>
              </a:rPr>
              <a:t>Agama merupakan seperangkat kepercayaan, doktrin, dan norma-norma  yang dianut dan diyakini kebenarannya oleh manusia.</a:t>
            </a:r>
          </a:p>
          <a:p>
            <a:r>
              <a:rPr lang="id-ID" sz="2000" dirty="0" smtClean="0">
                <a:latin typeface="Consolas" panose="020B0609020204030204" pitchFamily="49" charset="0"/>
              </a:rPr>
              <a:t> </a:t>
            </a:r>
          </a:p>
          <a:p>
            <a:pPr marL="285750" indent="-285750">
              <a:buFont typeface="Arial" panose="020B0604020202020204" pitchFamily="34" charset="0"/>
              <a:buChar char="•"/>
            </a:pPr>
            <a:r>
              <a:rPr lang="id-ID" sz="2000" dirty="0" smtClean="0">
                <a:latin typeface="Consolas" panose="020B0609020204030204" pitchFamily="49" charset="0"/>
              </a:rPr>
              <a:t>Keyakinan manusia tentang  agama, diikat oleh norma-norma dan ajaran-ajaran tentang cara hidup manusia yang baik, tentu saja dihasilkan oleh adanya pikiran atau perilaku manusia dalam hubungannya dengan kekuasaan yang tidak nyata. </a:t>
            </a:r>
          </a:p>
          <a:p>
            <a:pPr marL="285750" indent="-285750">
              <a:buFont typeface="Arial" panose="020B0604020202020204" pitchFamily="34" charset="0"/>
              <a:buChar char="•"/>
            </a:pPr>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Perilaku manusia dalam  beragama ini dapat dilihat dalam acara dan upacara-upacara tertentu serta menurut tata cara tertentu pula sesuai dengan yang telah ditentukan oleh agama masing-masing.  </a:t>
            </a:r>
          </a:p>
          <a:p>
            <a:pPr marL="285750" indent="-285750">
              <a:buFont typeface="Arial" panose="020B0604020202020204" pitchFamily="34" charset="0"/>
              <a:buChar char="•"/>
            </a:pPr>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Kepercayaan beragama adalah sekumpulan jawaban yang didasarkan atas ilmu ketuhanan atau “penafsiran atas kekuatan-kekuatan gaib terhadap  berbagai peryataan mendasar yang ditimbulkan oleh akal pikiran manusia</a:t>
            </a:r>
            <a:endParaRPr lang="id-ID" sz="2000" dirty="0">
              <a:latin typeface="Consolas" panose="020B0609020204030204" pitchFamily="49" charset="0"/>
            </a:endParaRPr>
          </a:p>
        </p:txBody>
      </p:sp>
    </p:spTree>
    <p:extLst>
      <p:ext uri="{BB962C8B-B14F-4D97-AF65-F5344CB8AC3E}">
        <p14:creationId xmlns:p14="http://schemas.microsoft.com/office/powerpoint/2010/main" val="160153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3" y="1193618"/>
            <a:ext cx="10398211" cy="3477875"/>
          </a:xfrm>
          <a:prstGeom prst="rect">
            <a:avLst/>
          </a:prstGeom>
        </p:spPr>
        <p:txBody>
          <a:bodyPr wrap="square">
            <a:spAutoFit/>
          </a:bodyPr>
          <a:lstStyle/>
          <a:p>
            <a:pPr marL="285750" indent="-285750">
              <a:buFont typeface="Arial" panose="020B0604020202020204" pitchFamily="34" charset="0"/>
              <a:buChar char="•"/>
            </a:pPr>
            <a:r>
              <a:rPr lang="id-ID" sz="2000" dirty="0" smtClean="0">
                <a:latin typeface="Consolas" panose="020B0609020204030204" pitchFamily="49" charset="0"/>
              </a:rPr>
              <a:t>Emile Durkheim, seorang sosiolog/antropolog Perancis, menyatakan  bahwa agama sebenarnya adalah bentuk primitifnya sosiologi; agama adalah juru tafsir tatanan sosial dan serkaligus menjadi sumber tatanan sosial.</a:t>
            </a:r>
          </a:p>
          <a:p>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Durkheim menyatakan bahwa agama bukan hanya kenyataan sejarah, tetapi juga merupakan kebutuhan sosial; jika masyarakat ada, maka agama pun mesti ada. </a:t>
            </a:r>
          </a:p>
          <a:p>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Sekalipun disadari, bahwa tinggi rendahnya “kebutuhan” terhadap agama bergantung pada masyarakatnya sendiri, suatu masyarakat yang memiliki dinamika dan struktur sosial tertentu. </a:t>
            </a:r>
            <a:endParaRPr lang="id-ID" sz="2000" dirty="0">
              <a:latin typeface="Consolas" panose="020B0609020204030204" pitchFamily="49" charset="0"/>
            </a:endParaRPr>
          </a:p>
        </p:txBody>
      </p:sp>
      <p:sp>
        <p:nvSpPr>
          <p:cNvPr id="5" name="Title 1"/>
          <p:cNvSpPr txBox="1">
            <a:spLocks/>
          </p:cNvSpPr>
          <p:nvPr/>
        </p:nvSpPr>
        <p:spPr>
          <a:xfrm>
            <a:off x="9185188" y="422791"/>
            <a:ext cx="2110945" cy="508086"/>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d-ID" b="1" dirty="0" smtClean="0">
                <a:latin typeface="Bauhaus 93" panose="04030905020B02020C02" pitchFamily="82" charset="0"/>
              </a:rPr>
              <a:t>AGAMA</a:t>
            </a:r>
            <a:endParaRPr lang="id-ID" b="1" dirty="0">
              <a:latin typeface="Bauhaus 93" panose="04030905020B02020C02" pitchFamily="82" charset="0"/>
            </a:endParaRPr>
          </a:p>
        </p:txBody>
      </p:sp>
    </p:spTree>
    <p:extLst>
      <p:ext uri="{BB962C8B-B14F-4D97-AF65-F5344CB8AC3E}">
        <p14:creationId xmlns:p14="http://schemas.microsoft.com/office/powerpoint/2010/main" val="207471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094764"/>
            <a:ext cx="10398211" cy="707886"/>
          </a:xfrm>
          <a:prstGeom prst="rect">
            <a:avLst/>
          </a:prstGeom>
        </p:spPr>
        <p:txBody>
          <a:bodyPr wrap="square">
            <a:spAutoFit/>
          </a:bodyPr>
          <a:lstStyle/>
          <a:p>
            <a:r>
              <a:rPr lang="id-ID" sz="2000" dirty="0" smtClean="0">
                <a:latin typeface="Consolas" panose="020B0609020204030204" pitchFamily="49" charset="0"/>
              </a:rPr>
              <a:t>Donal Eugene Smith seperti dikutip Nanat Fatah Natsir dalam buku Yahudi vs Islam menyebut empat pokok unsur agama, yaitu: </a:t>
            </a:r>
            <a:endParaRPr lang="id-ID" sz="2000" dirty="0">
              <a:latin typeface="Consolas" panose="020B0609020204030204" pitchFamily="49" charset="0"/>
            </a:endParaRPr>
          </a:p>
        </p:txBody>
      </p:sp>
      <p:sp>
        <p:nvSpPr>
          <p:cNvPr id="5" name="Rectangle 4"/>
          <p:cNvSpPr/>
          <p:nvPr/>
        </p:nvSpPr>
        <p:spPr>
          <a:xfrm>
            <a:off x="1283044" y="1975643"/>
            <a:ext cx="9953368" cy="4401205"/>
          </a:xfrm>
          <a:prstGeom prst="rect">
            <a:avLst/>
          </a:prstGeom>
        </p:spPr>
        <p:txBody>
          <a:bodyPr wrap="square">
            <a:spAutoFit/>
          </a:bodyPr>
          <a:lstStyle/>
          <a:p>
            <a:pPr marL="285750" indent="-285750">
              <a:buFont typeface="Arial" panose="020B0604020202020204" pitchFamily="34" charset="0"/>
              <a:buChar char="•"/>
            </a:pPr>
            <a:r>
              <a:rPr lang="id-ID" sz="2000" dirty="0" smtClean="0">
                <a:latin typeface="Consolas" panose="020B0609020204030204" pitchFamily="49" charset="0"/>
              </a:rPr>
              <a:t>Agama sebagai identitas kelompok, mengacu pada eksistensi umat-umat beragama, yaitu kelmpok yang terdiri dari individu-individu yang terkait satu sama lain karena kesamaan lambang-lambang keagamaan. </a:t>
            </a:r>
          </a:p>
          <a:p>
            <a:pPr marL="285750" indent="-285750">
              <a:buFont typeface="Arial" panose="020B0604020202020204" pitchFamily="34" charset="0"/>
              <a:buChar char="•"/>
            </a:pPr>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Agama sebagai pengaturan kemasyarakatan, mengacu pada eksistensi struktur-struktur sosio-religius yang mengatur kehidupan sosial intern umat beragama.</a:t>
            </a:r>
          </a:p>
          <a:p>
            <a:pPr marL="285750" indent="-285750">
              <a:buFont typeface="Arial" panose="020B0604020202020204" pitchFamily="34" charset="0"/>
              <a:buChar char="•"/>
            </a:pPr>
            <a:endParaRPr lang="id-ID" sz="2000" dirty="0" smtClean="0">
              <a:latin typeface="Consolas" panose="020B0609020204030204" pitchFamily="49" charset="0"/>
            </a:endParaRPr>
          </a:p>
          <a:p>
            <a:pPr marL="285750" indent="-285750">
              <a:buFont typeface="Arial" panose="020B0604020202020204" pitchFamily="34" charset="0"/>
              <a:buChar char="•"/>
            </a:pPr>
            <a:r>
              <a:rPr lang="pt-BR" sz="2000" dirty="0" smtClean="0">
                <a:latin typeface="Consolas" panose="020B0609020204030204" pitchFamily="49" charset="0"/>
              </a:rPr>
              <a:t>Agama sebagai organisasi keagamaan, mengacu pada eksistensi lembaga</a:t>
            </a:r>
            <a:r>
              <a:rPr lang="id-ID" sz="2000" dirty="0" smtClean="0">
                <a:latin typeface="Consolas" panose="020B0609020204030204" pitchFamily="49" charset="0"/>
              </a:rPr>
              <a:t> </a:t>
            </a:r>
            <a:r>
              <a:rPr lang="pt-BR" sz="2000" dirty="0" smtClean="0">
                <a:latin typeface="Consolas" panose="020B0609020204030204" pitchFamily="49" charset="0"/>
              </a:rPr>
              <a:t>lembaga keulamaan (cleric institutions). Contoh: MUI, PGI, HKBP.</a:t>
            </a:r>
            <a:endParaRPr lang="id-ID" sz="2000" dirty="0" smtClean="0">
              <a:latin typeface="Consolas" panose="020B0609020204030204" pitchFamily="49" charset="0"/>
            </a:endParaRPr>
          </a:p>
          <a:p>
            <a:r>
              <a:rPr lang="pt-BR" sz="2000" dirty="0" smtClean="0">
                <a:latin typeface="Consolas" panose="020B0609020204030204" pitchFamily="49" charset="0"/>
              </a:rPr>
              <a:t> </a:t>
            </a:r>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Agama sebagai sistem keyakinan, mengacu pada eksistensi ideologi-ideologi keagamaan. Contoh: pada kehidupan sehari-hari (Islam turunan), dan lain-lain.</a:t>
            </a:r>
            <a:endParaRPr lang="id-ID" sz="2000" dirty="0">
              <a:latin typeface="Consolas" panose="020B0609020204030204" pitchFamily="49" charset="0"/>
            </a:endParaRPr>
          </a:p>
        </p:txBody>
      </p:sp>
      <p:sp>
        <p:nvSpPr>
          <p:cNvPr id="6" name="Title 1"/>
          <p:cNvSpPr txBox="1">
            <a:spLocks/>
          </p:cNvSpPr>
          <p:nvPr/>
        </p:nvSpPr>
        <p:spPr>
          <a:xfrm>
            <a:off x="9185188" y="422791"/>
            <a:ext cx="2110945" cy="508086"/>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d-ID" b="1" dirty="0" smtClean="0">
                <a:latin typeface="Bauhaus 93" panose="04030905020B02020C02" pitchFamily="82" charset="0"/>
              </a:rPr>
              <a:t>AGAMA</a:t>
            </a:r>
            <a:endParaRPr lang="id-ID" b="1" dirty="0">
              <a:latin typeface="Bauhaus 93" panose="04030905020B02020C02" pitchFamily="82" charset="0"/>
            </a:endParaRPr>
          </a:p>
        </p:txBody>
      </p:sp>
    </p:spTree>
    <p:extLst>
      <p:ext uri="{BB962C8B-B14F-4D97-AF65-F5344CB8AC3E}">
        <p14:creationId xmlns:p14="http://schemas.microsoft.com/office/powerpoint/2010/main" val="320109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448" y="422791"/>
            <a:ext cx="4335162" cy="508086"/>
          </a:xfrm>
        </p:spPr>
        <p:txBody>
          <a:bodyPr>
            <a:normAutofit fontScale="90000"/>
          </a:bodyPr>
          <a:lstStyle/>
          <a:p>
            <a:pPr algn="ctr"/>
            <a:r>
              <a:rPr lang="id-ID" b="1" dirty="0" smtClean="0">
                <a:latin typeface="Bauhaus 93" panose="04030905020B02020C02" pitchFamily="82" charset="0"/>
              </a:rPr>
              <a:t>P O L I T I K</a:t>
            </a:r>
            <a:endParaRPr lang="id-ID" b="1" dirty="0">
              <a:latin typeface="Bauhaus 93" panose="04030905020B02020C02" pitchFamily="82" charset="0"/>
            </a:endParaRPr>
          </a:p>
        </p:txBody>
      </p:sp>
      <p:sp>
        <p:nvSpPr>
          <p:cNvPr id="4" name="Rectangle 3"/>
          <p:cNvSpPr/>
          <p:nvPr/>
        </p:nvSpPr>
        <p:spPr>
          <a:xfrm>
            <a:off x="1019432" y="1234807"/>
            <a:ext cx="10398211" cy="2554545"/>
          </a:xfrm>
          <a:prstGeom prst="rect">
            <a:avLst/>
          </a:prstGeom>
        </p:spPr>
        <p:txBody>
          <a:bodyPr wrap="square">
            <a:spAutoFit/>
          </a:bodyPr>
          <a:lstStyle/>
          <a:p>
            <a:r>
              <a:rPr lang="id-ID" sz="2000" dirty="0" smtClean="0">
                <a:latin typeface="Consolas" panose="020B0609020204030204" pitchFamily="49" charset="0"/>
              </a:rPr>
              <a:t>Asal kata politik itu berasal dari bahasa Yunani yaitu “polis” dimana artinya adalah negara, kota dan dari kata polis tersebut bisa didapatkan beberapa kata,  diantaranya :</a:t>
            </a:r>
          </a:p>
          <a:p>
            <a:pPr marL="285750" indent="-285750">
              <a:buFont typeface="Arial" panose="020B0604020202020204" pitchFamily="34" charset="0"/>
              <a:buChar char="•"/>
            </a:pPr>
            <a:endParaRPr lang="id-ID" sz="2000" dirty="0" smtClean="0">
              <a:latin typeface="Consolas" panose="020B0609020204030204" pitchFamily="49" charset="0"/>
            </a:endParaRPr>
          </a:p>
          <a:p>
            <a:pPr lvl="1"/>
            <a:r>
              <a:rPr lang="id-ID" sz="2000" dirty="0" smtClean="0">
                <a:latin typeface="Consolas" panose="020B0609020204030204" pitchFamily="49" charset="0"/>
              </a:rPr>
              <a:t>1. Polities = Warga Negara </a:t>
            </a:r>
          </a:p>
          <a:p>
            <a:pPr lvl="1"/>
            <a:r>
              <a:rPr lang="id-ID" sz="2000" dirty="0" smtClean="0">
                <a:latin typeface="Consolas" panose="020B0609020204030204" pitchFamily="49" charset="0"/>
              </a:rPr>
              <a:t>2. Politikos = Kewarganegaraan </a:t>
            </a:r>
          </a:p>
          <a:p>
            <a:pPr lvl="1"/>
            <a:r>
              <a:rPr lang="id-ID" sz="2000" dirty="0" smtClean="0">
                <a:latin typeface="Consolas" panose="020B0609020204030204" pitchFamily="49" charset="0"/>
              </a:rPr>
              <a:t>3. Politike Episteme = Ilmu Politik </a:t>
            </a:r>
          </a:p>
          <a:p>
            <a:pPr lvl="1"/>
            <a:r>
              <a:rPr lang="id-ID" sz="2000" dirty="0" smtClean="0">
                <a:latin typeface="Consolas" panose="020B0609020204030204" pitchFamily="49" charset="0"/>
              </a:rPr>
              <a:t>4. Politicia = Pemerintahan Negara </a:t>
            </a:r>
            <a:endParaRPr lang="id-ID" sz="2000" dirty="0">
              <a:latin typeface="Consolas" panose="020B0609020204030204" pitchFamily="49" charset="0"/>
            </a:endParaRPr>
          </a:p>
        </p:txBody>
      </p:sp>
      <p:sp>
        <p:nvSpPr>
          <p:cNvPr id="3" name="Rectangle 2"/>
          <p:cNvSpPr/>
          <p:nvPr/>
        </p:nvSpPr>
        <p:spPr>
          <a:xfrm>
            <a:off x="1019432" y="4159759"/>
            <a:ext cx="10093411" cy="1200329"/>
          </a:xfrm>
          <a:prstGeom prst="rect">
            <a:avLst/>
          </a:prstGeom>
        </p:spPr>
        <p:txBody>
          <a:bodyPr wrap="square">
            <a:spAutoFit/>
          </a:bodyPr>
          <a:lstStyle/>
          <a:p>
            <a:r>
              <a:rPr lang="id-ID" i="1" dirty="0" smtClean="0">
                <a:latin typeface="Consolas" panose="020B0609020204030204" pitchFamily="49" charset="0"/>
              </a:rPr>
              <a:t>Jadi kalau tinjau dari asal kata tersebut pengertian politik secara umum dapat dikatakan bahwa </a:t>
            </a:r>
            <a:r>
              <a:rPr lang="id-ID" b="1" i="1" dirty="0" smtClean="0">
                <a:latin typeface="Consolas" panose="020B0609020204030204" pitchFamily="49" charset="0"/>
              </a:rPr>
              <a:t>politik adalah </a:t>
            </a:r>
            <a:r>
              <a:rPr lang="id-ID" i="1" dirty="0" smtClean="0">
                <a:latin typeface="Consolas" panose="020B0609020204030204" pitchFamily="49" charset="0"/>
              </a:rPr>
              <a:t>kegiatan dalam suatu system politik atau negara yang menyangkut proses penentuan tujuan dari sistem tersebut dan bagaimana melaksanakan tujuannya.</a:t>
            </a:r>
            <a:endParaRPr lang="id-ID" i="1" dirty="0">
              <a:latin typeface="Consolas" panose="020B0609020204030204" pitchFamily="49" charset="0"/>
            </a:endParaRPr>
          </a:p>
        </p:txBody>
      </p:sp>
    </p:spTree>
    <p:extLst>
      <p:ext uri="{BB962C8B-B14F-4D97-AF65-F5344CB8AC3E}">
        <p14:creationId xmlns:p14="http://schemas.microsoft.com/office/powerpoint/2010/main" val="830145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2" y="930877"/>
            <a:ext cx="10398211" cy="5324535"/>
          </a:xfrm>
          <a:prstGeom prst="rect">
            <a:avLst/>
          </a:prstGeom>
        </p:spPr>
        <p:txBody>
          <a:bodyPr wrap="square">
            <a:spAutoFit/>
          </a:bodyPr>
          <a:lstStyle/>
          <a:p>
            <a:pPr marL="285750" indent="-285750">
              <a:buFont typeface="Arial" panose="020B0604020202020204" pitchFamily="34" charset="0"/>
              <a:buChar char="•"/>
            </a:pPr>
            <a:r>
              <a:rPr lang="id-ID" sz="2000" dirty="0" smtClean="0">
                <a:latin typeface="Consolas" panose="020B0609020204030204" pitchFamily="49" charset="0"/>
              </a:rPr>
              <a:t>Politik adalah </a:t>
            </a:r>
            <a:r>
              <a:rPr lang="id-ID" sz="2000" b="1" dirty="0" smtClean="0">
                <a:latin typeface="Consolas" panose="020B0609020204030204" pitchFamily="49" charset="0"/>
              </a:rPr>
              <a:t>seni dan ilmu </a:t>
            </a:r>
            <a:r>
              <a:rPr lang="id-ID" sz="2000" dirty="0" smtClean="0">
                <a:latin typeface="Consolas" panose="020B0609020204030204" pitchFamily="49" charset="0"/>
              </a:rPr>
              <a:t>untuk meraih kekuasaan secara konstitusional maupun non-konstitusional. </a:t>
            </a:r>
          </a:p>
          <a:p>
            <a:pPr marL="285750" indent="-285750">
              <a:buFont typeface="Arial" panose="020B0604020202020204" pitchFamily="34" charset="0"/>
              <a:buChar char="•"/>
            </a:pPr>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Politik adalah bermacam-macam kegiatan dari suatu sistem politik (negara) yang menyangkut proses menentukan tujuan-tujuan dari sistem Indonesia dan melaksanakan tujuan-tujuan itu </a:t>
            </a:r>
            <a:r>
              <a:rPr lang="id-ID" sz="2000" b="1" dirty="0" smtClean="0">
                <a:latin typeface="Consolas" panose="020B0609020204030204" pitchFamily="49" charset="0"/>
              </a:rPr>
              <a:t>(Mirriam Budiharjo).</a:t>
            </a:r>
          </a:p>
          <a:p>
            <a:pPr marL="285750" indent="-285750">
              <a:buFont typeface="Arial" panose="020B0604020202020204" pitchFamily="34" charset="0"/>
              <a:buChar char="•"/>
            </a:pPr>
            <a:endParaRPr lang="id-ID" sz="2000"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Politik adalah usaha yang ditempuh warga negara untuk mewujudkan kebaikan bersama </a:t>
            </a:r>
            <a:r>
              <a:rPr lang="id-ID" sz="2000" b="1" dirty="0" smtClean="0">
                <a:latin typeface="Consolas" panose="020B0609020204030204" pitchFamily="49" charset="0"/>
              </a:rPr>
              <a:t>(Aristoteles). </a:t>
            </a:r>
          </a:p>
          <a:p>
            <a:pPr marL="285750" indent="-285750">
              <a:buFont typeface="Arial" panose="020B0604020202020204" pitchFamily="34" charset="0"/>
              <a:buChar char="•"/>
            </a:pPr>
            <a:endParaRPr lang="id-ID" sz="2000" b="1" dirty="0" smtClean="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Politik adalah pelembagaan dari hubungan antar manusia yang dilembagakan dalam bermacam-macam badan politik baik suprastruktur politik dan infrastruktur politik </a:t>
            </a:r>
            <a:r>
              <a:rPr lang="id-ID" sz="2000" b="1" dirty="0" smtClean="0">
                <a:latin typeface="Consolas" panose="020B0609020204030204" pitchFamily="49" charset="0"/>
              </a:rPr>
              <a:t>(Sri Sumantri).</a:t>
            </a:r>
          </a:p>
          <a:p>
            <a:pPr marL="285750" indent="-285750">
              <a:buFont typeface="Arial" panose="020B0604020202020204" pitchFamily="34" charset="0"/>
              <a:buChar char="•"/>
            </a:pPr>
            <a:endParaRPr lang="id-ID" sz="2000" b="1" dirty="0">
              <a:latin typeface="Consolas" panose="020B0609020204030204" pitchFamily="49" charset="0"/>
            </a:endParaRPr>
          </a:p>
          <a:p>
            <a:pPr marL="285750" indent="-285750">
              <a:buFont typeface="Arial" panose="020B0604020202020204" pitchFamily="34" charset="0"/>
              <a:buChar char="•"/>
            </a:pPr>
            <a:r>
              <a:rPr lang="id-ID" sz="2000" dirty="0" smtClean="0">
                <a:latin typeface="Consolas" panose="020B0609020204030204" pitchFamily="49" charset="0"/>
              </a:rPr>
              <a:t>Melihat banyak versi pengertian politik tersebut, maka sebenarnya bisa disimpulkan secara singkat bahwa </a:t>
            </a:r>
            <a:r>
              <a:rPr lang="id-ID" sz="2000" i="1" dirty="0" smtClean="0">
                <a:solidFill>
                  <a:srgbClr val="FF0000"/>
                </a:solidFill>
                <a:latin typeface="Consolas" panose="020B0609020204030204" pitchFamily="49" charset="0"/>
              </a:rPr>
              <a:t>“politik adalah siasat/cara  atau taktik untuk mencapai suatu tujuan tertentu” </a:t>
            </a:r>
            <a:endParaRPr lang="id-ID" sz="2000" i="1" dirty="0">
              <a:solidFill>
                <a:srgbClr val="FF0000"/>
              </a:solidFill>
              <a:latin typeface="Consolas" panose="020B0609020204030204" pitchFamily="49" charset="0"/>
            </a:endParaRPr>
          </a:p>
        </p:txBody>
      </p:sp>
      <p:sp>
        <p:nvSpPr>
          <p:cNvPr id="5" name="Title 1"/>
          <p:cNvSpPr txBox="1">
            <a:spLocks/>
          </p:cNvSpPr>
          <p:nvPr/>
        </p:nvSpPr>
        <p:spPr>
          <a:xfrm>
            <a:off x="9185188" y="422791"/>
            <a:ext cx="2110945" cy="508086"/>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d-ID" b="1" dirty="0" smtClean="0">
                <a:latin typeface="Bauhaus 93" panose="04030905020B02020C02" pitchFamily="82" charset="0"/>
              </a:rPr>
              <a:t>Definisi Politik </a:t>
            </a:r>
            <a:endParaRPr lang="id-ID" b="1" dirty="0">
              <a:latin typeface="Bauhaus 93" panose="04030905020B02020C02" pitchFamily="82" charset="0"/>
            </a:endParaRPr>
          </a:p>
        </p:txBody>
      </p:sp>
    </p:spTree>
    <p:extLst>
      <p:ext uri="{BB962C8B-B14F-4D97-AF65-F5344CB8AC3E}">
        <p14:creationId xmlns:p14="http://schemas.microsoft.com/office/powerpoint/2010/main" val="235017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2" y="930877"/>
            <a:ext cx="10398211" cy="5170646"/>
          </a:xfrm>
          <a:prstGeom prst="rect">
            <a:avLst/>
          </a:prstGeom>
        </p:spPr>
        <p:txBody>
          <a:bodyPr wrap="square">
            <a:spAutoFit/>
          </a:bodyPr>
          <a:lstStyle/>
          <a:p>
            <a:pPr marL="285750" indent="-285750">
              <a:buFont typeface="Arial" panose="020B0604020202020204" pitchFamily="34" charset="0"/>
              <a:buChar char="•"/>
            </a:pPr>
            <a:r>
              <a:rPr lang="id-ID" sz="2200" dirty="0" smtClean="0">
                <a:latin typeface="Consolas" panose="020B0609020204030204" pitchFamily="49" charset="0"/>
              </a:rPr>
              <a:t>Fokus terhadap power atau kekuasaan.</a:t>
            </a:r>
          </a:p>
          <a:p>
            <a:r>
              <a:rPr lang="id-ID" sz="2200" dirty="0" smtClean="0">
                <a:latin typeface="Consolas" panose="020B0609020204030204" pitchFamily="49" charset="0"/>
              </a:rPr>
              <a:t> </a:t>
            </a:r>
          </a:p>
          <a:p>
            <a:pPr marL="285750" indent="-285750">
              <a:buFont typeface="Arial" panose="020B0604020202020204" pitchFamily="34" charset="0"/>
              <a:buChar char="•"/>
            </a:pPr>
            <a:r>
              <a:rPr lang="fi-FI" sz="2200" dirty="0" smtClean="0">
                <a:latin typeface="Consolas" panose="020B0609020204030204" pitchFamily="49" charset="0"/>
              </a:rPr>
              <a:t>Fokus tentang </a:t>
            </a:r>
            <a:r>
              <a:rPr lang="fi-FI" sz="2200" b="1" dirty="0" smtClean="0">
                <a:solidFill>
                  <a:srgbClr val="FF0000"/>
                </a:solidFill>
                <a:latin typeface="Consolas" panose="020B0609020204030204" pitchFamily="49" charset="0"/>
              </a:rPr>
              <a:t>institusi atau pemerintahan.  </a:t>
            </a:r>
            <a:r>
              <a:rPr lang="fi-FI" sz="2200" dirty="0" smtClean="0">
                <a:latin typeface="Consolas" panose="020B0609020204030204" pitchFamily="49" charset="0"/>
              </a:rPr>
              <a:t>=&gt; demokrasi, monarki, otoriter, dan lain-lain. </a:t>
            </a:r>
            <a:endParaRPr lang="id-ID" sz="2200" dirty="0" smtClean="0">
              <a:latin typeface="Consolas" panose="020B0609020204030204" pitchFamily="49" charset="0"/>
            </a:endParaRPr>
          </a:p>
          <a:p>
            <a:pPr marL="285750" indent="-285750">
              <a:buFont typeface="Arial" panose="020B0604020202020204" pitchFamily="34" charset="0"/>
              <a:buChar char="•"/>
            </a:pPr>
            <a:endParaRPr lang="id-ID" sz="2200" dirty="0" smtClean="0">
              <a:latin typeface="Consolas" panose="020B0609020204030204" pitchFamily="49" charset="0"/>
            </a:endParaRPr>
          </a:p>
          <a:p>
            <a:pPr marL="285750" indent="-285750">
              <a:buFont typeface="Arial" panose="020B0604020202020204" pitchFamily="34" charset="0"/>
              <a:buChar char="•"/>
            </a:pPr>
            <a:r>
              <a:rPr lang="nn-NO" sz="2200" dirty="0" smtClean="0">
                <a:latin typeface="Consolas" panose="020B0609020204030204" pitchFamily="49" charset="0"/>
              </a:rPr>
              <a:t>Fokus terhadap </a:t>
            </a:r>
            <a:r>
              <a:rPr lang="nn-NO" sz="2200" b="1" dirty="0" smtClean="0">
                <a:solidFill>
                  <a:srgbClr val="FF0000"/>
                </a:solidFill>
                <a:latin typeface="Consolas" panose="020B0609020204030204" pitchFamily="49" charset="0"/>
              </a:rPr>
              <a:t>proses pembuatan kebijakan.</a:t>
            </a:r>
            <a:r>
              <a:rPr lang="nn-NO" sz="2200" dirty="0" smtClean="0">
                <a:latin typeface="Consolas" panose="020B0609020204030204" pitchFamily="49" charset="0"/>
              </a:rPr>
              <a:t> =&gt; badan legislatif, eksekutif, yudikatif.</a:t>
            </a:r>
            <a:endParaRPr lang="id-ID" sz="2200" dirty="0" smtClean="0">
              <a:latin typeface="Consolas" panose="020B0609020204030204" pitchFamily="49" charset="0"/>
            </a:endParaRPr>
          </a:p>
          <a:p>
            <a:r>
              <a:rPr lang="nn-NO" sz="2200" dirty="0" smtClean="0">
                <a:latin typeface="Consolas" panose="020B0609020204030204" pitchFamily="49" charset="0"/>
              </a:rPr>
              <a:t> </a:t>
            </a:r>
            <a:endParaRPr lang="id-ID" sz="2200" dirty="0" smtClean="0">
              <a:latin typeface="Consolas" panose="020B0609020204030204" pitchFamily="49" charset="0"/>
            </a:endParaRPr>
          </a:p>
          <a:p>
            <a:pPr marL="285750" indent="-285750">
              <a:buFont typeface="Arial" panose="020B0604020202020204" pitchFamily="34" charset="0"/>
              <a:buChar char="•"/>
            </a:pPr>
            <a:r>
              <a:rPr lang="id-ID" sz="2200" dirty="0" smtClean="0">
                <a:latin typeface="Consolas" panose="020B0609020204030204" pitchFamily="49" charset="0"/>
              </a:rPr>
              <a:t>Fokus terhadap </a:t>
            </a:r>
            <a:r>
              <a:rPr lang="id-ID" sz="2200" b="1" dirty="0" smtClean="0">
                <a:solidFill>
                  <a:srgbClr val="FF0000"/>
                </a:solidFill>
                <a:latin typeface="Consolas" panose="020B0609020204030204" pitchFamily="49" charset="0"/>
              </a:rPr>
              <a:t>fungsi dari institusi.</a:t>
            </a:r>
            <a:r>
              <a:rPr lang="id-ID" sz="2200" dirty="0" smtClean="0">
                <a:latin typeface="Consolas" panose="020B0609020204030204" pitchFamily="49" charset="0"/>
              </a:rPr>
              <a:t> =&gt; bagi kesejahteraan masyarakat.</a:t>
            </a:r>
          </a:p>
          <a:p>
            <a:pPr marL="285750" indent="-285750">
              <a:buFont typeface="Arial" panose="020B0604020202020204" pitchFamily="34" charset="0"/>
              <a:buChar char="•"/>
            </a:pPr>
            <a:endParaRPr lang="id-ID" sz="2200" dirty="0" smtClean="0">
              <a:latin typeface="Consolas" panose="020B0609020204030204" pitchFamily="49" charset="0"/>
            </a:endParaRPr>
          </a:p>
          <a:p>
            <a:pPr marL="285750" indent="-285750">
              <a:buFont typeface="Arial" panose="020B0604020202020204" pitchFamily="34" charset="0"/>
              <a:buChar char="•"/>
            </a:pPr>
            <a:r>
              <a:rPr lang="id-ID" sz="2200" dirty="0" smtClean="0">
                <a:latin typeface="Consolas" panose="020B0609020204030204" pitchFamily="49" charset="0"/>
              </a:rPr>
              <a:t>Fokus terhadap </a:t>
            </a:r>
            <a:r>
              <a:rPr lang="id-ID" sz="2200" b="1" dirty="0" smtClean="0">
                <a:solidFill>
                  <a:srgbClr val="FF0000"/>
                </a:solidFill>
                <a:latin typeface="Consolas" panose="020B0609020204030204" pitchFamily="49" charset="0"/>
              </a:rPr>
              <a:t>ideologi dan gerakan.</a:t>
            </a:r>
            <a:r>
              <a:rPr lang="id-ID" sz="2200" dirty="0" smtClean="0">
                <a:latin typeface="Consolas" panose="020B0609020204030204" pitchFamily="49" charset="0"/>
              </a:rPr>
              <a:t> =&gt; contoh: pandangan hidup beragama.  </a:t>
            </a:r>
          </a:p>
          <a:p>
            <a:pPr marL="285750" indent="-285750">
              <a:buFont typeface="Arial" panose="020B0604020202020204" pitchFamily="34" charset="0"/>
              <a:buChar char="•"/>
            </a:pPr>
            <a:endParaRPr lang="id-ID" sz="2200" dirty="0">
              <a:latin typeface="Consolas" panose="020B0609020204030204" pitchFamily="49" charset="0"/>
            </a:endParaRPr>
          </a:p>
          <a:p>
            <a:pPr marL="285750" indent="-285750">
              <a:buFont typeface="Arial" panose="020B0604020202020204" pitchFamily="34" charset="0"/>
              <a:buChar char="•"/>
            </a:pPr>
            <a:r>
              <a:rPr lang="id-ID" sz="2200" dirty="0" smtClean="0">
                <a:latin typeface="Consolas" panose="020B0609020204030204" pitchFamily="49" charset="0"/>
              </a:rPr>
              <a:t>Fokus terhadap </a:t>
            </a:r>
            <a:r>
              <a:rPr lang="id-ID" sz="2200" b="1" dirty="0" smtClean="0">
                <a:solidFill>
                  <a:srgbClr val="FF0000"/>
                </a:solidFill>
                <a:latin typeface="Consolas" panose="020B0609020204030204" pitchFamily="49" charset="0"/>
              </a:rPr>
              <a:t>tingkah laku politik (elit dan rakyat).</a:t>
            </a:r>
            <a:endParaRPr lang="id-ID" sz="2200" b="1" dirty="0">
              <a:solidFill>
                <a:srgbClr val="FF0000"/>
              </a:solidFill>
              <a:latin typeface="Consolas" panose="020B0609020204030204" pitchFamily="49" charset="0"/>
            </a:endParaRPr>
          </a:p>
        </p:txBody>
      </p:sp>
      <p:sp>
        <p:nvSpPr>
          <p:cNvPr id="5" name="Title 1"/>
          <p:cNvSpPr txBox="1">
            <a:spLocks/>
          </p:cNvSpPr>
          <p:nvPr/>
        </p:nvSpPr>
        <p:spPr>
          <a:xfrm>
            <a:off x="9185188" y="422791"/>
            <a:ext cx="2110945" cy="508086"/>
          </a:xfrm>
          <a:prstGeom prst="rect">
            <a:avLst/>
          </a:prstGeom>
        </p:spPr>
        <p:txBody>
          <a:bodyPr vert="horz" lIns="91440" tIns="45720" rIns="91440" bIns="45720" rtlCol="0" anchor="ctr">
            <a:normAutofit fontScale="3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d-ID" b="1" dirty="0" smtClean="0">
                <a:latin typeface="Bauhaus 93" panose="04030905020B02020C02" pitchFamily="82" charset="0"/>
              </a:rPr>
              <a:t>Fokus dari Politik </a:t>
            </a:r>
            <a:endParaRPr lang="id-ID" b="1" dirty="0">
              <a:latin typeface="Bauhaus 93" panose="04030905020B02020C02" pitchFamily="82" charset="0"/>
            </a:endParaRPr>
          </a:p>
        </p:txBody>
      </p:sp>
    </p:spTree>
    <p:extLst>
      <p:ext uri="{BB962C8B-B14F-4D97-AF65-F5344CB8AC3E}">
        <p14:creationId xmlns:p14="http://schemas.microsoft.com/office/powerpoint/2010/main" val="328116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3" y="1153298"/>
            <a:ext cx="10398211" cy="5016758"/>
          </a:xfrm>
          <a:prstGeom prst="rect">
            <a:avLst/>
          </a:prstGeom>
        </p:spPr>
        <p:txBody>
          <a:bodyPr wrap="square">
            <a:spAutoFit/>
          </a:bodyPr>
          <a:lstStyle/>
          <a:p>
            <a:pPr marL="457200" indent="-457200">
              <a:buFont typeface="+mj-lt"/>
              <a:buAutoNum type="arabicPeriod"/>
            </a:pPr>
            <a:r>
              <a:rPr lang="id-ID" sz="2000" dirty="0" smtClean="0">
                <a:latin typeface="Consolas" panose="020B0609020204030204" pitchFamily="49" charset="0"/>
              </a:rPr>
              <a:t>Kecenderungan pemahaman ajaran Islam secara formal akan menampilkan sikap politik yang ekslusif dan terkesan "ideologis". Akibatnya mereka lebih mengedepankan dan memperjuangkan tampilan Islam secara legal-formal dalam kehidupan politik dan negara, </a:t>
            </a:r>
          </a:p>
          <a:p>
            <a:pPr marL="457200" indent="-457200">
              <a:buFont typeface="+mj-lt"/>
              <a:buAutoNum type="arabicPeriod"/>
            </a:pPr>
            <a:endParaRPr lang="id-ID" sz="2000" dirty="0">
              <a:latin typeface="Consolas" panose="020B0609020204030204" pitchFamily="49" charset="0"/>
            </a:endParaRPr>
          </a:p>
          <a:p>
            <a:pPr marL="457200" indent="-457200">
              <a:buFont typeface="+mj-lt"/>
              <a:buAutoNum type="arabicPeriod"/>
            </a:pPr>
            <a:r>
              <a:rPr lang="id-ID" sz="2000" dirty="0" smtClean="0">
                <a:latin typeface="Consolas" panose="020B0609020204030204" pitchFamily="49" charset="0"/>
              </a:rPr>
              <a:t>Berbeda dengan pandangan pertama, golongan Islam yang lebih mengedepankan subtansi dan lebih mementingkan isi dari pada bentuk, berpandangan bahwa negara maupun sistem politik hanyalah alat untuk menuju sesuatu yang lebih substansial yaitu mewujudkan tatanan negara yang menjamin prinsip-prinsip dasar yang hakiki yakni, keadilan, kebebasan, kesetaraan derajat dan persaudaraan, dengan tanpa mempertimbangkan bentuk suatu negara. Islam diyakini tidak memiliki ajaran tentang sistem negara. Islam tidak pemah menyebutkan soal negara ideal, Islam bisa menjadi besar kalau tidak rnenampilkan wajah politik melainkan wajah moralnya. Atau dengan kata lain, Islam mengutamakan politik sebagai moralitas, bukan sebagai institusi</a:t>
            </a:r>
          </a:p>
        </p:txBody>
      </p:sp>
      <p:sp>
        <p:nvSpPr>
          <p:cNvPr id="5" name="Title 1"/>
          <p:cNvSpPr txBox="1">
            <a:spLocks/>
          </p:cNvSpPr>
          <p:nvPr/>
        </p:nvSpPr>
        <p:spPr>
          <a:xfrm>
            <a:off x="6367850" y="422791"/>
            <a:ext cx="4928284" cy="5080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id-ID" sz="2000" b="1" dirty="0" smtClean="0">
                <a:latin typeface="Bauhaus 93" panose="04030905020B02020C02" pitchFamily="82" charset="0"/>
              </a:rPr>
              <a:t>pandangan Islam terhadap politik</a:t>
            </a:r>
            <a:endParaRPr lang="id-ID" sz="2000" b="1" dirty="0">
              <a:latin typeface="Bauhaus 93" panose="04030905020B02020C02" pitchFamily="82" charset="0"/>
            </a:endParaRPr>
          </a:p>
        </p:txBody>
      </p:sp>
    </p:spTree>
    <p:extLst>
      <p:ext uri="{BB962C8B-B14F-4D97-AF65-F5344CB8AC3E}">
        <p14:creationId xmlns:p14="http://schemas.microsoft.com/office/powerpoint/2010/main" val="389132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7923" y="1598139"/>
            <a:ext cx="10398211" cy="4708981"/>
          </a:xfrm>
          <a:prstGeom prst="rect">
            <a:avLst/>
          </a:prstGeom>
        </p:spPr>
        <p:txBody>
          <a:bodyPr wrap="square">
            <a:spAutoFit/>
          </a:bodyPr>
          <a:lstStyle/>
          <a:p>
            <a:pPr marL="457200" indent="-457200">
              <a:buFont typeface="Arial" panose="020B0604020202020204" pitchFamily="34" charset="0"/>
              <a:buChar char="•"/>
            </a:pPr>
            <a:r>
              <a:rPr lang="id-ID" sz="2000" dirty="0" smtClean="0">
                <a:latin typeface="Consolas" panose="020B0609020204030204" pitchFamily="49" charset="0"/>
              </a:rPr>
              <a:t>Islam tidak bisa dipisahkan dengan negara, atau disebut paradigma integralistik. Menurut paradigma ini negara merupakan lembaga politik dan keagamaan sekaligus ( ad-Din wa ad-Daulah). </a:t>
            </a:r>
            <a:endParaRPr lang="id-ID" sz="2000" dirty="0">
              <a:latin typeface="Consolas" panose="020B0609020204030204" pitchFamily="49" charset="0"/>
            </a:endParaRPr>
          </a:p>
          <a:p>
            <a:r>
              <a:rPr lang="id-ID" sz="2000" dirty="0" smtClean="0">
                <a:latin typeface="Consolas" panose="020B0609020204030204" pitchFamily="49" charset="0"/>
              </a:rPr>
              <a:t>	</a:t>
            </a:r>
          </a:p>
          <a:p>
            <a:pPr lvl="1"/>
            <a:r>
              <a:rPr lang="id-ID" sz="2000" dirty="0" smtClean="0">
                <a:latin typeface="Consolas" panose="020B0609020204030204" pitchFamily="49" charset="0"/>
              </a:rPr>
              <a:t>Menurut Munawir Sjadzali, dalam pernikiran politiknya mernpunyai tiga dasar keyakinan (gagasan) pokok. Ketiga pokok gagasan tersebut adalah:</a:t>
            </a:r>
          </a:p>
          <a:p>
            <a:pPr marL="800100" lvl="1" indent="-342900">
              <a:buFont typeface="Arial" panose="020B0604020202020204" pitchFamily="34" charset="0"/>
              <a:buChar char="•"/>
            </a:pPr>
            <a:r>
              <a:rPr lang="id-ID" sz="2000" i="1" dirty="0" smtClean="0">
                <a:solidFill>
                  <a:srgbClr val="FF0000"/>
                </a:solidFill>
                <a:latin typeface="Consolas" panose="020B0609020204030204" pitchFamily="49" charset="0"/>
              </a:rPr>
              <a:t>pertama, </a:t>
            </a:r>
            <a:r>
              <a:rPr lang="id-ID" sz="2000" dirty="0" smtClean="0">
                <a:latin typeface="Consolas" panose="020B0609020204030204" pitchFamily="49" charset="0"/>
              </a:rPr>
              <a:t>Islam adalah agama paripurna, lengkap dengan petunjuk untuk mengatur kehidupan.</a:t>
            </a:r>
          </a:p>
          <a:p>
            <a:pPr marL="800100" lvl="1" indent="-342900">
              <a:buFont typeface="Arial" panose="020B0604020202020204" pitchFamily="34" charset="0"/>
              <a:buChar char="•"/>
            </a:pPr>
            <a:r>
              <a:rPr lang="fi-FI" sz="2000" i="1" dirty="0" smtClean="0">
                <a:solidFill>
                  <a:srgbClr val="FF0000"/>
                </a:solidFill>
                <a:latin typeface="Consolas" panose="020B0609020204030204" pitchFamily="49" charset="0"/>
              </a:rPr>
              <a:t>Kedua,</a:t>
            </a:r>
            <a:r>
              <a:rPr lang="fi-FI" sz="2000" dirty="0" smtClean="0">
                <a:latin typeface="Consolas" panose="020B0609020204030204" pitchFamily="49" charset="0"/>
              </a:rPr>
              <a:t>Kedaulatan tertinggi ada di kekuasaan Allah.</a:t>
            </a:r>
            <a:endParaRPr lang="id-ID" sz="2000" dirty="0" smtClean="0">
              <a:latin typeface="Consolas" panose="020B0609020204030204" pitchFamily="49" charset="0"/>
            </a:endParaRPr>
          </a:p>
          <a:p>
            <a:pPr marL="800100" lvl="1" indent="-342900">
              <a:buFont typeface="Arial" panose="020B0604020202020204" pitchFamily="34" charset="0"/>
              <a:buChar char="•"/>
            </a:pPr>
            <a:r>
              <a:rPr lang="fi-FI" sz="2000" i="1" dirty="0" smtClean="0">
                <a:solidFill>
                  <a:srgbClr val="FF0000"/>
                </a:solidFill>
                <a:latin typeface="Consolas" panose="020B0609020204030204" pitchFamily="49" charset="0"/>
              </a:rPr>
              <a:t>ketiga, </a:t>
            </a:r>
            <a:r>
              <a:rPr lang="fi-FI" sz="2000" dirty="0" smtClean="0">
                <a:latin typeface="Consolas" panose="020B0609020204030204" pitchFamily="49" charset="0"/>
              </a:rPr>
              <a:t>Siste</a:t>
            </a:r>
            <a:r>
              <a:rPr lang="id-ID" sz="2000" dirty="0" smtClean="0">
                <a:latin typeface="Consolas" panose="020B0609020204030204" pitchFamily="49" charset="0"/>
              </a:rPr>
              <a:t>m</a:t>
            </a:r>
            <a:r>
              <a:rPr lang="fi-FI" sz="2000" dirty="0" smtClean="0">
                <a:latin typeface="Consolas" panose="020B0609020204030204" pitchFamily="49" charset="0"/>
              </a:rPr>
              <a:t> politik</a:t>
            </a:r>
            <a:r>
              <a:rPr lang="id-ID" sz="2000" dirty="0" smtClean="0">
                <a:latin typeface="Consolas" panose="020B0609020204030204" pitchFamily="49" charset="0"/>
              </a:rPr>
              <a:t> </a:t>
            </a:r>
            <a:r>
              <a:rPr lang="fi-FI" sz="2000" dirty="0" smtClean="0">
                <a:latin typeface="Consolas" panose="020B0609020204030204" pitchFamily="49" charset="0"/>
              </a:rPr>
              <a:t>Islam tidak </a:t>
            </a:r>
            <a:r>
              <a:rPr lang="id-ID" sz="2000" dirty="0" smtClean="0">
                <a:latin typeface="Consolas" panose="020B0609020204030204" pitchFamily="49" charset="0"/>
              </a:rPr>
              <a:t>m</a:t>
            </a:r>
            <a:r>
              <a:rPr lang="fi-FI" sz="2000" dirty="0" smtClean="0">
                <a:latin typeface="Consolas" panose="020B0609020204030204" pitchFamily="49" charset="0"/>
              </a:rPr>
              <a:t>engenal batas-batas geografis, bahasa dan kebang</a:t>
            </a:r>
            <a:r>
              <a:rPr lang="id-ID" sz="2000" dirty="0" smtClean="0">
                <a:latin typeface="Consolas" panose="020B0609020204030204" pitchFamily="49" charset="0"/>
              </a:rPr>
              <a:t>saan.</a:t>
            </a:r>
          </a:p>
          <a:p>
            <a:pPr marL="800100" lvl="1" indent="-342900">
              <a:buFont typeface="Arial" panose="020B0604020202020204" pitchFamily="34" charset="0"/>
              <a:buChar char="•"/>
            </a:pPr>
            <a:endParaRPr lang="id-ID" sz="2000" dirty="0">
              <a:latin typeface="Consolas" panose="020B0609020204030204" pitchFamily="49" charset="0"/>
            </a:endParaRPr>
          </a:p>
          <a:p>
            <a:pPr lvl="1"/>
            <a:r>
              <a:rPr lang="id-ID" sz="2000" i="1" dirty="0" smtClean="0">
                <a:solidFill>
                  <a:srgbClr val="FF0000"/>
                </a:solidFill>
                <a:latin typeface="Consolas" panose="020B0609020204030204" pitchFamily="49" charset="0"/>
              </a:rPr>
              <a:t>Oleh karena itu, bagi al-Maududi, syari'ah (hukum Islam) tidak mengenal pemisahan agama dan politik atau agama dan negara. </a:t>
            </a:r>
          </a:p>
        </p:txBody>
      </p:sp>
      <p:sp>
        <p:nvSpPr>
          <p:cNvPr id="5" name="Title 1"/>
          <p:cNvSpPr txBox="1">
            <a:spLocks/>
          </p:cNvSpPr>
          <p:nvPr/>
        </p:nvSpPr>
        <p:spPr>
          <a:xfrm>
            <a:off x="2578442" y="513407"/>
            <a:ext cx="7562335" cy="5080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d-ID" sz="3200" b="1" dirty="0" smtClean="0">
                <a:latin typeface="Consolas" panose="020B0609020204030204" pitchFamily="49" charset="0"/>
              </a:rPr>
              <a:t>Paradigma pertama</a:t>
            </a:r>
            <a:endParaRPr lang="id-ID" sz="3200" b="1" dirty="0">
              <a:latin typeface="Bauhaus 93" panose="04030905020B02020C02" pitchFamily="82" charset="0"/>
            </a:endParaRPr>
          </a:p>
        </p:txBody>
      </p:sp>
    </p:spTree>
    <p:extLst>
      <p:ext uri="{BB962C8B-B14F-4D97-AF65-F5344CB8AC3E}">
        <p14:creationId xmlns:p14="http://schemas.microsoft.com/office/powerpoint/2010/main" val="689926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973</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Bauhaus 93</vt:lpstr>
      <vt:lpstr>Calibri</vt:lpstr>
      <vt:lpstr>Calibri Light</vt:lpstr>
      <vt:lpstr>Consolas</vt:lpstr>
      <vt:lpstr>Wingdings</vt:lpstr>
      <vt:lpstr>Office Theme</vt:lpstr>
      <vt:lpstr>AGAMA DAN POLITIK</vt:lpstr>
      <vt:lpstr>A G A M A</vt:lpstr>
      <vt:lpstr>PowerPoint Presentation</vt:lpstr>
      <vt:lpstr>PowerPoint Presentation</vt:lpstr>
      <vt:lpstr>P O L I T I K</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cp:revision>
  <dcterms:created xsi:type="dcterms:W3CDTF">2017-12-21T13:22:24Z</dcterms:created>
  <dcterms:modified xsi:type="dcterms:W3CDTF">2017-12-21T14:45:27Z</dcterms:modified>
</cp:coreProperties>
</file>