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2076" y="-5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0C2356-3D2A-4326-A79F-CDB8B1CF8A8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754DF2B-6115-44C3-BC41-7C18F2789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2356-3D2A-4326-A79F-CDB8B1CF8A8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4DF2B-6115-44C3-BC41-7C18F2789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2356-3D2A-4326-A79F-CDB8B1CF8A8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4DF2B-6115-44C3-BC41-7C18F2789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2356-3D2A-4326-A79F-CDB8B1CF8A8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4DF2B-6115-44C3-BC41-7C18F27897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2356-3D2A-4326-A79F-CDB8B1CF8A8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4DF2B-6115-44C3-BC41-7C18F27897C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2356-3D2A-4326-A79F-CDB8B1CF8A8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4DF2B-6115-44C3-BC41-7C18F27897C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2356-3D2A-4326-A79F-CDB8B1CF8A8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4DF2B-6115-44C3-BC41-7C18F27897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2356-3D2A-4326-A79F-CDB8B1CF8A8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4DF2B-6115-44C3-BC41-7C18F27897C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80C2356-3D2A-4326-A79F-CDB8B1CF8A8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4DF2B-6115-44C3-BC41-7C18F2789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80C2356-3D2A-4326-A79F-CDB8B1CF8A8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754DF2B-6115-44C3-BC41-7C18F27897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0C2356-3D2A-4326-A79F-CDB8B1CF8A8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754DF2B-6115-44C3-BC41-7C18F27897C6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80C2356-3D2A-4326-A79F-CDB8B1CF8A80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754DF2B-6115-44C3-BC41-7C18F27897C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0"/>
            <a:ext cx="7772400" cy="1470025"/>
          </a:xfrm>
        </p:spPr>
        <p:txBody>
          <a:bodyPr>
            <a:noAutofit/>
          </a:bodyPr>
          <a:lstStyle/>
          <a:p>
            <a:r>
              <a:rPr lang="en-US" sz="4000" b="1" dirty="0" err="1"/>
              <a:t>Konsep</a:t>
            </a:r>
            <a:r>
              <a:rPr lang="en-US" sz="4000" b="1" dirty="0"/>
              <a:t> </a:t>
            </a:r>
            <a:r>
              <a:rPr lang="en-US" sz="4000" b="1" dirty="0" err="1"/>
              <a:t>Perencanaan</a:t>
            </a:r>
            <a:r>
              <a:rPr lang="en-US" sz="4000" b="1" dirty="0"/>
              <a:t> </a:t>
            </a:r>
            <a:r>
              <a:rPr lang="en-US" sz="4000" b="1" dirty="0" err="1" smtClean="0"/>
              <a:t>pembelajaran</a:t>
            </a:r>
            <a:r>
              <a:rPr lang="en-US" sz="4000" dirty="0"/>
              <a:t/>
            </a:r>
            <a:br>
              <a:rPr lang="en-US" sz="4000" dirty="0"/>
            </a:b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/>
              <a:t> 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1676400"/>
            <a:ext cx="8229600" cy="1752600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menyusun</a:t>
            </a:r>
            <a:r>
              <a:rPr lang="en-US" sz="2400" dirty="0" smtClean="0"/>
              <a:t> </a:t>
            </a:r>
            <a:r>
              <a:rPr lang="en-US" sz="2400" dirty="0" err="1" smtClean="0"/>
              <a:t>langkah-langkah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mencapai</a:t>
            </a:r>
            <a:r>
              <a:rPr lang="en-US" sz="2400" dirty="0" smtClean="0"/>
              <a:t> </a:t>
            </a:r>
            <a:r>
              <a:rPr lang="en-US" sz="2400" dirty="0" err="1" smtClean="0"/>
              <a:t>tujuan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ditentukan</a:t>
            </a:r>
            <a:r>
              <a:rPr lang="en-US" sz="2400" dirty="0" smtClean="0"/>
              <a:t>. </a:t>
            </a:r>
            <a:r>
              <a:rPr lang="en-US" sz="2400" b="1" dirty="0" err="1" smtClean="0"/>
              <a:t>Perencanaan</a:t>
            </a:r>
            <a:r>
              <a:rPr lang="en-US" sz="2400" b="1" dirty="0" smtClean="0"/>
              <a:t>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 </a:t>
            </a:r>
            <a:r>
              <a:rPr lang="en-US" sz="2400" dirty="0" err="1" smtClean="0"/>
              <a:t>berdasarkan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jangka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tertentu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keinginan</a:t>
            </a:r>
            <a:r>
              <a:rPr lang="en-US" sz="2400" dirty="0" smtClean="0"/>
              <a:t> </a:t>
            </a:r>
            <a:r>
              <a:rPr lang="en-US" sz="2400" dirty="0" err="1" smtClean="0"/>
              <a:t>pembuat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. </a:t>
            </a:r>
            <a:r>
              <a:rPr lang="en-US" sz="2400" dirty="0" err="1" smtClean="0"/>
              <a:t>Namun</a:t>
            </a:r>
            <a:r>
              <a:rPr lang="en-US" sz="2400" dirty="0" smtClean="0"/>
              <a:t> yang </a:t>
            </a:r>
            <a:r>
              <a:rPr lang="en-US" sz="2400" dirty="0" err="1" smtClean="0"/>
              <a:t>lebih</a:t>
            </a:r>
            <a:r>
              <a:rPr lang="en-US" sz="2400" dirty="0" smtClean="0"/>
              <a:t> </a:t>
            </a:r>
            <a:r>
              <a:rPr lang="en-US" sz="2400" dirty="0" err="1" smtClean="0"/>
              <a:t>utama</a:t>
            </a:r>
            <a:r>
              <a:rPr lang="en-US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perencanaan</a:t>
            </a:r>
            <a:r>
              <a:rPr lang="en-US" sz="2400" dirty="0" smtClean="0"/>
              <a:t> </a:t>
            </a:r>
            <a:r>
              <a:rPr lang="en-US" sz="2400" b="1" dirty="0" smtClean="0"/>
              <a:t>yang </a:t>
            </a:r>
            <a:r>
              <a:rPr lang="en-US" sz="2400" dirty="0" err="1" smtClean="0"/>
              <a:t>dibuat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dilaksanakan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mudah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tepat</a:t>
            </a:r>
            <a:r>
              <a:rPr lang="en-US" sz="2400" dirty="0" smtClean="0"/>
              <a:t> </a:t>
            </a:r>
            <a:r>
              <a:rPr lang="en-US" sz="2400" b="1" dirty="0" err="1" smtClean="0"/>
              <a:t>sasaran</a:t>
            </a:r>
            <a:r>
              <a:rPr lang="en-US" sz="2400" b="1" dirty="0" smtClean="0"/>
              <a:t>.</a:t>
            </a:r>
            <a:endParaRPr lang="en-US" sz="24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381000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22250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1.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Signif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kansi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22250" algn="l"/>
              </a:tabLst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22250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Tingkat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signifikansi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tergantung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pada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tujuan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pendidikan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diajukan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signifikansi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dapat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ditentukan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berdasar­kan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kriteria-kriteria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dibangun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selama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proses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peren­canaan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lang="en-US" sz="6600" dirty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en-US" sz="3200" b="1" dirty="0" smtClean="0"/>
              <a:t>2. </a:t>
            </a:r>
            <a:r>
              <a:rPr lang="en-US" sz="3200" b="1" dirty="0" err="1" smtClean="0"/>
              <a:t>Feasibilitas</a:t>
            </a:r>
            <a:endParaRPr lang="en-US" sz="4800" dirty="0"/>
          </a:p>
          <a:p>
            <a:pPr lvl="1"/>
            <a:r>
              <a:rPr lang="en-US" sz="3200" dirty="0" err="1"/>
              <a:t>Maksudnya</a:t>
            </a:r>
            <a:r>
              <a:rPr lang="en-US" sz="3200" dirty="0"/>
              <a:t> </a:t>
            </a:r>
            <a:r>
              <a:rPr lang="en-US" sz="3200" dirty="0" err="1"/>
              <a:t>perencanaan</a:t>
            </a:r>
            <a:r>
              <a:rPr lang="en-US" sz="3200" dirty="0"/>
              <a:t>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disusun</a:t>
            </a:r>
            <a:r>
              <a:rPr lang="en-US" sz="3200" dirty="0"/>
              <a:t> </a:t>
            </a:r>
            <a:r>
              <a:rPr lang="en-US" sz="3200" dirty="0" err="1"/>
              <a:t>berdasarkan</a:t>
            </a:r>
            <a:r>
              <a:rPr lang="en-US" sz="3200" dirty="0"/>
              <a:t> </a:t>
            </a:r>
            <a:r>
              <a:rPr lang="en-US" sz="3200" dirty="0" err="1" smtClean="0"/>
              <a:t>pertimbangan</a:t>
            </a:r>
            <a:r>
              <a:rPr lang="en-US" sz="3200" dirty="0" smtClean="0"/>
              <a:t> </a:t>
            </a:r>
            <a:r>
              <a:rPr lang="en-US" sz="3200" dirty="0" err="1"/>
              <a:t>realistis</a:t>
            </a:r>
            <a:r>
              <a:rPr lang="en-US" sz="3200" dirty="0"/>
              <a:t> </a:t>
            </a:r>
            <a:r>
              <a:rPr lang="en-US" sz="3200" dirty="0" err="1"/>
              <a:t>baik</a:t>
            </a:r>
            <a:r>
              <a:rPr lang="en-US" sz="3200" dirty="0"/>
              <a:t> yang </a:t>
            </a:r>
            <a:r>
              <a:rPr lang="en-US" sz="3200" dirty="0" err="1"/>
              <a:t>berkitan</a:t>
            </a:r>
            <a:r>
              <a:rPr lang="en-US" sz="3200" dirty="0"/>
              <a:t> </a:t>
            </a:r>
            <a:r>
              <a:rPr lang="en-US" sz="3200" dirty="0" err="1" smtClean="0"/>
              <a:t>dengan</a:t>
            </a:r>
            <a:r>
              <a:rPr lang="en-US" sz="3200" dirty="0" smtClean="0"/>
              <a:t> </a:t>
            </a:r>
            <a:r>
              <a:rPr lang="en-US" sz="3200" dirty="0" err="1"/>
              <a:t>biaya</a:t>
            </a:r>
            <a:r>
              <a:rPr lang="en-US" sz="3200" dirty="0"/>
              <a:t> </a:t>
            </a:r>
            <a:r>
              <a:rPr lang="en-US" sz="3200" dirty="0" err="1"/>
              <a:t>maupun</a:t>
            </a:r>
            <a:r>
              <a:rPr lang="en-US" sz="3200" dirty="0"/>
              <a:t> </a:t>
            </a:r>
            <a:r>
              <a:rPr lang="en-US" sz="3200" dirty="0" err="1" smtClean="0"/>
              <a:t>pengimplementasiannya</a:t>
            </a:r>
            <a:r>
              <a:rPr lang="en-US" sz="3200" dirty="0"/>
              <a:t>.</a:t>
            </a:r>
            <a:endParaRPr kumimoji="0" lang="en-US" sz="8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89916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3.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Relevansi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Konsep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relevansi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berkaitan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dengan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jaminan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bahwa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perencanaan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memungkinkan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penyelesaian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persoalan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secara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lebih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spesifik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pada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waktu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yang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tepat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agar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dapat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dicapai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tujuan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spesifik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secara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optimal.</a:t>
            </a:r>
          </a:p>
          <a:p>
            <a:r>
              <a:rPr lang="en-US" sz="2000" b="1" dirty="0" smtClean="0"/>
              <a:t>4 </a:t>
            </a:r>
            <a:r>
              <a:rPr lang="en-US" sz="2000" b="1" dirty="0" err="1" smtClean="0"/>
              <a:t>Kepastian</a:t>
            </a:r>
            <a:endParaRPr lang="en-US" sz="2000" dirty="0" smtClean="0"/>
          </a:p>
          <a:p>
            <a:pPr lvl="1"/>
            <a:r>
              <a:rPr lang="en-US" sz="2000" dirty="0" err="1" smtClean="0"/>
              <a:t>Konsep</a:t>
            </a:r>
            <a:r>
              <a:rPr lang="en-US" sz="2000" dirty="0" smtClean="0"/>
              <a:t> </a:t>
            </a:r>
            <a:r>
              <a:rPr lang="en-US" sz="2000" dirty="0" err="1" smtClean="0"/>
              <a:t>kepastian</a:t>
            </a:r>
            <a:r>
              <a:rPr lang="en-US" sz="2000" dirty="0" smtClean="0"/>
              <a:t> minimum </a:t>
            </a:r>
            <a:r>
              <a:rPr lang="en-US" sz="2000" dirty="0" err="1" smtClean="0"/>
              <a:t>diharapkan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mengurangi</a:t>
            </a:r>
            <a:r>
              <a:rPr lang="en-US" sz="2000" dirty="0" smtClean="0"/>
              <a:t> </a:t>
            </a:r>
            <a:r>
              <a:rPr lang="en-US" sz="2000" dirty="0" err="1" smtClean="0"/>
              <a:t>kejadian-kejadian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terduga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5. </a:t>
            </a:r>
            <a:r>
              <a:rPr lang="en-US" sz="2000" b="1" dirty="0" err="1" smtClean="0"/>
              <a:t>Ketelitian</a:t>
            </a:r>
            <a:endParaRPr lang="en-US" sz="3600" dirty="0" smtClean="0"/>
          </a:p>
          <a:p>
            <a:pPr lvl="1"/>
            <a:r>
              <a:rPr lang="en-US" sz="2000" dirty="0" err="1" smtClean="0"/>
              <a:t>Prinsip</a:t>
            </a:r>
            <a:r>
              <a:rPr lang="en-US" sz="2000" dirty="0" smtClean="0"/>
              <a:t> </a:t>
            </a:r>
            <a:r>
              <a:rPr lang="en-US" sz="2000" dirty="0" err="1" smtClean="0"/>
              <a:t>utama</a:t>
            </a:r>
            <a:r>
              <a:rPr lang="en-US" sz="2000" dirty="0" smtClean="0"/>
              <a:t> yang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ialah</a:t>
            </a:r>
            <a:r>
              <a:rPr lang="en-US" sz="2000" dirty="0" smtClean="0"/>
              <a:t> agar </a:t>
            </a:r>
            <a:r>
              <a:rPr lang="en-US" sz="2000" dirty="0" err="1" smtClean="0"/>
              <a:t>peren­canaan</a:t>
            </a:r>
            <a:r>
              <a:rPr lang="en-US" sz="2000" dirty="0" smtClean="0"/>
              <a:t> </a:t>
            </a:r>
            <a:r>
              <a:rPr lang="en-US" sz="2000" dirty="0" err="1" smtClean="0"/>
              <a:t>pembelajaran</a:t>
            </a:r>
            <a:r>
              <a:rPr lang="en-US" sz="2000" dirty="0" smtClean="0"/>
              <a:t> </a:t>
            </a:r>
            <a:r>
              <a:rPr lang="en-US" sz="2000" dirty="0" err="1" smtClean="0"/>
              <a:t>disusun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bentuk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sederhana</a:t>
            </a:r>
            <a:r>
              <a:rPr lang="en-US" sz="2000" dirty="0" smtClean="0"/>
              <a:t>, </a:t>
            </a:r>
            <a:r>
              <a:rPr lang="en-US" sz="2000" dirty="0" err="1" smtClean="0"/>
              <a:t>serta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diperhatikan</a:t>
            </a:r>
            <a:r>
              <a:rPr lang="en-US" sz="2000" dirty="0" smtClean="0"/>
              <a:t> </a:t>
            </a:r>
            <a:r>
              <a:rPr lang="en-US" sz="2000" dirty="0" err="1" smtClean="0"/>
              <a:t>secara</a:t>
            </a:r>
            <a:r>
              <a:rPr lang="en-US" sz="2000" dirty="0" smtClean="0"/>
              <a:t> </a:t>
            </a:r>
            <a:r>
              <a:rPr lang="en-US" sz="2000" dirty="0" err="1" smtClean="0"/>
              <a:t>sensitif</a:t>
            </a:r>
            <a:r>
              <a:rPr lang="en-US" sz="2000" dirty="0" smtClean="0"/>
              <a:t> </a:t>
            </a:r>
            <a:r>
              <a:rPr lang="en-US" sz="2000" dirty="0" err="1" smtClean="0"/>
              <a:t>kaitan-kaitan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pasti</a:t>
            </a:r>
            <a:r>
              <a:rPr lang="en-US" sz="2000" dirty="0" smtClean="0"/>
              <a:t> </a:t>
            </a:r>
            <a:r>
              <a:rPr lang="en-US" sz="2000" dirty="0" err="1" smtClean="0"/>
              <a:t>terjadi</a:t>
            </a:r>
            <a:r>
              <a:rPr lang="en-US" sz="2000" dirty="0" smtClean="0"/>
              <a:t> </a:t>
            </a:r>
            <a:r>
              <a:rPr lang="en-US" sz="2000" dirty="0" err="1" smtClean="0"/>
              <a:t>antara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komponen</a:t>
            </a:r>
            <a:r>
              <a:rPr lang="en-US" sz="2000" dirty="0" smtClean="0"/>
              <a:t>.</a:t>
            </a:r>
          </a:p>
          <a:p>
            <a:pPr lvl="0"/>
            <a:r>
              <a:rPr lang="en-US" b="1" dirty="0" smtClean="0"/>
              <a:t>6.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Adaptabilitas</a:t>
            </a:r>
            <a:endParaRPr lang="en-US" sz="2000" dirty="0" smtClean="0"/>
          </a:p>
          <a:p>
            <a:pPr lvl="1"/>
            <a:r>
              <a:rPr lang="en-US" sz="2000" dirty="0" err="1" smtClean="0"/>
              <a:t>Diakui</a:t>
            </a:r>
            <a:r>
              <a:rPr lang="en-US" sz="2000" dirty="0" smtClean="0"/>
              <a:t> </a:t>
            </a:r>
            <a:r>
              <a:rPr lang="en-US" sz="2000" dirty="0" err="1" smtClean="0"/>
              <a:t>bahwa</a:t>
            </a:r>
            <a:r>
              <a:rPr lang="en-US" sz="2000" dirty="0" smtClean="0"/>
              <a:t> </a:t>
            </a:r>
            <a:r>
              <a:rPr lang="en-US" sz="2000" dirty="0" err="1" smtClean="0"/>
              <a:t>perencanaan</a:t>
            </a:r>
            <a:r>
              <a:rPr lang="en-US" sz="2000" dirty="0" smtClean="0"/>
              <a:t> </a:t>
            </a:r>
            <a:r>
              <a:rPr lang="en-US" sz="2000" dirty="0" err="1" smtClean="0"/>
              <a:t>pembelajaran</a:t>
            </a:r>
            <a:r>
              <a:rPr lang="en-US" sz="2000" dirty="0" smtClean="0"/>
              <a:t> </a:t>
            </a:r>
            <a:r>
              <a:rPr lang="en-US" sz="2000" dirty="0" err="1" smtClean="0"/>
              <a:t>bersifat</a:t>
            </a:r>
            <a:r>
              <a:rPr lang="en-US" sz="2000" dirty="0" smtClean="0"/>
              <a:t> </a:t>
            </a:r>
            <a:r>
              <a:rPr lang="en-US" sz="2000" dirty="0" err="1" smtClean="0"/>
              <a:t>dinamis</a:t>
            </a:r>
            <a:r>
              <a:rPr lang="en-US" sz="2000" dirty="0" smtClean="0"/>
              <a:t>, </a:t>
            </a:r>
            <a:r>
              <a:rPr lang="en-US" sz="2000" dirty="0" err="1" smtClean="0"/>
              <a:t>sehingga</a:t>
            </a:r>
            <a:r>
              <a:rPr lang="en-US" sz="2000" dirty="0" smtClean="0"/>
              <a:t> </a:t>
            </a:r>
            <a:r>
              <a:rPr lang="en-US" sz="2000" dirty="0" err="1" smtClean="0"/>
              <a:t>perlu</a:t>
            </a:r>
            <a:r>
              <a:rPr lang="en-US" sz="2000" dirty="0" smtClean="0"/>
              <a:t> </a:t>
            </a:r>
            <a:r>
              <a:rPr lang="en-US" sz="2000" dirty="0" err="1" smtClean="0"/>
              <a:t>senantiasa</a:t>
            </a:r>
            <a:r>
              <a:rPr lang="en-US" sz="2000" dirty="0" smtClean="0"/>
              <a:t> </a:t>
            </a:r>
            <a:r>
              <a:rPr lang="en-US" sz="2000" dirty="0" err="1" smtClean="0"/>
              <a:t>mencari</a:t>
            </a:r>
            <a:r>
              <a:rPr lang="en-US" sz="2000" dirty="0" smtClean="0"/>
              <a:t> </a:t>
            </a:r>
            <a:r>
              <a:rPr lang="en-US" sz="2000" dirty="0" err="1" smtClean="0"/>
              <a:t>informasi</a:t>
            </a:r>
            <a:r>
              <a:rPr lang="en-US" sz="2000" dirty="0" smtClean="0"/>
              <a:t> </a:t>
            </a:r>
            <a:r>
              <a:rPr lang="en-US" sz="2000" dirty="0" err="1" smtClean="0"/>
              <a:t>sebagai</a:t>
            </a:r>
            <a:r>
              <a:rPr lang="en-US" sz="2000" dirty="0" smtClean="0"/>
              <a:t> </a:t>
            </a:r>
            <a:r>
              <a:rPr lang="en-US" sz="2000" dirty="0" err="1" smtClean="0"/>
              <a:t>umpan</a:t>
            </a:r>
            <a:r>
              <a:rPr lang="en-US" sz="2000" dirty="0" smtClean="0"/>
              <a:t> </a:t>
            </a:r>
            <a:r>
              <a:rPr lang="en-US" sz="2000" dirty="0" err="1" smtClean="0"/>
              <a:t>balik</a:t>
            </a:r>
            <a:r>
              <a:rPr lang="en-US" sz="2000" dirty="0" smtClean="0"/>
              <a:t>. </a:t>
            </a:r>
            <a:r>
              <a:rPr lang="en-US" sz="2000" dirty="0" err="1" smtClean="0"/>
              <a:t>Penggunaan</a:t>
            </a:r>
            <a:r>
              <a:rPr lang="en-US" sz="2000" dirty="0" smtClean="0"/>
              <a:t> </a:t>
            </a:r>
            <a:r>
              <a:rPr lang="en-US" sz="2000" dirty="0" err="1" smtClean="0"/>
              <a:t>berbagai</a:t>
            </a:r>
            <a:r>
              <a:rPr lang="en-US" sz="2000" dirty="0" smtClean="0"/>
              <a:t> </a:t>
            </a:r>
            <a:r>
              <a:rPr lang="en-US" sz="2000" dirty="0" err="1" smtClean="0"/>
              <a:t>proses</a:t>
            </a:r>
            <a:r>
              <a:rPr lang="en-US" sz="2000" dirty="0" smtClean="0"/>
              <a:t> </a:t>
            </a:r>
            <a:r>
              <a:rPr lang="en-US" sz="2000" dirty="0" err="1" smtClean="0"/>
              <a:t>memungkinkan</a:t>
            </a:r>
            <a:r>
              <a:rPr lang="en-US" sz="2000" dirty="0" smtClean="0"/>
              <a:t> </a:t>
            </a:r>
            <a:r>
              <a:rPr lang="en-US" sz="2000" dirty="0" err="1" smtClean="0"/>
              <a:t>peren­canaan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fleksibel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adaptable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dirancang</a:t>
            </a:r>
            <a:r>
              <a:rPr lang="en-US" sz="2000" dirty="0" smtClean="0"/>
              <a:t> 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menghindari</a:t>
            </a:r>
            <a:r>
              <a:rPr lang="en-US" sz="2000" dirty="0" smtClean="0"/>
              <a:t> </a:t>
            </a:r>
            <a:r>
              <a:rPr lang="en-US" sz="2000" dirty="0" err="1" smtClean="0"/>
              <a:t>hal-hal</a:t>
            </a:r>
            <a:r>
              <a:rPr lang="en-US" sz="2000" dirty="0" smtClean="0"/>
              <a:t> yang </a:t>
            </a:r>
            <a:r>
              <a:rPr lang="en-US" sz="2000" dirty="0" err="1" smtClean="0"/>
              <a:t>tidak</a:t>
            </a:r>
            <a:r>
              <a:rPr lang="en-US" sz="2000" dirty="0" smtClean="0"/>
              <a:t> </a:t>
            </a:r>
            <a:r>
              <a:rPr lang="en-US" sz="2000" dirty="0" err="1" smtClean="0"/>
              <a:t>diharapkan</a:t>
            </a:r>
            <a:r>
              <a:rPr lang="en-US" sz="2000" dirty="0" smtClean="0"/>
              <a:t>.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1" y="0"/>
            <a:ext cx="9144000" cy="66171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15900" algn="l"/>
              </a:tabLst>
            </a:pPr>
            <a:endParaRPr lang="en-US" sz="2800" b="1" dirty="0" smtClean="0"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215900" algn="l"/>
              </a:tabLst>
            </a:pPr>
            <a:r>
              <a:rPr lang="en-US" sz="2800" b="1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7.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Waktu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Faktor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berkaitan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dengan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waktu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cukup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banyak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selain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keterlibatan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perencanaan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dalam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memprediksi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masa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depan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juga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validasi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reliabilitas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analisis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dipakai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serta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 </a:t>
            </a:r>
            <a:r>
              <a:rPr lang="en-US" sz="2800" dirty="0" err="1"/>
              <a:t>kapan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menilai</a:t>
            </a:r>
            <a:r>
              <a:rPr lang="en-US" sz="2800" dirty="0"/>
              <a:t> </a:t>
            </a:r>
            <a:r>
              <a:rPr lang="en-US" sz="2800" dirty="0" err="1"/>
              <a:t>kebutuhan</a:t>
            </a:r>
            <a:r>
              <a:rPr lang="en-US" sz="2800" dirty="0"/>
              <a:t> </a:t>
            </a:r>
            <a:r>
              <a:rPr lang="en-US" sz="2800" b="1" dirty="0" err="1"/>
              <a:t>kependidikan</a:t>
            </a:r>
            <a:r>
              <a:rPr lang="en-US" sz="2800" b="1" dirty="0"/>
              <a:t> </a:t>
            </a:r>
            <a:r>
              <a:rPr lang="en-US" sz="2800" b="1" dirty="0" err="1"/>
              <a:t>masa</a:t>
            </a:r>
            <a:r>
              <a:rPr lang="en-US" sz="2800" b="1" dirty="0"/>
              <a:t> </a:t>
            </a:r>
            <a:r>
              <a:rPr lang="en-US" sz="2800" b="1" dirty="0" err="1"/>
              <a:t>kini</a:t>
            </a:r>
            <a:r>
              <a:rPr lang="en-US" sz="2800" b="1" dirty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kaitannya</a:t>
            </a:r>
            <a:r>
              <a:rPr lang="en-US" sz="2800" dirty="0"/>
              <a:t> </a:t>
            </a:r>
            <a:r>
              <a:rPr lang="en-US" sz="2800" dirty="0" err="1"/>
              <a:t>dengan</a:t>
            </a:r>
            <a:r>
              <a:rPr lang="en-US" sz="2800" dirty="0"/>
              <a:t> </a:t>
            </a:r>
            <a:r>
              <a:rPr lang="en-US" sz="2800" dirty="0" err="1"/>
              <a:t>masa</a:t>
            </a:r>
            <a:r>
              <a:rPr lang="en-US" sz="2800" dirty="0"/>
              <a:t> </a:t>
            </a:r>
            <a:r>
              <a:rPr lang="en-US" sz="2800" dirty="0" err="1"/>
              <a:t>mendatang</a:t>
            </a:r>
            <a:r>
              <a:rPr lang="en-US" sz="2800" dirty="0" smtClean="0"/>
              <a:t>.</a:t>
            </a:r>
          </a:p>
          <a:p>
            <a:pPr lvl="0"/>
            <a:endParaRPr lang="en-US" sz="2800" b="1" dirty="0" smtClean="0"/>
          </a:p>
          <a:p>
            <a:pPr lvl="0"/>
            <a:r>
              <a:rPr lang="en-US" sz="2800" b="1" dirty="0" smtClean="0"/>
              <a:t>8. Monitoring</a:t>
            </a:r>
            <a:endParaRPr lang="en-US" sz="4400" dirty="0"/>
          </a:p>
          <a:p>
            <a:pPr lvl="1"/>
            <a:r>
              <a:rPr lang="en-US" sz="2800" dirty="0"/>
              <a:t>Monitoring </a:t>
            </a:r>
            <a:r>
              <a:rPr lang="en-US" sz="2800" dirty="0" err="1"/>
              <a:t>merupakan</a:t>
            </a:r>
            <a:r>
              <a:rPr lang="en-US" sz="2800" dirty="0"/>
              <a:t> </a:t>
            </a:r>
            <a:r>
              <a:rPr lang="en-US" sz="2800" dirty="0" err="1"/>
              <a:t>proses</a:t>
            </a:r>
            <a:r>
              <a:rPr lang="en-US" sz="2800" dirty="0"/>
              <a:t> </a:t>
            </a:r>
            <a:r>
              <a:rPr lang="en-US" sz="2800" dirty="0" err="1"/>
              <a:t>mengembangkan</a:t>
            </a:r>
            <a:r>
              <a:rPr lang="en-US" sz="2800" dirty="0"/>
              <a:t> </a:t>
            </a:r>
            <a:r>
              <a:rPr lang="en-US" sz="2800" dirty="0" err="1"/>
              <a:t>kriteria</a:t>
            </a:r>
            <a:r>
              <a:rPr lang="en-US" sz="2800" dirty="0"/>
              <a:t> </a:t>
            </a:r>
            <a:r>
              <a:rPr lang="en-US" sz="2800" dirty="0" err="1"/>
              <a:t>untuk</a:t>
            </a:r>
            <a:r>
              <a:rPr lang="en-US" sz="2800" dirty="0"/>
              <a:t> </a:t>
            </a:r>
            <a:r>
              <a:rPr lang="en-US" sz="2800" dirty="0" err="1"/>
              <a:t>menjamin</a:t>
            </a:r>
            <a:r>
              <a:rPr lang="en-US" sz="2800" dirty="0"/>
              <a:t> </a:t>
            </a:r>
            <a:r>
              <a:rPr lang="en-US" sz="2800" dirty="0" err="1"/>
              <a:t>bahwa</a:t>
            </a:r>
            <a:r>
              <a:rPr lang="en-US" sz="2800" dirty="0"/>
              <a:t> </a:t>
            </a:r>
            <a:r>
              <a:rPr lang="en-US" sz="2800" dirty="0" err="1"/>
              <a:t>berbagai</a:t>
            </a:r>
            <a:r>
              <a:rPr lang="en-US" sz="2800" dirty="0"/>
              <a:t> </a:t>
            </a:r>
            <a:r>
              <a:rPr lang="en-US" sz="2800" dirty="0" err="1"/>
              <a:t>komponen</a:t>
            </a:r>
            <a:r>
              <a:rPr lang="en-US" sz="2800" dirty="0"/>
              <a:t> </a:t>
            </a:r>
            <a:r>
              <a:rPr lang="en-US" sz="2800" dirty="0" err="1"/>
              <a:t>bekerja</a:t>
            </a:r>
            <a:r>
              <a:rPr lang="en-US" sz="2800" dirty="0"/>
              <a:t> </a:t>
            </a:r>
            <a:r>
              <a:rPr lang="en-US" sz="2800" dirty="0" err="1"/>
              <a:t>secara</a:t>
            </a:r>
            <a:r>
              <a:rPr lang="en-US" sz="2800" dirty="0"/>
              <a:t> </a:t>
            </a:r>
            <a:r>
              <a:rPr lang="en-US" sz="2800" dirty="0" err="1"/>
              <a:t>efektif</a:t>
            </a:r>
            <a:r>
              <a:rPr lang="en-US" sz="2800" dirty="0"/>
              <a:t>.</a:t>
            </a:r>
            <a:endParaRPr lang="en-US" sz="4400" dirty="0"/>
          </a:p>
          <a:p>
            <a:pPr lvl="1" eaLnBrk="0" fontAlgn="base" hangingPunct="0">
              <a:spcBef>
                <a:spcPct val="0"/>
              </a:spcBef>
              <a:spcAft>
                <a:spcPct val="0"/>
              </a:spcAft>
              <a:tabLst>
                <a:tab pos="215900" algn="l"/>
              </a:tabLst>
            </a:pP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1" y="0"/>
            <a:ext cx="9144000" cy="6124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3075" algn="l"/>
              </a:tabLst>
            </a:pP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9.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Isi</a:t>
            </a:r>
            <a:r>
              <a:rPr kumimoji="0" lang="en-US" sz="28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perencanaan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3075" algn="l"/>
              </a:tabLst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30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Isi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merencanaan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merujuk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pada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hal-hal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direncanakan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Perencanaan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pembelajaran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baik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perlu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memuat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: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7307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Tujuan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apa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diinginkan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atau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bagaimana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cara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mengorganisasi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aktivitas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belajar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layanan-layanan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pendukungnya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73075" algn="l"/>
              </a:tabLst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Program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layanan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atau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bagaimana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cara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mengorganisasi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aktivitas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belajar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layanan-layanan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pendukungnya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  <a:tabLst>
                <a:tab pos="473075" algn="l"/>
              </a:tabLs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Tenaga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manusia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yakni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mencakup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cara-cara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mengem­bangkan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prestasi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spesialisasi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perilaku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kompetensi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maupun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kepuasan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mereka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.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0" y="94357"/>
            <a:ext cx="91440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3075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4.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Keuangan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meliputi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rencana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pengeluaran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rencana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penerimaan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3075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5.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Bangunan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fisik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mencakup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tentang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cara-cara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penggunaan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pola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distribusi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kaitannya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dengan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pengembangan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psikologis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3075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6.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Struktur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organisasi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maksudnya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bagaimana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cara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meng-organisasi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manajemen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operasi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pengawasan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program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aktivitas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kependidikan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direncanakan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.</a:t>
            </a:r>
          </a:p>
          <a:p>
            <a:pPr marL="514350" marR="0" lvl="0" indent="-514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73075" algn="l"/>
              </a:tabLst>
            </a:pP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7.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Konteks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sosial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atau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elemen-elemen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lainnya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perlu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dipertimbangkan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dalam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perencanaan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pembelajaran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.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2168842"/>
            <a:ext cx="512191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err="1" smtClean="0"/>
              <a:t>Demikian</a:t>
            </a:r>
            <a:r>
              <a:rPr lang="en-US" sz="3200" dirty="0" smtClean="0"/>
              <a:t> </a:t>
            </a:r>
            <a:r>
              <a:rPr lang="en-US" sz="3200" dirty="0" err="1" smtClean="0"/>
              <a:t>sampai</a:t>
            </a:r>
            <a:r>
              <a:rPr lang="en-US" sz="3200" dirty="0" smtClean="0"/>
              <a:t> </a:t>
            </a:r>
            <a:r>
              <a:rPr lang="en-US" sz="3200" dirty="0" err="1" smtClean="0"/>
              <a:t>jumpa</a:t>
            </a:r>
            <a:r>
              <a:rPr lang="en-US" sz="3200" dirty="0" smtClean="0"/>
              <a:t> </a:t>
            </a:r>
          </a:p>
          <a:p>
            <a:pPr algn="ctr"/>
            <a:r>
              <a:rPr lang="en-US" sz="3200" dirty="0" err="1" smtClean="0"/>
              <a:t>minggu</a:t>
            </a:r>
            <a:r>
              <a:rPr lang="en-US" sz="3200" dirty="0" smtClean="0"/>
              <a:t> </a:t>
            </a:r>
            <a:r>
              <a:rPr lang="en-US" sz="3200" dirty="0" err="1" smtClean="0"/>
              <a:t>depan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3899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-184665"/>
            <a:ext cx="876300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4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Pengertian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Perencanaan</a:t>
            </a:r>
            <a:r>
              <a:rPr lang="en-US" sz="2800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lang="en-US" sz="2800" dirty="0" err="1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Menurut</a:t>
            </a:r>
            <a:r>
              <a:rPr lang="en-US" sz="2800" dirty="0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William H. Newman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dalam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Bukunya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800" dirty="0" err="1" smtClean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dalam</a:t>
            </a:r>
            <a:endParaRPr lang="en-US" sz="2800" dirty="0"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Administrative Action Techniques of Organization and Management: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mengemukakan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bahwa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 "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Perencanaan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adalah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 me-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nentukan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apa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dilakukan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.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Perencanaan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mengandung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rangkaian-rangkaian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putusan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 yang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luas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dan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penjelasan-penjelasan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dari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tujuan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penentuan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kebijakan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en-US" sz="28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penentuan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Century Schoolbook" pitchFamily="18" charset="0"/>
              </a:rPr>
              <a:t> program,</a:t>
            </a:r>
            <a:r>
              <a:rPr lang="en-US" sz="2400" dirty="0"/>
              <a:t> </a:t>
            </a:r>
            <a:r>
              <a:rPr lang="en-US" sz="2400" dirty="0" err="1"/>
              <a:t>penentuan</a:t>
            </a:r>
            <a:r>
              <a:rPr lang="en-US" sz="2400" dirty="0"/>
              <a:t> </a:t>
            </a:r>
            <a:r>
              <a:rPr lang="en-US" sz="2400" dirty="0" err="1"/>
              <a:t>metode-metode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prosedur</a:t>
            </a:r>
            <a:r>
              <a:rPr lang="en-US" sz="2400" dirty="0" smtClean="0"/>
              <a:t> </a:t>
            </a:r>
            <a:r>
              <a:rPr lang="en-US" sz="2400" dirty="0" err="1"/>
              <a:t>tertentu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penentuan</a:t>
            </a:r>
            <a:r>
              <a:rPr lang="en-US" sz="2400" dirty="0"/>
              <a:t> </a:t>
            </a:r>
            <a:r>
              <a:rPr lang="en-US" sz="2400" dirty="0" err="1"/>
              <a:t>kegiatan</a:t>
            </a:r>
            <a:r>
              <a:rPr lang="en-US" sz="2400" dirty="0"/>
              <a:t> </a:t>
            </a:r>
            <a:r>
              <a:rPr lang="en-US" sz="2400" dirty="0" err="1"/>
              <a:t>berdasarkan</a:t>
            </a:r>
            <a:r>
              <a:rPr lang="en-US" sz="2400" dirty="0"/>
              <a:t> </a:t>
            </a:r>
            <a:r>
              <a:rPr lang="en-US" sz="2400" dirty="0" err="1"/>
              <a:t>jadwal</a:t>
            </a:r>
            <a:r>
              <a:rPr lang="en-US" sz="2400" dirty="0"/>
              <a:t> </a:t>
            </a:r>
            <a:r>
              <a:rPr lang="en-US" sz="2400" dirty="0" err="1"/>
              <a:t>sehari-hari</a:t>
            </a:r>
            <a:r>
              <a:rPr lang="en-US" sz="2400" dirty="0"/>
              <a:t>."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  <a:endParaRPr kumimoji="0" lang="en-US" sz="6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533400"/>
            <a:ext cx="86868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Terry(1993:17) </a:t>
            </a:r>
            <a:endParaRPr lang="en-US" sz="3200" dirty="0" smtClean="0"/>
          </a:p>
          <a:p>
            <a:r>
              <a:rPr lang="en-US" sz="3200" dirty="0" err="1" smtClean="0"/>
              <a:t>menyatakan</a:t>
            </a:r>
            <a:r>
              <a:rPr lang="en-US" sz="3200" dirty="0" smtClean="0"/>
              <a:t> </a:t>
            </a:r>
            <a:r>
              <a:rPr lang="en-US" sz="3200" dirty="0" err="1"/>
              <a:t>bahwa</a:t>
            </a:r>
            <a:r>
              <a:rPr lang="en-US" sz="3200" dirty="0"/>
              <a:t> </a:t>
            </a:r>
            <a:endParaRPr lang="en-US" sz="3200" dirty="0" smtClean="0"/>
          </a:p>
          <a:p>
            <a:pPr algn="ctr"/>
            <a:r>
              <a:rPr lang="en-US" sz="3200" dirty="0" err="1" smtClean="0"/>
              <a:t>perencanaan</a:t>
            </a:r>
            <a:r>
              <a:rPr lang="en-US" sz="3200" dirty="0" smtClean="0"/>
              <a:t> </a:t>
            </a:r>
            <a:r>
              <a:rPr lang="en-US" sz="3200" dirty="0" err="1"/>
              <a:t>adalah</a:t>
            </a:r>
            <a:r>
              <a:rPr lang="en-US" sz="3200" dirty="0"/>
              <a:t> </a:t>
            </a:r>
            <a:r>
              <a:rPr lang="en-US" sz="3200" b="1" dirty="0" err="1"/>
              <a:t>menetapkan</a:t>
            </a:r>
            <a:r>
              <a:rPr lang="en-US" sz="3200" dirty="0"/>
              <a:t> </a:t>
            </a:r>
            <a:r>
              <a:rPr lang="en-US" sz="3200" dirty="0" err="1"/>
              <a:t>pekerjaan</a:t>
            </a:r>
            <a:r>
              <a:rPr lang="en-US" sz="3200" dirty="0"/>
              <a:t> yang </a:t>
            </a:r>
            <a:r>
              <a:rPr lang="en-US" sz="3200" dirty="0" err="1"/>
              <a:t>harus</a:t>
            </a:r>
            <a:r>
              <a:rPr lang="en-US" sz="3200" dirty="0"/>
              <a:t> </a:t>
            </a:r>
            <a:r>
              <a:rPr lang="en-US" sz="3200" dirty="0" err="1"/>
              <a:t>dilaksanakan</a:t>
            </a:r>
            <a:r>
              <a:rPr lang="en-US" sz="3200" dirty="0"/>
              <a:t> </a:t>
            </a:r>
            <a:r>
              <a:rPr lang="en-US" sz="3200" dirty="0" err="1"/>
              <a:t>oleh</a:t>
            </a:r>
            <a:r>
              <a:rPr lang="en-US" sz="3200" dirty="0"/>
              <a:t> </a:t>
            </a:r>
            <a:r>
              <a:rPr lang="en-US" sz="3200" dirty="0" err="1"/>
              <a:t>kelompok</a:t>
            </a:r>
            <a:r>
              <a:rPr lang="en-US" sz="3200" dirty="0"/>
              <a:t> </a:t>
            </a:r>
            <a:r>
              <a:rPr lang="en-US" sz="3200" b="1" dirty="0" err="1"/>
              <a:t>untuk</a:t>
            </a:r>
            <a:r>
              <a:rPr lang="en-US" sz="3200" b="1" dirty="0"/>
              <a:t> </a:t>
            </a:r>
            <a:r>
              <a:rPr lang="en-US" sz="3200" dirty="0" err="1"/>
              <a:t>mencapai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yang </a:t>
            </a:r>
            <a:r>
              <a:rPr lang="en-US" sz="3200" dirty="0" err="1"/>
              <a:t>digariskan</a:t>
            </a:r>
            <a:r>
              <a:rPr lang="en-US" sz="3200" dirty="0"/>
              <a:t>. </a:t>
            </a:r>
            <a:r>
              <a:rPr lang="en-US" sz="3200" dirty="0" err="1"/>
              <a:t>Perencanaan</a:t>
            </a:r>
            <a:r>
              <a:rPr lang="en-US" sz="3200" dirty="0"/>
              <a:t> </a:t>
            </a:r>
            <a:r>
              <a:rPr lang="en-US" sz="3200" dirty="0" err="1"/>
              <a:t>mencakup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pengambilan</a:t>
            </a:r>
            <a:r>
              <a:rPr lang="en-US" sz="3200" dirty="0"/>
              <a:t> </a:t>
            </a:r>
            <a:r>
              <a:rPr lang="en-US" sz="3200" dirty="0" err="1"/>
              <a:t>keputusan</a:t>
            </a:r>
            <a:r>
              <a:rPr lang="en-US" sz="3200" dirty="0"/>
              <a:t>.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itu</a:t>
            </a:r>
            <a:r>
              <a:rPr lang="en-US" sz="3200" dirty="0"/>
              <a:t> </a:t>
            </a:r>
            <a:r>
              <a:rPr lang="en-US" sz="3200" dirty="0" err="1"/>
              <a:t>diperlukan</a:t>
            </a:r>
            <a:r>
              <a:rPr lang="en-US" sz="3200" dirty="0"/>
              <a:t> </a:t>
            </a:r>
            <a:r>
              <a:rPr lang="en-US" sz="3200" dirty="0" err="1" smtClean="0"/>
              <a:t>kemamampuan</a:t>
            </a:r>
            <a:r>
              <a:rPr lang="en-US" sz="3200" cap="small" dirty="0" smtClean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mengadakan</a:t>
            </a:r>
            <a:r>
              <a:rPr lang="en-US" sz="3200" dirty="0"/>
              <a:t> </a:t>
            </a:r>
            <a:r>
              <a:rPr lang="en-US" sz="3200" dirty="0" err="1"/>
              <a:t>visualisasi</a:t>
            </a:r>
            <a:r>
              <a:rPr lang="en-US" sz="3200" dirty="0"/>
              <a:t>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melihat</a:t>
            </a:r>
            <a:r>
              <a:rPr lang="en-US" sz="3200" dirty="0"/>
              <a:t> </a:t>
            </a:r>
            <a:r>
              <a:rPr lang="en-US" sz="3200" dirty="0" err="1"/>
              <a:t>ke</a:t>
            </a:r>
            <a:r>
              <a:rPr lang="en-US" sz="3200" dirty="0"/>
              <a:t> </a:t>
            </a:r>
            <a:r>
              <a:rPr lang="en-US" sz="3200" dirty="0" err="1"/>
              <a:t>depan</a:t>
            </a:r>
            <a:r>
              <a:rPr lang="en-US" sz="3200" dirty="0"/>
              <a:t> </a:t>
            </a:r>
            <a:r>
              <a:rPr lang="en-US" sz="3200" dirty="0" err="1"/>
              <a:t>guna</a:t>
            </a:r>
            <a:r>
              <a:rPr lang="en-US" sz="3200" dirty="0"/>
              <a:t> </a:t>
            </a:r>
            <a:r>
              <a:rPr lang="en-US" sz="3200" dirty="0" err="1"/>
              <a:t>merumuskan</a:t>
            </a:r>
            <a:r>
              <a:rPr lang="en-US" sz="3200" dirty="0"/>
              <a:t>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pola</a:t>
            </a:r>
            <a:r>
              <a:rPr lang="en-US" sz="3200" dirty="0"/>
              <a:t> </a:t>
            </a:r>
            <a:r>
              <a:rPr lang="en-US" sz="3200" dirty="0" err="1"/>
              <a:t>tindakan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masa</a:t>
            </a:r>
            <a:r>
              <a:rPr lang="en-US" sz="3200" dirty="0"/>
              <a:t> </a:t>
            </a:r>
            <a:r>
              <a:rPr lang="en-US" sz="3200" dirty="0" err="1"/>
              <a:t>mendatang</a:t>
            </a:r>
            <a:r>
              <a:rPr lang="en-US" sz="3200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304800"/>
            <a:ext cx="8305800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 err="1"/>
              <a:t>Banghart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/>
              <a:t>Trull</a:t>
            </a:r>
            <a:r>
              <a:rPr lang="en-US" sz="4000" dirty="0"/>
              <a:t>, (1973) </a:t>
            </a:r>
            <a:endParaRPr lang="en-US" sz="4000" dirty="0" smtClean="0"/>
          </a:p>
          <a:p>
            <a:endParaRPr lang="en-US" sz="4000" dirty="0"/>
          </a:p>
          <a:p>
            <a:pPr algn="ctr"/>
            <a:r>
              <a:rPr lang="en-US" sz="4000" dirty="0" err="1" smtClean="0"/>
              <a:t>mengemukakan</a:t>
            </a:r>
            <a:r>
              <a:rPr lang="en-US" sz="4000" dirty="0" smtClean="0"/>
              <a:t> </a:t>
            </a:r>
            <a:r>
              <a:rPr lang="en-US" sz="4000" dirty="0" err="1"/>
              <a:t>bahwa</a:t>
            </a:r>
            <a:r>
              <a:rPr lang="en-US" sz="4000" dirty="0"/>
              <a:t> </a:t>
            </a:r>
            <a:r>
              <a:rPr lang="en-US" sz="4000" dirty="0" err="1" smtClean="0"/>
              <a:t>perencanaan</a:t>
            </a:r>
            <a:r>
              <a:rPr lang="en-US" sz="4000" dirty="0" smtClean="0"/>
              <a:t> </a:t>
            </a:r>
            <a:r>
              <a:rPr lang="en-US" sz="4000" dirty="0" err="1"/>
              <a:t>adalah</a:t>
            </a:r>
            <a:r>
              <a:rPr lang="en-US" sz="4000" dirty="0"/>
              <a:t> </a:t>
            </a:r>
            <a:r>
              <a:rPr lang="en-US" sz="4000" dirty="0" err="1"/>
              <a:t>awal</a:t>
            </a:r>
            <a:r>
              <a:rPr lang="en-US" sz="4000" dirty="0"/>
              <a:t> </a:t>
            </a:r>
            <a:r>
              <a:rPr lang="en-US" sz="4000" dirty="0" err="1"/>
              <a:t>dari</a:t>
            </a:r>
            <a:r>
              <a:rPr lang="en-US" sz="4000" dirty="0"/>
              <a:t> </a:t>
            </a:r>
            <a:r>
              <a:rPr lang="en-US" sz="4000" dirty="0" err="1"/>
              <a:t>semua</a:t>
            </a:r>
            <a:r>
              <a:rPr lang="en-US" sz="4000" dirty="0"/>
              <a:t> </a:t>
            </a:r>
            <a:r>
              <a:rPr lang="en-US" sz="4000" dirty="0" err="1"/>
              <a:t>proses</a:t>
            </a:r>
            <a:r>
              <a:rPr lang="en-US" sz="4000" dirty="0"/>
              <a:t> yang </a:t>
            </a:r>
            <a:r>
              <a:rPr lang="en-US" sz="4000" dirty="0" err="1"/>
              <a:t>rasional</a:t>
            </a:r>
            <a:r>
              <a:rPr lang="en-US" sz="4000" dirty="0"/>
              <a:t> </a:t>
            </a:r>
            <a:r>
              <a:rPr lang="en-US" sz="4000" dirty="0" err="1"/>
              <a:t>dan</a:t>
            </a:r>
            <a:r>
              <a:rPr lang="en-US" sz="4000" dirty="0"/>
              <a:t> </a:t>
            </a:r>
            <a:r>
              <a:rPr lang="en-US" sz="4000" dirty="0" err="1" smtClean="0"/>
              <a:t>mengandung</a:t>
            </a:r>
            <a:r>
              <a:rPr lang="en-US" sz="4000" dirty="0" smtClean="0"/>
              <a:t> </a:t>
            </a:r>
            <a:r>
              <a:rPr lang="en-US" sz="4000" dirty="0" err="1"/>
              <a:t>sifat</a:t>
            </a:r>
            <a:r>
              <a:rPr lang="en-US" sz="4000" dirty="0"/>
              <a:t> </a:t>
            </a:r>
            <a:r>
              <a:rPr lang="en-US" sz="4000" dirty="0" err="1"/>
              <a:t>optimisme</a:t>
            </a:r>
            <a:r>
              <a:rPr lang="en-US" sz="4000" dirty="0"/>
              <a:t> yang </a:t>
            </a:r>
            <a:r>
              <a:rPr lang="en-US" sz="4000" dirty="0" err="1"/>
              <a:t>didasarkan</a:t>
            </a:r>
            <a:r>
              <a:rPr lang="en-US" sz="4000" dirty="0"/>
              <a:t> </a:t>
            </a:r>
            <a:r>
              <a:rPr lang="en-US" sz="4000" dirty="0" err="1"/>
              <a:t>atas</a:t>
            </a:r>
            <a:r>
              <a:rPr lang="en-US" sz="4000" dirty="0"/>
              <a:t> </a:t>
            </a:r>
            <a:r>
              <a:rPr lang="en-US" sz="4000" dirty="0" err="1"/>
              <a:t>kepercayaan</a:t>
            </a:r>
            <a:r>
              <a:rPr lang="en-US" sz="4000" dirty="0"/>
              <a:t> </a:t>
            </a:r>
            <a:r>
              <a:rPr lang="en-US" sz="4000" dirty="0" err="1"/>
              <a:t>bahwa</a:t>
            </a:r>
            <a:r>
              <a:rPr lang="en-US" sz="4000" dirty="0"/>
              <a:t> </a:t>
            </a:r>
            <a:r>
              <a:rPr lang="en-US" sz="4000" dirty="0" err="1"/>
              <a:t>akan</a:t>
            </a:r>
            <a:r>
              <a:rPr lang="en-US" sz="4000" dirty="0"/>
              <a:t> </a:t>
            </a:r>
            <a:r>
              <a:rPr lang="en-US" sz="4000" dirty="0" err="1"/>
              <a:t>dapat</a:t>
            </a:r>
            <a:r>
              <a:rPr lang="en-US" sz="4000" dirty="0"/>
              <a:t> </a:t>
            </a:r>
            <a:r>
              <a:rPr lang="en-US" sz="4000" dirty="0" err="1"/>
              <a:t>mengatasi</a:t>
            </a:r>
            <a:r>
              <a:rPr lang="en-US" sz="4000" dirty="0"/>
              <a:t> </a:t>
            </a:r>
            <a:r>
              <a:rPr lang="en-US" sz="4000" dirty="0" err="1"/>
              <a:t>berbagai</a:t>
            </a:r>
            <a:r>
              <a:rPr lang="en-US" sz="4000" dirty="0"/>
              <a:t> </a:t>
            </a:r>
            <a:r>
              <a:rPr lang="en-US" sz="4000" dirty="0" err="1"/>
              <a:t>macam</a:t>
            </a:r>
            <a:r>
              <a:rPr lang="en-US" sz="4000" dirty="0"/>
              <a:t> </a:t>
            </a:r>
            <a:r>
              <a:rPr lang="en-US" sz="4000" dirty="0" err="1"/>
              <a:t>permasalahan</a:t>
            </a:r>
            <a:r>
              <a:rPr lang="en-US" sz="4000" dirty="0"/>
              <a:t>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228600"/>
            <a:ext cx="86868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Nana </a:t>
            </a:r>
            <a:r>
              <a:rPr lang="en-US" sz="4800" dirty="0" err="1"/>
              <a:t>Sudjana</a:t>
            </a:r>
            <a:r>
              <a:rPr lang="en-US" sz="4800" dirty="0"/>
              <a:t> (2000:61) </a:t>
            </a:r>
            <a:endParaRPr lang="en-US" sz="4800" dirty="0" smtClean="0"/>
          </a:p>
          <a:p>
            <a:pPr algn="ctr"/>
            <a:endParaRPr lang="en-US" sz="4800" dirty="0"/>
          </a:p>
          <a:p>
            <a:pPr algn="ctr"/>
            <a:r>
              <a:rPr lang="en-US" sz="4800" dirty="0" err="1" smtClean="0"/>
              <a:t>mengatakan</a:t>
            </a:r>
            <a:r>
              <a:rPr lang="en-US" sz="4800" dirty="0" smtClean="0"/>
              <a:t> </a:t>
            </a:r>
            <a:r>
              <a:rPr lang="en-US" sz="4800" dirty="0" err="1"/>
              <a:t>bahwa</a:t>
            </a:r>
            <a:r>
              <a:rPr lang="en-US" sz="4800" dirty="0"/>
              <a:t> </a:t>
            </a:r>
            <a:r>
              <a:rPr lang="en-US" sz="4800" dirty="0" err="1"/>
              <a:t>perencanaan</a:t>
            </a:r>
            <a:r>
              <a:rPr lang="en-US" sz="4800" dirty="0"/>
              <a:t> </a:t>
            </a:r>
            <a:r>
              <a:rPr lang="en-US" sz="4800" dirty="0" err="1"/>
              <a:t>adalah</a:t>
            </a:r>
            <a:r>
              <a:rPr lang="en-US" sz="4800" dirty="0"/>
              <a:t> </a:t>
            </a:r>
            <a:r>
              <a:rPr lang="en-US" sz="4800" dirty="0" err="1"/>
              <a:t>proses</a:t>
            </a:r>
            <a:r>
              <a:rPr lang="en-US" sz="4800" dirty="0"/>
              <a:t> yang </a:t>
            </a:r>
            <a:r>
              <a:rPr lang="en-US" sz="4800" dirty="0" err="1"/>
              <a:t>sistematis</a:t>
            </a:r>
            <a:r>
              <a:rPr lang="en-US" sz="4800" dirty="0"/>
              <a:t> </a:t>
            </a:r>
            <a:r>
              <a:rPr lang="en-US" sz="4800" dirty="0" err="1"/>
              <a:t>dalam</a:t>
            </a:r>
            <a:r>
              <a:rPr lang="en-US" sz="4800" dirty="0"/>
              <a:t> </a:t>
            </a:r>
            <a:r>
              <a:rPr lang="en-US" sz="4800" dirty="0" err="1"/>
              <a:t>pengambilan</a:t>
            </a:r>
            <a:r>
              <a:rPr lang="en-US" sz="4800" dirty="0"/>
              <a:t> </a:t>
            </a:r>
            <a:r>
              <a:rPr lang="en-US" sz="4800" dirty="0" err="1"/>
              <a:t>keputusan</a:t>
            </a:r>
            <a:r>
              <a:rPr lang="en-US" sz="4800" dirty="0"/>
              <a:t> </a:t>
            </a:r>
            <a:r>
              <a:rPr lang="en-US" sz="4800" dirty="0" err="1"/>
              <a:t>tentang</a:t>
            </a:r>
            <a:r>
              <a:rPr lang="en-US" sz="4800" dirty="0"/>
              <a:t> </a:t>
            </a:r>
            <a:r>
              <a:rPr lang="en-US" sz="4800" dirty="0" err="1"/>
              <a:t>tindakan</a:t>
            </a:r>
            <a:r>
              <a:rPr lang="en-US" sz="4800" dirty="0"/>
              <a:t> yang </a:t>
            </a:r>
            <a:r>
              <a:rPr lang="en-US" sz="4800" dirty="0" err="1"/>
              <a:t>akan</a:t>
            </a:r>
            <a:r>
              <a:rPr lang="en-US" sz="4800" dirty="0"/>
              <a:t> </a:t>
            </a:r>
            <a:r>
              <a:rPr lang="en-US" sz="4800" dirty="0" err="1"/>
              <a:t>dilakukan</a:t>
            </a:r>
            <a:r>
              <a:rPr lang="en-US" sz="4800" dirty="0"/>
              <a:t> </a:t>
            </a:r>
            <a:r>
              <a:rPr lang="en-US" sz="4800" dirty="0" err="1"/>
              <a:t>pada</a:t>
            </a:r>
            <a:r>
              <a:rPr lang="en-US" sz="4800" dirty="0"/>
              <a:t> </a:t>
            </a:r>
            <a:r>
              <a:rPr lang="en-US" sz="4800" dirty="0" err="1"/>
              <a:t>waktu</a:t>
            </a:r>
            <a:r>
              <a:rPr lang="en-US" sz="4800" dirty="0"/>
              <a:t> yang </a:t>
            </a:r>
            <a:r>
              <a:rPr lang="en-US" sz="4800" dirty="0" err="1"/>
              <a:t>akan</a:t>
            </a:r>
            <a:r>
              <a:rPr lang="en-US" sz="4800" dirty="0"/>
              <a:t> </a:t>
            </a:r>
            <a:r>
              <a:rPr lang="en-US" sz="4800" dirty="0" err="1"/>
              <a:t>datang</a:t>
            </a:r>
            <a:r>
              <a:rPr lang="en-US" sz="4800" dirty="0"/>
              <a:t>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2400" y="352485"/>
            <a:ext cx="8763000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800" dirty="0" err="1"/>
              <a:t>Hadari</a:t>
            </a:r>
            <a:r>
              <a:rPr lang="en-US" sz="4800" dirty="0"/>
              <a:t> </a:t>
            </a:r>
            <a:r>
              <a:rPr lang="en-US" sz="4800" dirty="0" err="1"/>
              <a:t>Nawawi</a:t>
            </a:r>
            <a:r>
              <a:rPr lang="en-US" sz="4800" dirty="0"/>
              <a:t> (1983:16) </a:t>
            </a:r>
            <a:endParaRPr lang="en-US" sz="4800" dirty="0" smtClean="0"/>
          </a:p>
          <a:p>
            <a:endParaRPr lang="en-US" sz="4800" dirty="0"/>
          </a:p>
          <a:p>
            <a:pPr algn="ctr"/>
            <a:r>
              <a:rPr lang="en-US" sz="4800" dirty="0" err="1" smtClean="0"/>
              <a:t>bahwa</a:t>
            </a:r>
            <a:r>
              <a:rPr lang="en-US" sz="4800" dirty="0" smtClean="0"/>
              <a:t> </a:t>
            </a:r>
            <a:r>
              <a:rPr lang="en-US" sz="4800" dirty="0" err="1"/>
              <a:t>perencanaan</a:t>
            </a:r>
            <a:r>
              <a:rPr lang="en-US" sz="4800" dirty="0"/>
              <a:t> </a:t>
            </a:r>
            <a:r>
              <a:rPr lang="en-US" sz="4800" dirty="0" err="1"/>
              <a:t>berarti</a:t>
            </a:r>
            <a:r>
              <a:rPr lang="en-US" sz="4800" dirty="0"/>
              <a:t> </a:t>
            </a:r>
            <a:r>
              <a:rPr lang="en-US" sz="4800" dirty="0" err="1"/>
              <a:t>menyusun</a:t>
            </a:r>
            <a:r>
              <a:rPr lang="en-US" sz="4800" dirty="0"/>
              <a:t> </a:t>
            </a:r>
            <a:r>
              <a:rPr lang="en-US" sz="4800" dirty="0" err="1" smtClean="0"/>
              <a:t>langkahlangkah</a:t>
            </a:r>
            <a:r>
              <a:rPr lang="en-US" sz="4800" dirty="0" smtClean="0"/>
              <a:t> </a:t>
            </a:r>
            <a:r>
              <a:rPr lang="en-US" sz="4800" dirty="0" err="1" smtClean="0"/>
              <a:t>penyelesaian</a:t>
            </a:r>
            <a:r>
              <a:rPr lang="en-US" sz="4800" dirty="0" smtClean="0"/>
              <a:t> </a:t>
            </a:r>
            <a:r>
              <a:rPr lang="en-US" sz="4800" dirty="0" err="1"/>
              <a:t>suatu</a:t>
            </a:r>
            <a:r>
              <a:rPr lang="en-US" sz="4800" dirty="0"/>
              <a:t> </a:t>
            </a:r>
            <a:r>
              <a:rPr lang="en-US" sz="4800" dirty="0" err="1"/>
              <a:t>masalah</a:t>
            </a:r>
            <a:r>
              <a:rPr lang="en-US" sz="4800" dirty="0"/>
              <a:t> </a:t>
            </a:r>
            <a:r>
              <a:rPr lang="en-US" sz="4800" dirty="0" err="1"/>
              <a:t>atau</a:t>
            </a:r>
            <a:r>
              <a:rPr lang="en-US" sz="4800" dirty="0"/>
              <a:t> </a:t>
            </a:r>
            <a:r>
              <a:rPr lang="en-US" sz="4800" dirty="0" err="1"/>
              <a:t>pelaksanaan</a:t>
            </a:r>
            <a:r>
              <a:rPr lang="en-US" sz="4800" dirty="0"/>
              <a:t> </a:t>
            </a:r>
            <a:r>
              <a:rPr lang="en-US" sz="4800" dirty="0" err="1"/>
              <a:t>suatu</a:t>
            </a:r>
            <a:r>
              <a:rPr lang="en-US" sz="4800" dirty="0"/>
              <a:t> </a:t>
            </a:r>
            <a:r>
              <a:rPr lang="en-US" sz="4800" dirty="0" err="1"/>
              <a:t>pekerjaan</a:t>
            </a:r>
            <a:r>
              <a:rPr lang="en-US" sz="4800" dirty="0"/>
              <a:t> yang </a:t>
            </a:r>
            <a:r>
              <a:rPr lang="en-US" sz="4800" dirty="0" err="1"/>
              <a:t>terarah</a:t>
            </a:r>
            <a:r>
              <a:rPr lang="en-US" sz="4800" dirty="0"/>
              <a:t> </a:t>
            </a:r>
            <a:r>
              <a:rPr lang="en-US" sz="4800" dirty="0" err="1"/>
              <a:t>pada</a:t>
            </a:r>
            <a:r>
              <a:rPr lang="en-US" sz="4800" dirty="0"/>
              <a:t> </a:t>
            </a:r>
            <a:r>
              <a:rPr lang="en-US" sz="4800" dirty="0" err="1"/>
              <a:t>pencapaian</a:t>
            </a:r>
            <a:r>
              <a:rPr lang="en-US" sz="4800" dirty="0"/>
              <a:t> </a:t>
            </a:r>
            <a:r>
              <a:rPr lang="en-US" sz="4800" dirty="0" err="1"/>
              <a:t>tujuan</a:t>
            </a:r>
            <a:r>
              <a:rPr lang="en-US" sz="4800" dirty="0"/>
              <a:t> </a:t>
            </a:r>
            <a:r>
              <a:rPr lang="en-US" sz="4800" dirty="0" err="1"/>
              <a:t>tertentu</a:t>
            </a:r>
            <a:r>
              <a:rPr lang="en-US" sz="4800" dirty="0"/>
              <a:t>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457200"/>
            <a:ext cx="85344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 err="1" smtClean="0"/>
              <a:t>Perencanaan</a:t>
            </a:r>
            <a:r>
              <a:rPr lang="en-US" sz="3200" dirty="0" smtClean="0"/>
              <a:t> </a:t>
            </a:r>
            <a:r>
              <a:rPr lang="en-US" sz="3200" dirty="0" err="1"/>
              <a:t>mencakup</a:t>
            </a:r>
            <a:r>
              <a:rPr lang="en-US" sz="3200" dirty="0"/>
              <a:t> </a:t>
            </a:r>
            <a:r>
              <a:rPr lang="en-US" sz="3200" dirty="0" err="1"/>
              <a:t>rangakaian</a:t>
            </a:r>
            <a:r>
              <a:rPr lang="en-US" sz="3200" dirty="0"/>
              <a:t> </a:t>
            </a:r>
            <a:r>
              <a:rPr lang="en-US" sz="3200" dirty="0" err="1"/>
              <a:t>kegiatan</a:t>
            </a:r>
            <a:r>
              <a:rPr lang="en-US" sz="3200" dirty="0"/>
              <a:t> </a:t>
            </a:r>
            <a:r>
              <a:rPr lang="en-US" sz="3200" dirty="0" err="1"/>
              <a:t>untuk</a:t>
            </a:r>
            <a:r>
              <a:rPr lang="en-US" sz="3200" dirty="0"/>
              <a:t> </a:t>
            </a:r>
            <a:r>
              <a:rPr lang="en-US" sz="3200" dirty="0" err="1"/>
              <a:t>menentukan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umum</a:t>
            </a:r>
            <a:r>
              <a:rPr lang="en-US" sz="3200" dirty="0"/>
              <a:t> </a:t>
            </a:r>
            <a:r>
              <a:rPr lang="en-US" sz="3200" i="1" dirty="0"/>
              <a:t>(goal) </a:t>
            </a:r>
            <a:r>
              <a:rPr lang="en-US" sz="3200" dirty="0" err="1"/>
              <a:t>dan</a:t>
            </a:r>
            <a:r>
              <a:rPr lang="en-US" sz="3200" dirty="0"/>
              <a:t> </a:t>
            </a:r>
            <a:r>
              <a:rPr lang="en-US" sz="3200" dirty="0" err="1"/>
              <a:t>tujuan</a:t>
            </a:r>
            <a:r>
              <a:rPr lang="en-US" sz="3200" dirty="0"/>
              <a:t> </a:t>
            </a:r>
            <a:r>
              <a:rPr lang="en-US" sz="3200" dirty="0" err="1"/>
              <a:t>khusus</a:t>
            </a:r>
            <a:r>
              <a:rPr lang="en-US" sz="3200" dirty="0"/>
              <a:t> </a:t>
            </a:r>
            <a:r>
              <a:rPr lang="en-US" sz="3200" i="1" dirty="0"/>
              <a:t>(</a:t>
            </a:r>
            <a:r>
              <a:rPr lang="en-US" sz="3200" i="1" dirty="0" err="1"/>
              <a:t>objektivitas</a:t>
            </a:r>
            <a:r>
              <a:rPr lang="en-US" sz="3200" i="1" dirty="0"/>
              <a:t>) </a:t>
            </a:r>
            <a:r>
              <a:rPr lang="en-US" sz="3200" dirty="0" err="1"/>
              <a:t>suatu</a:t>
            </a:r>
            <a:r>
              <a:rPr lang="en-US" sz="3200" dirty="0"/>
              <a:t> </a:t>
            </a:r>
            <a:r>
              <a:rPr lang="en-US" sz="3200" dirty="0" err="1"/>
              <a:t>organisasi</a:t>
            </a:r>
            <a:r>
              <a:rPr lang="en-US" sz="3200" dirty="0"/>
              <a:t> </a:t>
            </a:r>
            <a:r>
              <a:rPr lang="en-US" sz="3200" dirty="0" err="1"/>
              <a:t>atau</a:t>
            </a:r>
            <a:r>
              <a:rPr lang="en-US" sz="3200" dirty="0"/>
              <a:t> </a:t>
            </a:r>
            <a:r>
              <a:rPr lang="en-US" sz="3200" dirty="0" err="1"/>
              <a:t>lembaga</a:t>
            </a:r>
            <a:r>
              <a:rPr lang="en-US" sz="3200" dirty="0"/>
              <a:t> </a:t>
            </a:r>
            <a:r>
              <a:rPr lang="en-US" sz="3200" dirty="0" err="1"/>
              <a:t>penyelenggara</a:t>
            </a:r>
            <a:r>
              <a:rPr lang="en-US" sz="3200" dirty="0"/>
              <a:t> </a:t>
            </a:r>
            <a:r>
              <a:rPr lang="en-US" sz="3200" dirty="0" err="1"/>
              <a:t>pendidikan</a:t>
            </a:r>
            <a:r>
              <a:rPr lang="en-US" sz="3200" dirty="0"/>
              <a:t>, </a:t>
            </a:r>
            <a:r>
              <a:rPr lang="en-US" sz="3200" dirty="0" err="1"/>
              <a:t>berdasarkan</a:t>
            </a:r>
            <a:r>
              <a:rPr lang="en-US" sz="3200" dirty="0"/>
              <a:t> </a:t>
            </a:r>
            <a:r>
              <a:rPr lang="en-US" sz="3200" dirty="0" err="1"/>
              <a:t>dukungan</a:t>
            </a:r>
            <a:r>
              <a:rPr lang="en-US" sz="3200" dirty="0"/>
              <a:t> </a:t>
            </a:r>
            <a:r>
              <a:rPr lang="en-US" sz="3200" dirty="0" err="1"/>
              <a:t>informasi</a:t>
            </a:r>
            <a:r>
              <a:rPr lang="en-US" sz="3200" dirty="0"/>
              <a:t> yang </a:t>
            </a:r>
            <a:r>
              <a:rPr lang="en-US" sz="3200" dirty="0" err="1"/>
              <a:t>lengkap</a:t>
            </a:r>
            <a:r>
              <a:rPr lang="en-US" sz="3200" dirty="0"/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81000" y="3276600"/>
            <a:ext cx="8077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dirty="0" err="1"/>
              <a:t>Setelah</a:t>
            </a:r>
            <a:r>
              <a:rPr lang="en-US" sz="3600" dirty="0"/>
              <a:t> </a:t>
            </a:r>
            <a:r>
              <a:rPr lang="en-US" sz="3600" dirty="0" err="1"/>
              <a:t>tujuan</a:t>
            </a:r>
            <a:r>
              <a:rPr lang="en-US" sz="3600" dirty="0"/>
              <a:t> </a:t>
            </a:r>
            <a:r>
              <a:rPr lang="en-US" sz="3600" dirty="0" err="1"/>
              <a:t>ditetapkan</a:t>
            </a:r>
            <a:r>
              <a:rPr lang="en-US" sz="3600" dirty="0"/>
              <a:t> </a:t>
            </a:r>
            <a:r>
              <a:rPr lang="en-US" sz="3600" dirty="0" err="1"/>
              <a:t>perencanaan</a:t>
            </a:r>
            <a:r>
              <a:rPr lang="en-US" sz="3600" dirty="0"/>
              <a:t> </a:t>
            </a:r>
            <a:r>
              <a:rPr lang="en-US" sz="3600" dirty="0" err="1"/>
              <a:t>berkaitan</a:t>
            </a:r>
            <a:r>
              <a:rPr lang="en-US" sz="3600" dirty="0"/>
              <a:t> </a:t>
            </a:r>
            <a:r>
              <a:rPr lang="en-US" sz="3600" dirty="0" err="1"/>
              <a:t>dengan</a:t>
            </a:r>
            <a:r>
              <a:rPr lang="en-US" sz="3600" dirty="0"/>
              <a:t> </a:t>
            </a:r>
            <a:r>
              <a:rPr lang="en-US" sz="3600" dirty="0" err="1"/>
              <a:t>penyusunan</a:t>
            </a:r>
            <a:r>
              <a:rPr lang="en-US" sz="3600" dirty="0"/>
              <a:t> </a:t>
            </a:r>
            <a:r>
              <a:rPr lang="en-US" sz="3600" dirty="0" err="1"/>
              <a:t>pola</a:t>
            </a:r>
            <a:r>
              <a:rPr lang="en-US" sz="3600" dirty="0"/>
              <a:t>, </a:t>
            </a:r>
            <a:r>
              <a:rPr lang="en-US" sz="3600" dirty="0" err="1"/>
              <a:t>rangkaian</a:t>
            </a:r>
            <a:r>
              <a:rPr lang="en-US" sz="3600" dirty="0"/>
              <a:t>, </a:t>
            </a:r>
            <a:r>
              <a:rPr lang="en-US" sz="3600" dirty="0" err="1"/>
              <a:t>dan</a:t>
            </a:r>
            <a:r>
              <a:rPr lang="en-US" sz="3600" dirty="0"/>
              <a:t> </a:t>
            </a:r>
            <a:r>
              <a:rPr lang="en-US" sz="3600" dirty="0" err="1"/>
              <a:t>proses</a:t>
            </a:r>
            <a:r>
              <a:rPr lang="en-US" sz="3600" dirty="0"/>
              <a:t> </a:t>
            </a:r>
            <a:r>
              <a:rPr lang="en-US" sz="3600" dirty="0" err="1"/>
              <a:t>kegiatan</a:t>
            </a:r>
            <a:r>
              <a:rPr lang="en-US" sz="3600" dirty="0"/>
              <a:t> yang </a:t>
            </a:r>
            <a:r>
              <a:rPr lang="en-US" sz="3600" dirty="0" err="1"/>
              <a:t>akan</a:t>
            </a:r>
            <a:r>
              <a:rPr lang="en-US" sz="3600" dirty="0"/>
              <a:t> </a:t>
            </a:r>
            <a:r>
              <a:rPr lang="en-US" sz="3600" dirty="0" err="1"/>
              <a:t>dilakukan</a:t>
            </a:r>
            <a:r>
              <a:rPr lang="en-US" sz="3600" dirty="0"/>
              <a:t> </a:t>
            </a:r>
            <a:r>
              <a:rPr lang="en-US" sz="3600" dirty="0" err="1"/>
              <a:t>untuk</a:t>
            </a:r>
            <a:r>
              <a:rPr lang="en-US" sz="3600" dirty="0"/>
              <a:t> </a:t>
            </a:r>
            <a:r>
              <a:rPr lang="en-US" sz="3600" dirty="0" err="1"/>
              <a:t>mencapai</a:t>
            </a:r>
            <a:r>
              <a:rPr lang="en-US" sz="3600" dirty="0"/>
              <a:t> </a:t>
            </a:r>
            <a:r>
              <a:rPr lang="en-US" sz="3600" dirty="0" err="1"/>
              <a:t>tujuan</a:t>
            </a:r>
            <a:r>
              <a:rPr lang="en-US" sz="3600" dirty="0"/>
              <a:t> </a:t>
            </a:r>
            <a:r>
              <a:rPr lang="en-US" sz="3600" dirty="0" err="1"/>
              <a:t>tersebut</a:t>
            </a:r>
            <a:r>
              <a:rPr lang="en-US" sz="3600" dirty="0"/>
              <a:t>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1"/>
          <p:cNvSpPr>
            <a:spLocks noChangeArrowheads="1"/>
          </p:cNvSpPr>
          <p:nvPr/>
        </p:nvSpPr>
        <p:spPr bwMode="auto">
          <a:xfrm>
            <a:off x="0" y="0"/>
            <a:ext cx="9144000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317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Sedangkan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pembelajaran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dapat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diartikan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sebagai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suatu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proses yang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dilakukan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oleh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para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guru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dalam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membimbing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membantu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mengarahkan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peseserta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didik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untuk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memiliki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pengalaman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belajar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. </a:t>
            </a:r>
          </a:p>
          <a:p>
            <a:pPr lvl="0" indent="231775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Dengan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kata lain </a:t>
            </a:r>
            <a:r>
              <a:rPr lang="en-US" sz="3600" dirty="0" err="1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pembelajaran</a:t>
            </a:r>
            <a:r>
              <a:rPr lang="en-US" sz="3600" dirty="0"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adalah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suatu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cara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bagaimana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mempersiapkan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pengalaman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belajar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bagi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peserta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didik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. (Jones at. al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dalam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</a:p>
          <a:p>
            <a:pPr marL="0" marR="0" lvl="0" indent="231775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Mulyani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Sumantri</a:t>
            </a:r>
            <a:r>
              <a: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, 1988:95)</a:t>
            </a:r>
            <a:endParaRPr kumimoji="0" lang="en-US" sz="7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891540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B.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Dimensi-dimensi</a:t>
            </a:r>
            <a:r>
              <a:rPr kumimoji="0" lang="en-US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6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Perencanaan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Berbicara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tentang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dimensi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perencanaan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pembelajaran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yakni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berkaitan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dengan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cakupan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silat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sifat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dari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beberapa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karak-teristik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ditentukan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dalam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perencanaan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pembelajaran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Schoolbook" pitchFamily="18" charset="0"/>
              <a:ea typeface="Times New Roman" pitchFamily="18" charset="0"/>
              <a:cs typeface="Century Schoolbook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Pertimbangan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terhadap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dimensi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dimensi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itu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menurut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Harjanto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(1997:5)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memungkinkan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diadakannya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perencanaan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komprehensif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yang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menalar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dan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efisien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, </a:t>
            </a:r>
            <a:r>
              <a:rPr kumimoji="0" lang="en-US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yakni</a:t>
            </a:r>
            <a:r>
              <a:rPr kumimoji="0" lang="en-US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entury Schoolbook" pitchFamily="18" charset="0"/>
                <a:ea typeface="Times New Roman" pitchFamily="18" charset="0"/>
                <a:cs typeface="Century Schoolbook" pitchFamily="18" charset="0"/>
              </a:rPr>
              <a:t>:</a:t>
            </a:r>
            <a:r>
              <a:rPr kumimoji="0" 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en-US" sz="6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57</TotalTime>
  <Words>729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Konsep Perencanaan pembelajaran    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Konsep Perencanaan Pengajaran    </dc:title>
  <dc:creator>Dream</dc:creator>
  <cp:lastModifiedBy>NOER</cp:lastModifiedBy>
  <cp:revision>29</cp:revision>
  <dcterms:created xsi:type="dcterms:W3CDTF">2013-03-26T07:24:58Z</dcterms:created>
  <dcterms:modified xsi:type="dcterms:W3CDTF">2019-09-23T00:51:21Z</dcterms:modified>
</cp:coreProperties>
</file>