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 id="2147483864" r:id="rId3"/>
    <p:sldMasterId id="2147483876" r:id="rId4"/>
    <p:sldMasterId id="2147483888" r:id="rId5"/>
    <p:sldMasterId id="2147483924" r:id="rId6"/>
    <p:sldMasterId id="2147483960" r:id="rId7"/>
    <p:sldMasterId id="2147483984" r:id="rId8"/>
    <p:sldMasterId id="2147484008" r:id="rId9"/>
    <p:sldMasterId id="2147484044" r:id="rId10"/>
  </p:sldMasterIdLst>
  <p:notesMasterIdLst>
    <p:notesMasterId r:id="rId25"/>
  </p:notesMasterIdLst>
  <p:handoutMasterIdLst>
    <p:handoutMasterId r:id="rId26"/>
  </p:handoutMasterIdLst>
  <p:sldIdLst>
    <p:sldId id="273" r:id="rId11"/>
    <p:sldId id="258" r:id="rId12"/>
    <p:sldId id="259" r:id="rId13"/>
    <p:sldId id="261" r:id="rId14"/>
    <p:sldId id="262" r:id="rId15"/>
    <p:sldId id="263" r:id="rId16"/>
    <p:sldId id="275" r:id="rId17"/>
    <p:sldId id="265" r:id="rId18"/>
    <p:sldId id="266" r:id="rId19"/>
    <p:sldId id="267" r:id="rId20"/>
    <p:sldId id="268" r:id="rId21"/>
    <p:sldId id="269"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yruddin Abdullah" initials="N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64" d="100"/>
          <a:sy n="64" d="100"/>
        </p:scale>
        <p:origin x="-1536"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7DA3AB-C92A-48FF-8162-8129269C690E}" type="datetimeFigureOut">
              <a:rPr lang="id-ID" smtClean="0"/>
              <a:pPr/>
              <a:t>23/11/2017</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D331E7-BBCE-41A2-A135-82F953417B6D}" type="slidenum">
              <a:rPr lang="id-ID" smtClean="0"/>
              <a:pPr/>
              <a:t>‹#›</a:t>
            </a:fld>
            <a:endParaRPr lang="id-ID"/>
          </a:p>
        </p:txBody>
      </p:sp>
    </p:spTree>
    <p:extLst>
      <p:ext uri="{BB962C8B-B14F-4D97-AF65-F5344CB8AC3E}">
        <p14:creationId xmlns:p14="http://schemas.microsoft.com/office/powerpoint/2010/main" val="64227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FF6C2-282D-4287-807C-BA81E8EC92AC}" type="datetimeFigureOut">
              <a:rPr lang="id-ID" smtClean="0"/>
              <a:pPr/>
              <a:t>23/11/2017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E60B1-7EFA-49DB-994E-88D8F83D6F02}" type="slidenum">
              <a:rPr lang="id-ID" smtClean="0"/>
              <a:pPr/>
              <a:t>‹#›</a:t>
            </a:fld>
            <a:endParaRPr lang="id-ID"/>
          </a:p>
        </p:txBody>
      </p:sp>
    </p:spTree>
    <p:extLst>
      <p:ext uri="{BB962C8B-B14F-4D97-AF65-F5344CB8AC3E}">
        <p14:creationId xmlns:p14="http://schemas.microsoft.com/office/powerpoint/2010/main" val="378896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6"/>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5"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6"/>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1"/>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5"/>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91" name="Footer Placeholder 90"/>
          <p:cNvSpPr>
            <a:spLocks noGrp="1"/>
          </p:cNvSpPr>
          <p:nvPr>
            <p:ph type="ftr" sz="quarter" idx="11"/>
          </p:nvPr>
        </p:nvSpPr>
        <p:spPr/>
        <p:txBody>
          <a:bodyPr/>
          <a:lstStyle/>
          <a:p>
            <a:endParaRPr kumimoji="0" lang="en-US"/>
          </a:p>
        </p:txBody>
      </p:sp>
      <p:sp>
        <p:nvSpPr>
          <p:cNvPr id="92" name="Slide Number Placeholder 91"/>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1"/>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4"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2BBB5E19-F10A-4C2F-BF6F-11C513378A2E}" type="slidenum">
              <a:rPr kumimoji="0" lang="en-US" smtClean="0"/>
              <a:pPr/>
              <a:t>‹#›</a:t>
            </a:fld>
            <a:endParaRPr kumimoji="0" lang="en-US" dirty="0"/>
          </a:p>
        </p:txBody>
      </p:sp>
      <p:sp>
        <p:nvSpPr>
          <p:cNvPr id="11" name="Rectangle 10"/>
          <p:cNvSpPr/>
          <p:nvPr/>
        </p:nvSpPr>
        <p:spPr>
          <a:xfrm>
            <a:off x="541823" y="4559278"/>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5"/>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2"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2"/>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2"/>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4"/>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4"/>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30"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30"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Rectangle 7"/>
          <p:cNvSpPr/>
          <p:nvPr/>
        </p:nvSpPr>
        <p:spPr>
          <a:xfrm>
            <a:off x="560035"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1"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1"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1" y="1734313"/>
            <a:ext cx="229863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9"/>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2"/>
            <a:ext cx="7328515"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11"/>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9"/>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1"/>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2"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pPr eaLnBrk="1" latinLnBrk="0" hangingPunct="1"/>
            <a:fld id="{E6F9B8CD-342D-4579-98EC-A8FD6B7370E1}" type="datetimeFigureOut">
              <a:rPr lang="en-US" smtClean="0"/>
              <a:pPr eaLnBrk="1" latinLnBrk="0" hangingPunct="1"/>
              <a:t>11/23/2017</a:t>
            </a:fld>
            <a:endParaRPr lang="en-US" dirty="0"/>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kumimoji="0" lang="en-US" dirty="0"/>
          </a:p>
        </p:txBody>
      </p:sp>
      <p:sp>
        <p:nvSpPr>
          <p:cNvPr id="6" name="Slide Number Placeholder 5"/>
          <p:cNvSpPr>
            <a:spLocks noGrp="1"/>
          </p:cNvSpPr>
          <p:nvPr>
            <p:ph type="sldNum" sz="quarter" idx="12"/>
          </p:nvPr>
        </p:nvSpPr>
        <p:spPr>
          <a:xfrm>
            <a:off x="4649097" y="5719968"/>
            <a:ext cx="643667" cy="365125"/>
          </a:xfrm>
        </p:spPr>
        <p:txBody>
          <a:bodyPr/>
          <a:lstStyle>
            <a:lvl1pPr>
              <a:defRPr>
                <a:solidFill>
                  <a:schemeClr val="accent1"/>
                </a:solidFill>
              </a:defRPr>
            </a:lvl1pPr>
          </a:lstStyle>
          <a:p>
            <a:fld id="{2BBB5E19-F10A-4C2F-BF6F-11C513378A2E}" type="slidenum">
              <a:rPr kumimoji="0" lang="en-US" smtClean="0"/>
              <a:pPr/>
              <a:t>‹#›</a:t>
            </a:fld>
            <a:endParaRPr kumimoji="0" lang="en-US" dirty="0"/>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3852865"/>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58" name="Rectangle 57"/>
          <p:cNvSpPr/>
          <p:nvPr/>
        </p:nvSpPr>
        <p:spPr>
          <a:xfrm>
            <a:off x="905574"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7"/>
            <a:ext cx="3493664" cy="365125"/>
          </a:xfrm>
        </p:spPr>
        <p:txBody>
          <a:bodyPr>
            <a:normAutofit/>
          </a:bodyPr>
          <a:lstStyle/>
          <a:p>
            <a:endParaRPr kumimoji="0" lang="en-US"/>
          </a:p>
        </p:txBody>
      </p:sp>
      <p:sp>
        <p:nvSpPr>
          <p:cNvPr id="2" name="Title 1"/>
          <p:cNvSpPr>
            <a:spLocks noGrp="1"/>
          </p:cNvSpPr>
          <p:nvPr>
            <p:ph type="title"/>
          </p:nvPr>
        </p:nvSpPr>
        <p:spPr>
          <a:xfrm>
            <a:off x="4739835"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4"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6" name="Footer Placeholder 5"/>
          <p:cNvSpPr>
            <a:spLocks noGrp="1"/>
          </p:cNvSpPr>
          <p:nvPr>
            <p:ph type="ftr" sz="quarter" idx="11"/>
          </p:nvPr>
        </p:nvSpPr>
        <p:spPr>
          <a:xfrm>
            <a:off x="4641448" y="5724837"/>
            <a:ext cx="3493664" cy="365125"/>
          </a:xfrm>
        </p:spPr>
        <p:txBody>
          <a:bodyPr>
            <a:normAutofit/>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eaLnBrk="1" latinLnBrk="0" hangingPunct="1"/>
            <a:fld id="{E6F9B8CD-342D-4579-98EC-A8FD6B7370E1}" type="datetimeFigureOut">
              <a:rPr lang="en-US" smtClean="0"/>
              <a:pPr eaLnBrk="1" latinLnBrk="0" hangingPunct="1"/>
              <a:t>11/23/2017</a:t>
            </a:fld>
            <a:endParaRPr lang="en-US" dirty="0"/>
          </a:p>
        </p:txBody>
      </p:sp>
      <p:sp>
        <p:nvSpPr>
          <p:cNvPr id="18" name="Footer Placeholder 17"/>
          <p:cNvSpPr>
            <a:spLocks noGrp="1"/>
          </p:cNvSpPr>
          <p:nvPr>
            <p:ph type="ftr" sz="quarter" idx="11"/>
          </p:nvPr>
        </p:nvSpPr>
        <p:spPr>
          <a:xfrm>
            <a:off x="2819401" y="6557946"/>
            <a:ext cx="2927723" cy="228600"/>
          </a:xfrm>
        </p:spPr>
        <p:txBody>
          <a:bodyPr/>
          <a:lstStyle>
            <a:lvl1pPr>
              <a:defRPr lang="en-US" dirty="0">
                <a:solidFill>
                  <a:srgbClr val="FFFFFF"/>
                </a:solidFill>
              </a:defRPr>
            </a:lvl1pPr>
            <a:extLst/>
          </a:lstStyle>
          <a:p>
            <a:endParaRPr kumimoji="0"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kumimoji="0"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a:p>
        </p:txBody>
      </p:sp>
      <p:sp>
        <p:nvSpPr>
          <p:cNvPr id="4" name="Slide Number Placeholder 3"/>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71" y="100467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8"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Picture Placeholder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7"/>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4"/>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kumimoji="0"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5"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1" y="2819400"/>
            <a:ext cx="6560235"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eaLnBrk="1" latinLnBrk="0" hangingPunct="1"/>
            <a:fld id="{E6F9B8CD-342D-4579-98EC-A8FD6B7370E1}" type="datetimeFigureOut">
              <a:rPr lang="en-US" smtClean="0"/>
              <a:pPr eaLnBrk="1" latinLnBrk="0" hangingPunct="1"/>
              <a:t>11/23/2017</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BBB5E19-F10A-4C2F-BF6F-11C513378A2E}" type="slidenum">
              <a:rPr kumimoji="0" lang="en-US" smtClean="0"/>
              <a:pPr/>
              <a:t>‹#›</a:t>
            </a:fld>
            <a:endParaRPr kumimoji="0"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4"/>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eaLnBrk="1" latinLnBrk="0" hangingPunct="1"/>
            <a:fld id="{E6F9B8CD-342D-4579-98EC-A8FD6B7370E1}" type="datetimeFigureOut">
              <a:rPr lang="en-US" smtClean="0"/>
              <a:pPr eaLnBrk="1" latinLnBrk="0" hangingPunct="1"/>
              <a:t>11/23/2017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BBB5E19-F10A-4C2F-BF6F-11C513378A2E}" type="slidenum">
              <a:rPr kumimoji="0" lang="en-US" smtClean="0"/>
              <a:pPr/>
              <a:t>‹#›</a:t>
            </a:fld>
            <a:endParaRPr kumimoji="0"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2BBB5E19-F10A-4C2F-BF6F-11C513378A2E}"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362202"/>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362202"/>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r" eaLnBrk="1" latinLnBrk="0" hangingPunct="1"/>
            <a:fld id="{E6F9B8CD-342D-4579-98EC-A8FD6B7370E1}" type="datetimeFigureOut">
              <a:rPr lang="en-US" smtClean="0"/>
              <a:pPr algn="r" eaLnBrk="1" latinLnBrk="0" hangingPunct="1"/>
              <a:t>11/23/2017</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8"/>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2BBB5E19-F10A-4C2F-BF6F-11C513378A2E}"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2"/>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lgn="r" eaLnBrk="1" latinLnBrk="0" hangingPunct="1"/>
            <a:fld id="{E6F9B8CD-342D-4579-98EC-A8FD6B7370E1}" type="datetimeFigureOut">
              <a:rPr lang="en-US" smtClean="0"/>
              <a:pPr algn="r" eaLnBrk="1" latinLnBrk="0" hangingPunct="1"/>
              <a:t>11/23/2017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1"/>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2"/>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3" y="0"/>
            <a:ext cx="2293627"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91" y="6426203"/>
            <a:ext cx="2819399" cy="126999"/>
          </a:xfrm>
        </p:spPr>
        <p:txBody>
          <a:bodyPr/>
          <a:lstStyle/>
          <a:p>
            <a:pPr eaLnBrk="1" latinLnBrk="0" hangingPunct="1"/>
            <a:fld id="{E6F9B8CD-342D-4579-98EC-A8FD6B7370E1}" type="datetimeFigureOut">
              <a:rPr lang="en-US" smtClean="0"/>
              <a:pPr eaLnBrk="1" latinLnBrk="0" hangingPunct="1"/>
              <a:t>11/23/2017</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BB5E19-F10A-4C2F-BF6F-11C513378A2E}" type="slidenum">
              <a:rPr kumimoji="0" lang="en-US" smtClean="0"/>
              <a:pPr/>
              <a:t>‹#›</a:t>
            </a:fld>
            <a:endParaRPr kumimoji="0" lang="en-US" dirty="0"/>
          </a:p>
        </p:txBody>
      </p:sp>
      <p:sp>
        <p:nvSpPr>
          <p:cNvPr id="15" name="Footer Placeholder 14"/>
          <p:cNvSpPr>
            <a:spLocks noGrp="1"/>
          </p:cNvSpPr>
          <p:nvPr>
            <p:ph type="ftr" sz="quarter" idx="12"/>
          </p:nvPr>
        </p:nvSpPr>
        <p:spPr>
          <a:xfrm>
            <a:off x="3581401" y="6296248"/>
            <a:ext cx="2820987" cy="152400"/>
          </a:xfrm>
        </p:spPr>
        <p:txBody>
          <a:bodyPr/>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11" name="Slide Number Placeholder 10"/>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2" name="Footer Placeholder 11"/>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1" y="0"/>
            <a:ext cx="2293627" cy="6858000"/>
          </a:xfrm>
          <a:prstGeom prst="rect">
            <a:avLst/>
          </a:prstGeom>
        </p:spPr>
      </p:pic>
      <p:sp>
        <p:nvSpPr>
          <p:cNvPr id="12" name="Date Placeholder 11"/>
          <p:cNvSpPr>
            <a:spLocks noGrp="1"/>
          </p:cNvSpPr>
          <p:nvPr>
            <p:ph type="dt" sz="half" idx="10"/>
          </p:nvPr>
        </p:nvSpPr>
        <p:spPr>
          <a:xfrm>
            <a:off x="839791" y="6426203"/>
            <a:ext cx="2819399" cy="126999"/>
          </a:xfrm>
        </p:spPr>
        <p:txBody>
          <a:bodyPr/>
          <a:lstStyle/>
          <a:p>
            <a:pPr eaLnBrk="1" latinLnBrk="0" hangingPunct="1"/>
            <a:fld id="{E6F9B8CD-342D-4579-98EC-A8FD6B7370E1}" type="datetimeFigureOut">
              <a:rPr lang="en-US" smtClean="0"/>
              <a:pPr eaLnBrk="1" latinLnBrk="0" hangingPunct="1"/>
              <a:t>11/23/2017</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2BBB5E19-F10A-4C2F-BF6F-11C513378A2E}" type="slidenum">
              <a:rPr kumimoji="0" lang="en-US" smtClean="0"/>
              <a:pPr/>
              <a:t>‹#›</a:t>
            </a:fld>
            <a:endParaRPr kumimoji="0" lang="en-US"/>
          </a:p>
        </p:txBody>
      </p:sp>
      <p:sp>
        <p:nvSpPr>
          <p:cNvPr id="14" name="Footer Placeholder 13"/>
          <p:cNvSpPr>
            <a:spLocks noGrp="1"/>
          </p:cNvSpPr>
          <p:nvPr>
            <p:ph type="ftr" sz="quarter" idx="12"/>
          </p:nvPr>
        </p:nvSpPr>
        <p:spPr>
          <a:xfrm>
            <a:off x="838201" y="6296248"/>
            <a:ext cx="2820987" cy="152400"/>
          </a:xfrm>
        </p:spPr>
        <p:txBody>
          <a:bodyPr/>
          <a:lstStyle/>
          <a:p>
            <a:endParaRPr kumimoji="0"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5"/>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2"/>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13" name="Slide Number Placeholder 12"/>
          <p:cNvSpPr>
            <a:spLocks noGrp="1"/>
          </p:cNvSpPr>
          <p:nvPr>
            <p:ph type="sldNum" sz="quarter" idx="11"/>
          </p:nvPr>
        </p:nvSpPr>
        <p:spPr/>
        <p:txBody>
          <a:bodyPr/>
          <a:lstStyle/>
          <a:p>
            <a:fld id="{2BBB5E19-F10A-4C2F-BF6F-11C513378A2E}" type="slidenum">
              <a:rPr kumimoji="0" lang="en-US" smtClean="0"/>
              <a:pPr/>
              <a:t>‹#›</a:t>
            </a:fld>
            <a:endParaRPr kumimoji="0" lang="en-US"/>
          </a:p>
        </p:txBody>
      </p:sp>
      <p:sp>
        <p:nvSpPr>
          <p:cNvPr id="14" name="Footer Placeholder 13"/>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2"/>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14" name="Slide Number Placeholder 13"/>
          <p:cNvSpPr>
            <a:spLocks noGrp="1"/>
          </p:cNvSpPr>
          <p:nvPr>
            <p:ph type="sldNum" sz="quarter" idx="11"/>
          </p:nvPr>
        </p:nvSpPr>
        <p:spPr/>
        <p:txBody>
          <a:bodyPr/>
          <a:lstStyle/>
          <a:p>
            <a:fld id="{2BBB5E19-F10A-4C2F-BF6F-11C513378A2E}" type="slidenum">
              <a:rPr kumimoji="0" lang="en-US" smtClean="0"/>
              <a:pPr/>
              <a:t>‹#›</a:t>
            </a:fld>
            <a:endParaRPr kumimoji="0" lang="en-US"/>
          </a:p>
        </p:txBody>
      </p:sp>
      <p:sp>
        <p:nvSpPr>
          <p:cNvPr id="16" name="Footer Placeholder 15"/>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10" name="Slide Number Placeholder 9"/>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1" name="Footer Placeholder 10"/>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9" name="Slide Number Placeholder 8"/>
          <p:cNvSpPr>
            <a:spLocks noGrp="1"/>
          </p:cNvSpPr>
          <p:nvPr>
            <p:ph type="sldNum" sz="quarter" idx="11"/>
          </p:nvPr>
        </p:nvSpPr>
        <p:spPr/>
        <p:txBody>
          <a:bodyPr/>
          <a:lstStyle/>
          <a:p>
            <a:fld id="{2BBB5E19-F10A-4C2F-BF6F-11C513378A2E}"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2"/>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16" name="Slide Number Placeholder 15"/>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3"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17" name="Slide Number Placeholder 16"/>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8" name="Footer Placeholder 17"/>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14" name="Slide Number Placeholder 13"/>
          <p:cNvSpPr>
            <a:spLocks noGrp="1"/>
          </p:cNvSpPr>
          <p:nvPr>
            <p:ph type="sldNum" sz="quarter" idx="11"/>
          </p:nvPr>
        </p:nvSpPr>
        <p:spPr/>
        <p:txBody>
          <a:bodyPr/>
          <a:lstStyle/>
          <a:p>
            <a:fld id="{2BBB5E19-F10A-4C2F-BF6F-11C513378A2E}" type="slidenum">
              <a:rPr kumimoji="0" lang="en-US" smtClean="0"/>
              <a:pPr/>
              <a:t>‹#›</a:t>
            </a:fld>
            <a:endParaRPr kumimoji="0" lang="en-US"/>
          </a:p>
        </p:txBody>
      </p:sp>
      <p:sp>
        <p:nvSpPr>
          <p:cNvPr id="15" name="Footer Placeholder 14"/>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14" name="Slide Number Placeholder 13"/>
          <p:cNvSpPr>
            <a:spLocks noGrp="1"/>
          </p:cNvSpPr>
          <p:nvPr>
            <p:ph type="sldNum" sz="quarter" idx="11"/>
          </p:nvPr>
        </p:nvSpPr>
        <p:spPr/>
        <p:txBody>
          <a:bodyPr/>
          <a:lstStyle/>
          <a:p>
            <a:fld id="{2BBB5E19-F10A-4C2F-BF6F-11C513378A2E}" type="slidenum">
              <a:rPr kumimoji="0" lang="en-US" smtClean="0"/>
              <a:pPr/>
              <a:t>‹#›</a:t>
            </a:fld>
            <a:endParaRPr kumimoji="0" lang="en-US"/>
          </a:p>
        </p:txBody>
      </p:sp>
      <p:sp>
        <p:nvSpPr>
          <p:cNvPr id="15" name="Footer Placeholder 14"/>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2"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7"/>
            <a:ext cx="762000" cy="365125"/>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2"/>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2"/>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362202"/>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362202"/>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2" y="1524002"/>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1" y="273052"/>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eaLnBrk="1" latinLnBrk="0" hangingPunct="1"/>
            <a:fld id="{E6F9B8CD-342D-4579-98EC-A8FD6B7370E1}" type="datetimeFigureOut">
              <a:rPr lang="en-US" smtClean="0"/>
              <a:pPr eaLnBrk="1" latinLnBrk="0" hangingPunct="1"/>
              <a:t>11/23/2017</a:t>
            </a:fld>
            <a:endParaRPr lang="en-US" dirty="0"/>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kumimoji="0"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BBB5E19-F10A-4C2F-BF6F-11C513378A2E}"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9" name="Slide Number Placeholder 8"/>
          <p:cNvSpPr>
            <a:spLocks noGrp="1"/>
          </p:cNvSpPr>
          <p:nvPr>
            <p:ph type="sldNum" sz="quarter" idx="11"/>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BBB5E19-F10A-4C2F-BF6F-11C513378A2E}" type="slidenum">
              <a:rPr kumimoji="0" lang="en-US" smtClean="0"/>
              <a:pPr/>
              <a:t>‹#›</a:t>
            </a:fld>
            <a:endParaRPr kumimoji="0"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E6F9B8CD-342D-4579-98EC-A8FD6B7370E1}" type="datetimeFigureOut">
              <a:rPr lang="en-US" smtClean="0"/>
              <a:pPr eaLnBrk="1" latinLnBrk="0" hangingPunct="1"/>
              <a:t>11/23/2017</a:t>
            </a:fld>
            <a:endParaRPr lang="en-US"/>
          </a:p>
        </p:txBody>
      </p:sp>
      <p:sp>
        <p:nvSpPr>
          <p:cNvPr id="10" name="Slide Number Placeholder 9"/>
          <p:cNvSpPr>
            <a:spLocks noGrp="1"/>
          </p:cNvSpPr>
          <p:nvPr>
            <p:ph type="sldNum" sz="quarter" idx="16"/>
          </p:nvPr>
        </p:nvSpPr>
        <p:spPr/>
        <p:txBody>
          <a:bodyPr rtlCol="0"/>
          <a:lstStyle/>
          <a:p>
            <a:fld id="{2BBB5E19-F10A-4C2F-BF6F-11C513378A2E}" type="slidenum">
              <a:rPr kumimoji="0" lang="en-US" smtClean="0"/>
              <a:pP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E6F9B8CD-342D-4579-98EC-A8FD6B7370E1}" type="datetimeFigureOut">
              <a:rPr lang="en-US" smtClean="0"/>
              <a:pPr eaLnBrk="1" latinLnBrk="0" hangingPunct="1"/>
              <a:t>11/23/2017</a:t>
            </a:fld>
            <a:endParaRPr lang="en-US"/>
          </a:p>
        </p:txBody>
      </p:sp>
      <p:sp>
        <p:nvSpPr>
          <p:cNvPr id="12" name="Slide Number Placeholder 11"/>
          <p:cNvSpPr>
            <a:spLocks noGrp="1"/>
          </p:cNvSpPr>
          <p:nvPr>
            <p:ph type="sldNum" sz="quarter" idx="16"/>
          </p:nvPr>
        </p:nvSpPr>
        <p:spPr/>
        <p:txBody>
          <a:bodyPr rtlCol="0"/>
          <a:lstStyle/>
          <a:p>
            <a:fld id="{2BBB5E19-F10A-4C2F-BF6F-11C513378A2E}" type="slidenum">
              <a:rPr kumimoji="0" lang="en-US" smtClean="0"/>
              <a:pP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11/23/2017</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2"/>
            <a:ext cx="2667000" cy="365125"/>
          </a:xfrm>
        </p:spPr>
        <p:txBody>
          <a:bodyPr rtlCol="0"/>
          <a:lstStyle/>
          <a:p>
            <a:pPr algn="r" eaLnBrk="1" latinLnBrk="0" hangingPunct="1"/>
            <a:fld id="{E6F9B8CD-342D-4579-98EC-A8FD6B7370E1}" type="datetimeFigureOut">
              <a:rPr lang="en-US" smtClean="0"/>
              <a:pPr algn="r" eaLnBrk="1" latinLnBrk="0" hangingPunct="1"/>
              <a:t>11/23/2017</a:t>
            </a:fld>
            <a:endParaRPr lang="en-US"/>
          </a:p>
        </p:txBody>
      </p:sp>
      <p:sp>
        <p:nvSpPr>
          <p:cNvPr id="13" name="Slide Number Placeholder 12"/>
          <p:cNvSpPr>
            <a:spLocks noGrp="1"/>
          </p:cNvSpPr>
          <p:nvPr>
            <p:ph type="sldNum" sz="quarter" idx="11"/>
          </p:nvPr>
        </p:nvSpPr>
        <p:spPr>
          <a:xfrm>
            <a:off x="0" y="4667251"/>
            <a:ext cx="1447800" cy="663578"/>
          </a:xfrm>
        </p:spPr>
        <p:txBody>
          <a:bodyPr rtlCol="0"/>
          <a:lstStyle>
            <a:lvl1pPr>
              <a:defRPr sz="2800"/>
            </a:lvl1pPr>
          </a:lstStyle>
          <a:p>
            <a:pPr algn="ctr" eaLnBrk="1" latinLnBrk="0" hangingPunct="1"/>
            <a:fld id="{2BBB5E19-F10A-4C2F-BF6F-11C513378A2E}" type="slidenum">
              <a:rPr kumimoji="0" lang="en-US" smtClean="0"/>
              <a:pPr algn="ctr" eaLnBrk="1" latinLnBrk="0" hangingPunct="1"/>
              <a:t>‹#›</a:t>
            </a:fld>
            <a:endParaRPr kumimoji="0" lang="en-US"/>
          </a:p>
        </p:txBody>
      </p:sp>
      <p:sp>
        <p:nvSpPr>
          <p:cNvPr id="14" name="Footer Placeholder 13"/>
          <p:cNvSpPr>
            <a:spLocks noGrp="1"/>
          </p:cNvSpPr>
          <p:nvPr>
            <p:ph type="ftr" sz="quarter" idx="12"/>
          </p:nvPr>
        </p:nvSpPr>
        <p:spPr>
          <a:xfrm>
            <a:off x="1600200" y="6248208"/>
            <a:ext cx="4572000" cy="365125"/>
          </a:xfrm>
        </p:spPr>
        <p:txBody>
          <a:bodyPr rtlCol="0"/>
          <a:lstStyle/>
          <a:p>
            <a:endParaRPr kumimoji="0"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pPr eaLnBrk="1" latinLnBrk="0" hangingPunct="1"/>
            <a:fld id="{E6F9B8CD-342D-4579-98EC-A8FD6B7370E1}" type="datetimeFigureOut">
              <a:rPr lang="en-US" smtClean="0"/>
              <a:pPr eaLnBrk="1" latinLnBrk="0" hangingPunct="1"/>
              <a:t>11/23/2017</a:t>
            </a:fld>
            <a:endParaRPr lang="en-US"/>
          </a:p>
        </p:txBody>
      </p:sp>
      <p:sp>
        <p:nvSpPr>
          <p:cNvPr id="5" name="Footer Placeholder 4"/>
          <p:cNvSpPr>
            <a:spLocks noGrp="1"/>
          </p:cNvSpPr>
          <p:nvPr>
            <p:ph type="ftr" sz="quarter" idx="11"/>
          </p:nvPr>
        </p:nvSpPr>
        <p:spPr>
          <a:xfrm>
            <a:off x="457201" y="6248209"/>
            <a:ext cx="5573483" cy="365125"/>
          </a:xfrm>
        </p:spPr>
        <p:txBody>
          <a:bodyPr/>
          <a:lstStyle/>
          <a:p>
            <a:endParaRPr kumimoji="0"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4"/>
            <a:ext cx="533400" cy="244476"/>
          </a:xfrm>
        </p:spPr>
        <p:txBody>
          <a:bodyPr/>
          <a:lstStyle/>
          <a:p>
            <a:fld id="{2BBB5E19-F10A-4C2F-BF6F-11C513378A2E}"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5" name="Footer Placeholder 4"/>
          <p:cNvSpPr>
            <a:spLocks noGrp="1"/>
          </p:cNvSpPr>
          <p:nvPr>
            <p:ph type="ftr" sz="quarter" idx="3"/>
          </p:nvPr>
        </p:nvSpPr>
        <p:spPr>
          <a:xfrm rot="16200000">
            <a:off x="7586913"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lgn="l" eaLnBrk="1" latinLnBrk="0" hangingPunct="1"/>
            <a:endParaRPr kumimoji="0" lang="en-US" dirty="0">
              <a:solidFill>
                <a:schemeClr val="tx2"/>
              </a:solidFill>
            </a:endParaRPr>
          </a:p>
        </p:txBody>
      </p:sp>
      <p:sp>
        <p:nvSpPr>
          <p:cNvPr id="4" name="Date Placeholder 3"/>
          <p:cNvSpPr>
            <a:spLocks noGrp="1"/>
          </p:cNvSpPr>
          <p:nvPr>
            <p:ph type="dt" sz="half" idx="2"/>
          </p:nvPr>
        </p:nvSpPr>
        <p:spPr>
          <a:xfrm rot="16200000">
            <a:off x="7551354"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9"/>
            <a:ext cx="2133600" cy="365125"/>
          </a:xfrm>
          <a:prstGeom prst="rect">
            <a:avLst/>
          </a:prstGeom>
        </p:spPr>
        <p:txBody>
          <a:bodyPr vert="horz" lIns="91440" tIns="45720" rIns="91440" bIns="45720" rtlCol="0" anchor="ctr"/>
          <a:lstStyle>
            <a:lvl1pPr algn="l">
              <a:defRPr sz="1200">
                <a:solidFill>
                  <a:schemeClr val="tx2"/>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5" name="Footer Placeholder 4"/>
          <p:cNvSpPr>
            <a:spLocks noGrp="1"/>
          </p:cNvSpPr>
          <p:nvPr>
            <p:ph type="ftr" sz="quarter" idx="3"/>
          </p:nvPr>
        </p:nvSpPr>
        <p:spPr>
          <a:xfrm>
            <a:off x="2831123" y="6312409"/>
            <a:ext cx="3481755" cy="365125"/>
          </a:xfrm>
          <a:prstGeom prst="rect">
            <a:avLst/>
          </a:prstGeom>
        </p:spPr>
        <p:txBody>
          <a:bodyPr vert="horz" lIns="91440" tIns="45720" rIns="91440" bIns="45720" rtlCol="0" anchor="ctr"/>
          <a:lstStyle>
            <a:lvl1pPr algn="ctr">
              <a:defRPr sz="1200">
                <a:solidFill>
                  <a:schemeClr val="tx2"/>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553200" y="6312409"/>
            <a:ext cx="2133600" cy="365125"/>
          </a:xfrm>
          <a:prstGeom prst="rect">
            <a:avLst/>
          </a:prstGeom>
        </p:spPr>
        <p:txBody>
          <a:bodyPr vert="horz" lIns="91440" tIns="45720" rIns="91440" bIns="45720" rtlCol="0" anchor="ctr"/>
          <a:lstStyle>
            <a:lvl1pPr algn="r">
              <a:defRPr sz="1200">
                <a:solidFill>
                  <a:schemeClr val="tx2"/>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2"/>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2"/>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2"/>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2"/>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4"/>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4"/>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40" tIns="45720" rIns="91440" bIns="45720" rtlCol="0" anchor="ctr"/>
          <a:lstStyle>
            <a:lvl1pPr algn="l">
              <a:defRPr sz="1200">
                <a:solidFill>
                  <a:srgbClr val="FEFEFE"/>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l" eaLnBrk="1" latinLnBrk="0" hangingPunct="1"/>
            <a:endParaRPr kumimoji="0" lang="en-US" dirty="0">
              <a:solidFill>
                <a:schemeClr val="tx2"/>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4" y="147085"/>
            <a:ext cx="8810847"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l" eaLnBrk="1" latinLnBrk="0" hangingPunct="1"/>
            <a:endParaRPr kumimoji="0" lang="en-US" dirty="0">
              <a:solidFill>
                <a:schemeClr val="tx2"/>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9"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3" y="1055079"/>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5"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l" eaLnBrk="1" latinLnBrk="0" hangingPunct="1"/>
            <a:endParaRPr kumimoji="0" lang="en-US"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2"/>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9" name="Date Placeholder 8"/>
          <p:cNvSpPr>
            <a:spLocks noGrp="1"/>
          </p:cNvSpPr>
          <p:nvPr>
            <p:ph type="dt" sz="half" idx="2"/>
          </p:nvPr>
        </p:nvSpPr>
        <p:spPr>
          <a:xfrm>
            <a:off x="4876803" y="6426203"/>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lgn="l" eaLnBrk="1" latinLnBrk="0" hangingPunct="1"/>
            <a:endParaRPr kumimoji="0"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7"/>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3" name="Footer Placeholder 2"/>
          <p:cNvSpPr>
            <a:spLocks noGrp="1"/>
          </p:cNvSpPr>
          <p:nvPr>
            <p:ph type="ftr" sz="quarter" idx="3"/>
          </p:nvPr>
        </p:nvSpPr>
        <p:spPr>
          <a:xfrm>
            <a:off x="3124200" y="6416677"/>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olidFill>
            </a:endParaRPr>
          </a:p>
        </p:txBody>
      </p:sp>
      <p:sp>
        <p:nvSpPr>
          <p:cNvPr id="23" name="Slide Number Placeholder 22"/>
          <p:cNvSpPr>
            <a:spLocks noGrp="1"/>
          </p:cNvSpPr>
          <p:nvPr>
            <p:ph type="sldNum" sz="quarter" idx="4"/>
          </p:nvPr>
        </p:nvSpPr>
        <p:spPr>
          <a:xfrm>
            <a:off x="7924800" y="6416677"/>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lgn="r" eaLnBrk="1" latinLnBrk="0" hangingPunct="1"/>
            <a:fld id="{E6F9B8CD-342D-4579-98EC-A8FD6B7370E1}" type="datetimeFigureOut">
              <a:rPr lang="en-US" smtClean="0"/>
              <a:pPr algn="r" eaLnBrk="1" latinLnBrk="0" hangingPunct="1"/>
              <a:t>11/23/2017</a:t>
            </a:fld>
            <a:endParaRPr lang="en-US" dirty="0">
              <a:solidFill>
                <a:schemeClr val="tx2"/>
              </a:solidFill>
            </a:endParaRPr>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pPr algn="l" eaLnBrk="1" latinLnBrk="0" hangingPunct="1"/>
            <a:endParaRPr kumimoji="0" lang="en-US"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8.xml"/><Relationship Id="rId5" Type="http://schemas.openxmlformats.org/officeDocument/2006/relationships/audio" Target="../media/audio1.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95.xml"/><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6.wav"/><Relationship Id="rId1" Type="http://schemas.openxmlformats.org/officeDocument/2006/relationships/slideLayout" Target="../slideLayouts/slideLayout18.xml"/><Relationship Id="rId6"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9.wav"/><Relationship Id="rId1" Type="http://schemas.openxmlformats.org/officeDocument/2006/relationships/slideLayout" Target="../slideLayouts/slideLayout84.xml"/><Relationship Id="rId4" Type="http://schemas.openxmlformats.org/officeDocument/2006/relationships/audio" Target="../media/audio9.wav"/></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9.wav"/><Relationship Id="rId1" Type="http://schemas.openxmlformats.org/officeDocument/2006/relationships/slideLayout" Target="../slideLayouts/slideLayout95.xml"/><Relationship Id="rId4" Type="http://schemas.openxmlformats.org/officeDocument/2006/relationships/audio" Target="../media/audio9.wav"/></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692696"/>
            <a:ext cx="7024744" cy="1477968"/>
          </a:xfrm>
          <a: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PlasticWrap/>
                      </a14:imgEffect>
                    </a14:imgLayer>
                  </a14:imgProps>
                </a:ext>
              </a:extLst>
            </a:blip>
            <a:tile tx="0" ty="0" sx="100000" sy="100000" flip="none" algn="tl"/>
          </a:blipFill>
          <a:effectLst>
            <a:glow rad="228600">
              <a:schemeClr val="accent2">
                <a:satMod val="175000"/>
                <a:alpha val="40000"/>
              </a:schemeClr>
            </a:glow>
            <a:reflection blurRad="6350" stA="50000" endA="300" endPos="55000" dir="5400000" sy="-100000" algn="bl" rotWithShape="0"/>
          </a:effectLst>
          <a:scene3d>
            <a:camera prst="orthographicFront"/>
            <a:lightRig rig="threePt" dir="t"/>
          </a:scene3d>
          <a:sp3d>
            <a:bevelT w="139700" prst="cross"/>
          </a:sp3d>
        </p:spPr>
        <p:txBody>
          <a:bodyPr>
            <a:normAutofit fontScale="90000"/>
          </a:bodyPr>
          <a:lstStyle/>
          <a:p>
            <a:r>
              <a:rPr lang="id-ID" dirty="0" smtClean="0">
                <a:solidFill>
                  <a:srgbClr val="FF0000"/>
                </a:solidFill>
              </a:rPr>
              <a:t>PERKEMBANGAN ISLAM PADA     	MASA BANI UMAYYAH</a:t>
            </a:r>
            <a:endParaRPr lang="id-ID" dirty="0">
              <a:solidFill>
                <a:srgbClr val="FF0000"/>
              </a:solidFill>
            </a:endParaRPr>
          </a:p>
        </p:txBody>
      </p:sp>
    </p:spTree>
    <p:extLst>
      <p:ext uri="{BB962C8B-B14F-4D97-AF65-F5344CB8AC3E}">
        <p14:creationId xmlns:p14="http://schemas.microsoft.com/office/powerpoint/2010/main" val="265041780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5"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68" y="609601"/>
            <a:ext cx="9186215" cy="5632311"/>
          </a:xfrm>
          <a:prstGeom prst="rect">
            <a:avLst/>
          </a:prstGeom>
          <a:blipFill>
            <a:blip r:embed="rId3"/>
            <a:tile tx="0" ty="0" sx="100000" sy="100000" flip="none" algn="tl"/>
          </a:blipFill>
          <a:effectLst>
            <a:glow rad="228600">
              <a:schemeClr val="accent2">
                <a:satMod val="175000"/>
                <a:alpha val="40000"/>
              </a:schemeClr>
            </a:glow>
          </a:effectLst>
        </p:spPr>
        <p:txBody>
          <a:bodyPr wrap="square" lIns="91440" tIns="45720" rIns="91440" bIns="45720">
            <a:spAutoFit/>
          </a:bodyPr>
          <a:lstStyle/>
          <a:p>
            <a:pPr algn="just"/>
            <a:r>
              <a:rPr lang="id-ID"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rPr>
              <a:t>Karena proses berdirinya pemerintahan Bani Umayyah tidak dilakukan secara</a:t>
            </a:r>
            <a:r>
              <a:rPr lang="en-US" b="0" cap="none" spc="0" dirty="0" smtClean="0">
                <a:ln w="10160">
                  <a:solidFill>
                    <a:schemeClr val="accent1"/>
                  </a:solidFill>
                  <a:prstDash val="solid"/>
                </a:ln>
              </a:rPr>
              <a:t> </a:t>
            </a:r>
            <a:r>
              <a:rPr lang="en-US" b="0" cap="none" spc="0" dirty="0" err="1" smtClean="0">
                <a:ln w="10160">
                  <a:solidFill>
                    <a:schemeClr val="accent1"/>
                  </a:solidFill>
                  <a:prstDash val="solid"/>
                </a:ln>
              </a:rPr>
              <a:t>d</a:t>
            </a:r>
            <a:r>
              <a:rPr lang="en-US" dirty="0" err="1" smtClean="0">
                <a:ln w="10160">
                  <a:solidFill>
                    <a:schemeClr val="accent1"/>
                  </a:solidFill>
                  <a:prstDash val="solid"/>
                </a:ln>
              </a:rPr>
              <a:t>emokratis</a:t>
            </a:r>
            <a:r>
              <a:rPr lang="en-US" dirty="0" smtClean="0">
                <a:ln w="10160">
                  <a:solidFill>
                    <a:schemeClr val="accent1"/>
                  </a:solidFill>
                  <a:prstDash val="solid"/>
                </a:ln>
              </a:rPr>
              <a:t> </a:t>
            </a:r>
            <a:r>
              <a:rPr lang="id-ID" dirty="0" smtClean="0">
                <a:ln w="10160">
                  <a:solidFill>
                    <a:schemeClr val="accent1"/>
                  </a:solidFill>
                  <a:prstDash val="solid"/>
                </a:ln>
              </a:rPr>
              <a:t>(41 H/661M) akibatnya, terjadi beberapa perubahan prinsip dan berkembangnya corak</a:t>
            </a:r>
            <a:r>
              <a:rPr lang="en-US" dirty="0" smtClean="0">
                <a:ln w="10160">
                  <a:solidFill>
                    <a:schemeClr val="accent1"/>
                  </a:solidFill>
                  <a:prstDash val="solid"/>
                </a:ln>
              </a:rPr>
              <a:t> </a:t>
            </a:r>
            <a:r>
              <a:rPr lang="id-ID" dirty="0" smtClean="0">
                <a:ln w="10160">
                  <a:solidFill>
                    <a:schemeClr val="accent1"/>
                  </a:solidFill>
                  <a:prstDash val="solid"/>
                </a:ln>
              </a:rPr>
              <a:t>baru yang sangat mempengaruhi kekuasaan dan perkembangan umat Islam.</a:t>
            </a:r>
            <a:r>
              <a:rPr lang="en-US" dirty="0" smtClean="0">
                <a:ln w="10160">
                  <a:solidFill>
                    <a:schemeClr val="accent1"/>
                  </a:solidFill>
                  <a:prstDash val="solid"/>
                </a:ln>
              </a:rPr>
              <a:t> D</a:t>
            </a:r>
            <a:r>
              <a:rPr lang="id-ID" dirty="0" smtClean="0">
                <a:ln w="10160">
                  <a:solidFill>
                    <a:schemeClr val="accent1"/>
                  </a:solidFill>
                  <a:prstDash val="solid"/>
                </a:ln>
              </a:rPr>
              <a:t>iantaranya pemilihan khalifah dilakukan berdasarkan menunjuk langsung oleh khalifah</a:t>
            </a:r>
            <a:r>
              <a:rPr lang="en-US" dirty="0" smtClean="0">
                <a:ln w="10160">
                  <a:solidFill>
                    <a:schemeClr val="accent1"/>
                  </a:solidFill>
                  <a:prstDash val="solid"/>
                </a:ln>
              </a:rPr>
              <a:t> </a:t>
            </a:r>
            <a:r>
              <a:rPr lang="id-ID" dirty="0" smtClean="0">
                <a:ln w="10160">
                  <a:solidFill>
                    <a:schemeClr val="accent1"/>
                  </a:solidFill>
                  <a:prstDash val="solid"/>
                </a:ln>
              </a:rPr>
              <a:t>sebelumnya dengan cara mengangkat seorang putra mahkota yang menjadi khalifah </a:t>
            </a:r>
          </a:p>
          <a:p>
            <a:pPr algn="just"/>
            <a:r>
              <a:rPr lang="id-ID" dirty="0">
                <a:ln w="10160">
                  <a:solidFill>
                    <a:schemeClr val="accent1"/>
                  </a:solidFill>
                  <a:prstDash val="solid"/>
                </a:ln>
              </a:rPr>
              <a:t>b</a:t>
            </a:r>
            <a:r>
              <a:rPr lang="id-ID" dirty="0" smtClean="0">
                <a:ln w="10160">
                  <a:solidFill>
                    <a:schemeClr val="accent1"/>
                  </a:solidFill>
                  <a:prstDash val="solid"/>
                </a:ln>
              </a:rPr>
              <a:t>erikutnya.</a:t>
            </a:r>
          </a:p>
          <a:p>
            <a:pPr algn="just"/>
            <a:r>
              <a:rPr lang="id-ID" dirty="0" smtClean="0">
                <a:ln w="10160">
                  <a:solidFill>
                    <a:schemeClr val="accent1"/>
                  </a:solidFill>
                  <a:prstDash val="solid"/>
                </a:ln>
              </a:rPr>
              <a:t>	Orang yang pertama kali menunjuk putra mahkota adalah Muawiyyah bin Abi Sufyan dengan mengangkat Yazib bin Muawiyyah. Sejak Muawiyyah bin Abi Sufyan berkuasa (661M-681M), para penguasa Bani Umayyah menunjuk penggantinya yang akan menggantikan kedudukannya kelak, hal ini terjadi karena Muawiyyah sendiri yang</a:t>
            </a:r>
            <a:r>
              <a:rPr lang="en-US" dirty="0" smtClean="0">
                <a:ln w="10160">
                  <a:solidFill>
                    <a:schemeClr val="accent1"/>
                  </a:solidFill>
                  <a:prstDash val="solid"/>
                </a:ln>
              </a:rPr>
              <a:t> </a:t>
            </a:r>
            <a:r>
              <a:rPr lang="id-ID" dirty="0" smtClean="0">
                <a:ln w="10160">
                  <a:solidFill>
                    <a:schemeClr val="accent1"/>
                  </a:solidFill>
                  <a:prstDash val="solid"/>
                </a:ln>
              </a:rPr>
              <a:t>m</a:t>
            </a:r>
            <a:r>
              <a:rPr lang="id-ID" b="0" cap="none" spc="0" dirty="0" smtClean="0">
                <a:ln w="10160">
                  <a:solidFill>
                    <a:schemeClr val="accent1"/>
                  </a:solidFill>
                  <a:prstDash val="solid"/>
                </a:ln>
              </a:rPr>
              <a:t>empelopori proses dan sistem kerajaan dengan menunjuk Yazid sebagai putra </a:t>
            </a:r>
            <a:r>
              <a:rPr lang="id-ID" dirty="0" smtClean="0">
                <a:ln w="10160">
                  <a:solidFill>
                    <a:schemeClr val="accent1"/>
                  </a:solidFill>
                  <a:prstDash val="solid"/>
                </a:ln>
              </a:rPr>
              <a:t>mahkota yang akan menggantikan kedudukannya kelak. Penun</a:t>
            </a:r>
            <a:r>
              <a:rPr lang="en-US" dirty="0" smtClean="0">
                <a:ln w="10160">
                  <a:solidFill>
                    <a:schemeClr val="accent1"/>
                  </a:solidFill>
                  <a:prstDash val="solid"/>
                </a:ln>
              </a:rPr>
              <a:t>j</a:t>
            </a:r>
            <a:r>
              <a:rPr lang="id-ID" dirty="0" smtClean="0">
                <a:ln w="10160">
                  <a:solidFill>
                    <a:schemeClr val="accent1"/>
                  </a:solidFill>
                  <a:prstDash val="solid"/>
                </a:ln>
              </a:rPr>
              <a:t>ukan ini dilakukan</a:t>
            </a:r>
            <a:r>
              <a:rPr lang="en-US" dirty="0" smtClean="0">
                <a:ln w="10160">
                  <a:solidFill>
                    <a:schemeClr val="accent1"/>
                  </a:solidFill>
                  <a:prstDash val="solid"/>
                </a:ln>
              </a:rPr>
              <a:t> </a:t>
            </a:r>
            <a:r>
              <a:rPr lang="id-ID" b="0" cap="none" spc="0" dirty="0" smtClean="0">
                <a:ln w="10160">
                  <a:solidFill>
                    <a:schemeClr val="accent1"/>
                  </a:solidFill>
                  <a:prstDash val="solid"/>
                </a:ln>
              </a:rPr>
              <a:t>Muawiyyah atas saran Al-Mukhiran bin Sukan,</a:t>
            </a:r>
            <a:r>
              <a:rPr lang="en-US" b="0" cap="none" spc="0" dirty="0" smtClean="0">
                <a:ln w="10160">
                  <a:solidFill>
                    <a:schemeClr val="accent1"/>
                  </a:solidFill>
                  <a:prstDash val="solid"/>
                </a:ln>
              </a:rPr>
              <a:t> </a:t>
            </a:r>
            <a:r>
              <a:rPr lang="id-ID" b="0" cap="none" spc="0" dirty="0" smtClean="0">
                <a:ln w="10160">
                  <a:solidFill>
                    <a:schemeClr val="accent1"/>
                  </a:solidFill>
                  <a:prstDash val="solid"/>
                </a:ln>
              </a:rPr>
              <a:t>agar terhindar dari pergolakan dan konflik</a:t>
            </a:r>
            <a:r>
              <a:rPr lang="en-US" b="0" cap="none" spc="0" dirty="0" smtClean="0">
                <a:ln w="10160">
                  <a:solidFill>
                    <a:schemeClr val="accent1"/>
                  </a:solidFill>
                  <a:prstDash val="solid"/>
                </a:ln>
              </a:rPr>
              <a:t> </a:t>
            </a:r>
            <a:r>
              <a:rPr lang="id-ID" dirty="0" smtClean="0">
                <a:ln w="10160">
                  <a:solidFill>
                    <a:schemeClr val="accent1"/>
                  </a:solidFill>
                  <a:prstDash val="solid"/>
                </a:ln>
              </a:rPr>
              <a:t>politik intern umat Islam seperti yang pernah terjadi pada masa-masa sebelumnya.</a:t>
            </a:r>
            <a:r>
              <a:rPr lang="en-US" dirty="0" smtClean="0">
                <a:ln w="10160">
                  <a:solidFill>
                    <a:schemeClr val="accent1"/>
                  </a:solidFill>
                  <a:prstDash val="solid"/>
                </a:ln>
              </a:rPr>
              <a:t> S</a:t>
            </a:r>
            <a:r>
              <a:rPr lang="id-ID" b="0" cap="none" spc="0" dirty="0" smtClean="0">
                <a:ln w="10160">
                  <a:solidFill>
                    <a:schemeClr val="accent1"/>
                  </a:solidFill>
                  <a:prstDash val="solid"/>
                </a:ln>
              </a:rPr>
              <a:t>elain terjadi perubahan dalam sistem pemerintahan, pada masa pemerintahan Bani</a:t>
            </a:r>
            <a:r>
              <a:rPr lang="en-US" b="0" cap="none" spc="0" dirty="0" smtClean="0">
                <a:ln w="10160">
                  <a:solidFill>
                    <a:schemeClr val="accent1"/>
                  </a:solidFill>
                  <a:prstDash val="solid"/>
                </a:ln>
              </a:rPr>
              <a:t> </a:t>
            </a:r>
            <a:r>
              <a:rPr lang="id-ID" dirty="0" smtClean="0">
                <a:ln w="10160">
                  <a:solidFill>
                    <a:schemeClr val="accent1"/>
                  </a:solidFill>
                  <a:prstDash val="solid"/>
                </a:ln>
              </a:rPr>
              <a:t>Umayyah juga terdapat perubahan lain misalnya masalah Baitulmal. Pada masa</a:t>
            </a:r>
            <a:r>
              <a:rPr lang="en-US" dirty="0" smtClean="0">
                <a:ln w="10160">
                  <a:solidFill>
                    <a:schemeClr val="accent1"/>
                  </a:solidFill>
                  <a:prstDash val="solid"/>
                </a:ln>
              </a:rPr>
              <a:t> </a:t>
            </a:r>
            <a:r>
              <a:rPr lang="id-ID" dirty="0" smtClean="0">
                <a:ln w="10160">
                  <a:solidFill>
                    <a:schemeClr val="accent1"/>
                  </a:solidFill>
                  <a:prstDash val="solid"/>
                </a:ln>
              </a:rPr>
              <a:t>p</a:t>
            </a:r>
            <a:r>
              <a:rPr lang="id-ID" b="0" cap="none" spc="0" dirty="0" smtClean="0">
                <a:ln w="10160">
                  <a:solidFill>
                    <a:schemeClr val="accent1"/>
                  </a:solidFill>
                  <a:prstDash val="solid"/>
                </a:ln>
              </a:rPr>
              <a:t>emerintahan khulafaur Rasyidin,</a:t>
            </a:r>
            <a:r>
              <a:rPr lang="en-US" b="0" cap="none" spc="0" dirty="0" smtClean="0">
                <a:ln w="10160">
                  <a:solidFill>
                    <a:schemeClr val="accent1"/>
                  </a:solidFill>
                  <a:prstDash val="solid"/>
                </a:ln>
              </a:rPr>
              <a:t> </a:t>
            </a:r>
            <a:r>
              <a:rPr lang="id-ID" b="0" cap="none" spc="0" dirty="0" smtClean="0">
                <a:ln w="10160">
                  <a:solidFill>
                    <a:schemeClr val="accent1"/>
                  </a:solidFill>
                  <a:prstDash val="solid"/>
                </a:ln>
              </a:rPr>
              <a:t>Baitulmal berfungsi sebagai harta kekayaan rakyat,</a:t>
            </a:r>
            <a:r>
              <a:rPr lang="en-US" b="0" cap="none" spc="0" dirty="0" smtClean="0">
                <a:ln w="10160">
                  <a:solidFill>
                    <a:schemeClr val="accent1"/>
                  </a:solidFill>
                  <a:prstDash val="solid"/>
                </a:ln>
              </a:rPr>
              <a:t> </a:t>
            </a:r>
            <a:r>
              <a:rPr lang="id-ID" dirty="0" smtClean="0">
                <a:ln w="10160">
                  <a:solidFill>
                    <a:schemeClr val="accent1"/>
                  </a:solidFill>
                  <a:prstDash val="solid"/>
                </a:ln>
              </a:rPr>
              <a:t>dimana setiap warga n</a:t>
            </a:r>
            <a:r>
              <a:rPr lang="en-US" dirty="0" smtClean="0">
                <a:ln w="10160">
                  <a:solidFill>
                    <a:schemeClr val="accent1"/>
                  </a:solidFill>
                  <a:prstDash val="solid"/>
                </a:ln>
              </a:rPr>
              <a:t>e</a:t>
            </a:r>
            <a:r>
              <a:rPr lang="id-ID" dirty="0" smtClean="0">
                <a:ln w="10160">
                  <a:solidFill>
                    <a:schemeClr val="accent1"/>
                  </a:solidFill>
                  <a:prstDash val="solid"/>
                </a:ln>
              </a:rPr>
              <a:t>gara memiliki hak yang sama terhadap harta tersebut. Akan</a:t>
            </a:r>
            <a:r>
              <a:rPr lang="en-US" dirty="0" smtClean="0">
                <a:ln w="10160">
                  <a:solidFill>
                    <a:schemeClr val="accent1"/>
                  </a:solidFill>
                  <a:prstDash val="solid"/>
                </a:ln>
              </a:rPr>
              <a:t> </a:t>
            </a:r>
            <a:r>
              <a:rPr lang="id-ID" dirty="0" smtClean="0">
                <a:ln w="10160">
                  <a:solidFill>
                    <a:schemeClr val="accent1"/>
                  </a:solidFill>
                  <a:prstDash val="solid"/>
                </a:ln>
              </a:rPr>
              <a:t>t</a:t>
            </a:r>
            <a:r>
              <a:rPr lang="id-ID" b="0" cap="none" spc="0" dirty="0" smtClean="0">
                <a:ln w="10160">
                  <a:solidFill>
                    <a:schemeClr val="accent1"/>
                  </a:solidFill>
                  <a:prstDash val="solid"/>
                </a:ln>
              </a:rPr>
              <a:t>etapi sejak pemerintahan Muawiyyah bin Abi Sufyan, Baitulmal beralih kedudukannya</a:t>
            </a:r>
            <a:r>
              <a:rPr lang="en-US" b="0" cap="none" spc="0" dirty="0" smtClean="0">
                <a:ln w="10160">
                  <a:solidFill>
                    <a:schemeClr val="accent1"/>
                  </a:solidFill>
                  <a:prstDash val="solid"/>
                </a:ln>
              </a:rPr>
              <a:t> </a:t>
            </a:r>
            <a:r>
              <a:rPr lang="id-ID" dirty="0" smtClean="0">
                <a:ln w="10160">
                  <a:solidFill>
                    <a:schemeClr val="accent1"/>
                  </a:solidFill>
                  <a:prstDash val="solid"/>
                </a:ln>
              </a:rPr>
              <a:t>menjadi harta kekayaan keluarga raja seluruh penguasa Dinasti Bani Umayyah</a:t>
            </a:r>
            <a:r>
              <a:rPr lang="en-US" dirty="0" smtClean="0">
                <a:ln w="10160">
                  <a:solidFill>
                    <a:schemeClr val="accent1"/>
                  </a:solidFill>
                  <a:prstDash val="solid"/>
                </a:ln>
              </a:rPr>
              <a:t>.</a:t>
            </a:r>
            <a:endParaRPr lang="id-ID" b="0" cap="none" spc="0" dirty="0" smtClean="0">
              <a:ln w="10160">
                <a:solidFill>
                  <a:schemeClr val="accent1"/>
                </a:solidFill>
                <a:prstDash val="solid"/>
              </a:ln>
            </a:endParaRPr>
          </a:p>
        </p:txBody>
      </p:sp>
    </p:spTree>
    <p:extLst>
      <p:ext uri="{BB962C8B-B14F-4D97-AF65-F5344CB8AC3E}">
        <p14:creationId xmlns:p14="http://schemas.microsoft.com/office/powerpoint/2010/main" val="153074245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laser.wav"/>
          </p:stSnd>
        </p:sndAc>
      </p:transition>
    </mc:Choice>
    <mc:Fallback xmlns="">
      <p:transition spd="slow">
        <p:dissolve/>
        <p:sndAc>
          <p:stSnd>
            <p:snd r:embed="rId4"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3">
                                            <p:txEl>
                                              <p:pRg st="1" end="1"/>
                                            </p:txEl>
                                          </p:spTgt>
                                        </p:tgtEl>
                                        <p:attrNameLst>
                                          <p:attrName>ppt_w</p:attrName>
                                        </p:attrNameLst>
                                      </p:cBhvr>
                                      <p:tavLst>
                                        <p:tav tm="0">
                                          <p:val>
                                            <p:strVal val="ppt_w"/>
                                          </p:val>
                                        </p:tav>
                                        <p:tav tm="100000">
                                          <p:val>
                                            <p:fltVal val="0"/>
                                          </p:val>
                                        </p:tav>
                                      </p:tavLst>
                                    </p:anim>
                                    <p:anim calcmode="lin" valueType="num">
                                      <p:cBhvr>
                                        <p:cTn id="1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3">
                                            <p:txEl>
                                              <p:pRg st="1" end="1"/>
                                            </p:txEl>
                                          </p:spTgt>
                                        </p:tgtEl>
                                      </p:cBhvr>
                                    </p:animEffect>
                                    <p:set>
                                      <p:cBhvr>
                                        <p:cTn id="14" dur="1" fill="hold">
                                          <p:stCondLst>
                                            <p:cond delay="499"/>
                                          </p:stCondLst>
                                        </p:cTn>
                                        <p:tgtEl>
                                          <p:spTgt spid="3">
                                            <p:txEl>
                                              <p:pRg st="1" end="1"/>
                                            </p:txEl>
                                          </p:spTgt>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3">
                                            <p:txEl>
                                              <p:pRg st="2" end="2"/>
                                            </p:txEl>
                                          </p:spTgt>
                                        </p:tgtEl>
                                        <p:attrNameLst>
                                          <p:attrName>ppt_w</p:attrName>
                                        </p:attrNameLst>
                                      </p:cBhvr>
                                      <p:tavLst>
                                        <p:tav tm="0">
                                          <p:val>
                                            <p:strVal val="ppt_w"/>
                                          </p:val>
                                        </p:tav>
                                        <p:tav tm="100000">
                                          <p:val>
                                            <p:fltVal val="0"/>
                                          </p:val>
                                        </p:tav>
                                      </p:tavLst>
                                    </p:anim>
                                    <p:anim calcmode="lin" valueType="num">
                                      <p:cBhvr>
                                        <p:cTn id="1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3">
                                            <p:bg/>
                                          </p:spTgt>
                                        </p:tgtEl>
                                        <p:attrNameLst>
                                          <p:attrName>style.color</p:attrName>
                                        </p:attrNameLst>
                                      </p:cBhvr>
                                      <p:to>
                                        <a:schemeClr val="bg1"/>
                                      </p:to>
                                    </p:animClr>
                                    <p:animClr clrSpc="rgb" dir="cw">
                                      <p:cBhvr>
                                        <p:cTn id="24" dur="250" autoRev="1" fill="remove"/>
                                        <p:tgtEl>
                                          <p:spTgt spid="3">
                                            <p:bg/>
                                          </p:spTgt>
                                        </p:tgtEl>
                                        <p:attrNameLst>
                                          <p:attrName>fillcolor</p:attrName>
                                        </p:attrNameLst>
                                      </p:cBhvr>
                                      <p:to>
                                        <a:schemeClr val="bg1"/>
                                      </p:to>
                                    </p:animClr>
                                    <p:set>
                                      <p:cBhvr>
                                        <p:cTn id="25" dur="250" autoRev="1" fill="remove"/>
                                        <p:tgtEl>
                                          <p:spTgt spid="3">
                                            <p:bg/>
                                          </p:spTgt>
                                        </p:tgtEl>
                                        <p:attrNameLst>
                                          <p:attrName>fill.type</p:attrName>
                                        </p:attrNameLst>
                                      </p:cBhvr>
                                      <p:to>
                                        <p:strVal val="solid"/>
                                      </p:to>
                                    </p:set>
                                    <p:set>
                                      <p:cBhvr>
                                        <p:cTn id="26" dur="250" autoRev="1" fill="remove"/>
                                        <p:tgtEl>
                                          <p:spTgt spid="3">
                                            <p:bg/>
                                          </p:spTgt>
                                        </p:tgtEl>
                                        <p:attrNameLst>
                                          <p:attrName>fill.on</p:attrName>
                                        </p:attrNameLst>
                                      </p:cBhvr>
                                      <p:to>
                                        <p:strVal val="true"/>
                                      </p:to>
                                    </p:set>
                                  </p:childTnLst>
                                </p:cTn>
                              </p:par>
                              <p:par>
                                <p:cTn id="27" presetID="27" presetClass="emph" presetSubtype="0" fill="remove" grpId="0" nodeType="withEffect">
                                  <p:stCondLst>
                                    <p:cond delay="0"/>
                                  </p:stCondLst>
                                  <p:childTnLst>
                                    <p:animClr clrSpc="rgb" dir="cw">
                                      <p:cBhvr override="childStyle">
                                        <p:cTn id="28" dur="250" autoRev="1" fill="remove"/>
                                        <p:tgtEl>
                                          <p:spTgt spid="3">
                                            <p:txEl>
                                              <p:pRg st="0" end="0"/>
                                            </p:txEl>
                                          </p:spTgt>
                                        </p:tgtEl>
                                        <p:attrNameLst>
                                          <p:attrName>style.color</p:attrName>
                                        </p:attrNameLst>
                                      </p:cBhvr>
                                      <p:to>
                                        <a:schemeClr val="bg1"/>
                                      </p:to>
                                    </p:animClr>
                                    <p:animClr clrSpc="rgb" dir="cw">
                                      <p:cBhvr>
                                        <p:cTn id="29" dur="250" autoRev="1" fill="remove"/>
                                        <p:tgtEl>
                                          <p:spTgt spid="3">
                                            <p:txEl>
                                              <p:pRg st="0" end="0"/>
                                            </p:txEl>
                                          </p:spTgt>
                                        </p:tgtEl>
                                        <p:attrNameLst>
                                          <p:attrName>fillcolor</p:attrName>
                                        </p:attrNameLst>
                                      </p:cBhvr>
                                      <p:to>
                                        <a:schemeClr val="bg1"/>
                                      </p:to>
                                    </p:animClr>
                                    <p:set>
                                      <p:cBhvr>
                                        <p:cTn id="30" dur="250" autoRev="1" fill="remove"/>
                                        <p:tgtEl>
                                          <p:spTgt spid="3">
                                            <p:txEl>
                                              <p:pRg st="0" end="0"/>
                                            </p:txEl>
                                          </p:spTgt>
                                        </p:tgtEl>
                                        <p:attrNameLst>
                                          <p:attrName>fill.type</p:attrName>
                                        </p:attrNameLst>
                                      </p:cBhvr>
                                      <p:to>
                                        <p:strVal val="solid"/>
                                      </p:to>
                                    </p:set>
                                    <p:set>
                                      <p:cBhvr>
                                        <p:cTn id="31" dur="250" autoRev="1" fill="remove"/>
                                        <p:tgtEl>
                                          <p:spTgt spid="3">
                                            <p:txEl>
                                              <p:pRg st="0" end="0"/>
                                            </p:txEl>
                                          </p:spTgt>
                                        </p:tgtEl>
                                        <p:attrNameLst>
                                          <p:attrName>fill.on</p:attrName>
                                        </p:attrNameLst>
                                      </p:cBhvr>
                                      <p:to>
                                        <p:strVal val="true"/>
                                      </p:to>
                                    </p:set>
                                  </p:childTnLst>
                                </p:cTn>
                              </p:par>
                              <p:par>
                                <p:cTn id="32" presetID="27" presetClass="emph" presetSubtype="0" fill="remove" grpId="0" nodeType="withEffect">
                                  <p:stCondLst>
                                    <p:cond delay="0"/>
                                  </p:stCondLst>
                                  <p:childTnLst>
                                    <p:animClr clrSpc="rgb" dir="cw">
                                      <p:cBhvr override="childStyle">
                                        <p:cTn id="33" dur="250" autoRev="1" fill="remove"/>
                                        <p:tgtEl>
                                          <p:spTgt spid="3">
                                            <p:txEl>
                                              <p:pRg st="1" end="1"/>
                                            </p:txEl>
                                          </p:spTgt>
                                        </p:tgtEl>
                                        <p:attrNameLst>
                                          <p:attrName>style.color</p:attrName>
                                        </p:attrNameLst>
                                      </p:cBhvr>
                                      <p:to>
                                        <a:schemeClr val="bg1"/>
                                      </p:to>
                                    </p:animClr>
                                    <p:animClr clrSpc="rgb" dir="cw">
                                      <p:cBhvr>
                                        <p:cTn id="34" dur="250" autoRev="1" fill="remove"/>
                                        <p:tgtEl>
                                          <p:spTgt spid="3">
                                            <p:txEl>
                                              <p:pRg st="1" end="1"/>
                                            </p:txEl>
                                          </p:spTgt>
                                        </p:tgtEl>
                                        <p:attrNameLst>
                                          <p:attrName>fillcolor</p:attrName>
                                        </p:attrNameLst>
                                      </p:cBhvr>
                                      <p:to>
                                        <a:schemeClr val="bg1"/>
                                      </p:to>
                                    </p:animClr>
                                    <p:set>
                                      <p:cBhvr>
                                        <p:cTn id="35" dur="250" autoRev="1" fill="remove"/>
                                        <p:tgtEl>
                                          <p:spTgt spid="3">
                                            <p:txEl>
                                              <p:pRg st="1" end="1"/>
                                            </p:txEl>
                                          </p:spTgt>
                                        </p:tgtEl>
                                        <p:attrNameLst>
                                          <p:attrName>fill.type</p:attrName>
                                        </p:attrNameLst>
                                      </p:cBhvr>
                                      <p:to>
                                        <p:strVal val="solid"/>
                                      </p:to>
                                    </p:set>
                                    <p:set>
                                      <p:cBhvr>
                                        <p:cTn id="36" dur="250" autoRev="1" fill="remove"/>
                                        <p:tgtEl>
                                          <p:spTgt spid="3">
                                            <p:txEl>
                                              <p:pRg st="1" end="1"/>
                                            </p:txEl>
                                          </p:spTgt>
                                        </p:tgtEl>
                                        <p:attrNameLst>
                                          <p:attrName>fill.on</p:attrName>
                                        </p:attrNameLst>
                                      </p:cBhvr>
                                      <p:to>
                                        <p:strVal val="true"/>
                                      </p:to>
                                    </p:set>
                                  </p:childTnLst>
                                </p:cTn>
                              </p:par>
                              <p:par>
                                <p:cTn id="37" presetID="27" presetClass="emph" presetSubtype="0" fill="remove" grpId="0" nodeType="withEffect">
                                  <p:stCondLst>
                                    <p:cond delay="0"/>
                                  </p:stCondLst>
                                  <p:childTnLst>
                                    <p:animClr clrSpc="rgb" dir="cw">
                                      <p:cBhvr override="childStyle">
                                        <p:cTn id="38" dur="250" autoRev="1" fill="remove"/>
                                        <p:tgtEl>
                                          <p:spTgt spid="3">
                                            <p:txEl>
                                              <p:pRg st="2" end="2"/>
                                            </p:txEl>
                                          </p:spTgt>
                                        </p:tgtEl>
                                        <p:attrNameLst>
                                          <p:attrName>style.color</p:attrName>
                                        </p:attrNameLst>
                                      </p:cBhvr>
                                      <p:to>
                                        <a:schemeClr val="bg1"/>
                                      </p:to>
                                    </p:animClr>
                                    <p:animClr clrSpc="rgb" dir="cw">
                                      <p:cBhvr>
                                        <p:cTn id="39" dur="250" autoRev="1" fill="remove"/>
                                        <p:tgtEl>
                                          <p:spTgt spid="3">
                                            <p:txEl>
                                              <p:pRg st="2" end="2"/>
                                            </p:txEl>
                                          </p:spTgt>
                                        </p:tgtEl>
                                        <p:attrNameLst>
                                          <p:attrName>fillcolor</p:attrName>
                                        </p:attrNameLst>
                                      </p:cBhvr>
                                      <p:to>
                                        <a:schemeClr val="bg1"/>
                                      </p:to>
                                    </p:animClr>
                                    <p:set>
                                      <p:cBhvr>
                                        <p:cTn id="40" dur="250" autoRev="1" fill="remove"/>
                                        <p:tgtEl>
                                          <p:spTgt spid="3">
                                            <p:txEl>
                                              <p:pRg st="2" end="2"/>
                                            </p:txEl>
                                          </p:spTgt>
                                        </p:tgtEl>
                                        <p:attrNameLst>
                                          <p:attrName>fill.type</p:attrName>
                                        </p:attrNameLst>
                                      </p:cBhvr>
                                      <p:to>
                                        <p:strVal val="solid"/>
                                      </p:to>
                                    </p:set>
                                    <p:set>
                                      <p:cBhvr>
                                        <p:cTn id="41"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310736" cy="5324535"/>
          </a:xfrm>
          <a:prstGeom prst="rect">
            <a:avLst/>
          </a:prstGeom>
          <a:blipFill>
            <a:blip r:embed="rId3"/>
            <a:tile tx="0" ty="0" sx="100000" sy="100000" flip="none" algn="tl"/>
          </a:blipFill>
          <a:scene3d>
            <a:camera prst="orthographicFront"/>
            <a:lightRig rig="threePt" dir="t"/>
          </a:scene3d>
          <a:sp3d>
            <a:bevelT prst="angle"/>
          </a:sp3d>
        </p:spPr>
        <p:txBody>
          <a:bodyPr wrap="square" lIns="91440" tIns="45720" rIns="91440" bIns="45720">
            <a:spAutoFit/>
          </a:bodyPr>
          <a:lstStyle/>
          <a:p>
            <a:pPr algn="ctr"/>
            <a:r>
              <a:rPr lang="id-ID" sz="2000" b="0" u="sng" cap="none" spc="0" dirty="0" smtClean="0">
                <a:ln w="10160">
                  <a:solidFill>
                    <a:schemeClr val="tx1">
                      <a:lumMod val="95000"/>
                      <a:lumOff val="5000"/>
                    </a:schemeClr>
                  </a:solidFill>
                  <a:prstDash val="solid"/>
                </a:ln>
                <a:solidFill>
                  <a:schemeClr val="tx1">
                    <a:lumMod val="95000"/>
                    <a:lumOff val="5000"/>
                  </a:schemeClr>
                </a:solidFill>
                <a:effectLst>
                  <a:outerShdw blurRad="38100" dist="32000" dir="5400000" algn="tl">
                    <a:srgbClr val="000000">
                      <a:alpha val="30000"/>
                    </a:srgbClr>
                  </a:outerShdw>
                </a:effectLst>
              </a:rPr>
              <a:t>Berikut nama-nama ke 14 khalifah Dinasti Bani Umayyah yang berkuasa:</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Muawiyyah bin Abi Sufyan (41-60H/661-680M)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Yazid bin Muawiyyah (60-64H/680-683M)</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Muawiyyah bin Yazid (64-64H/683-68M)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Marwan bin Hakam (64-65H/683-685M)</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Abdul Malik bin Marwan (65-86H/685-705M)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Walid bin Abdul Malik (86-96H/705-715M)</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Sulaiman bin Abdul Malik (96-99H/715-717M)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Umar bin Abdul Aziz (99-101H/717-720M)</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Yazid bin Abdul Malik(101-105H/720-724M)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 Hisyam bin Abdul Malik(105-1125H/720-724M)</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 Walid bin Yazid (125-126H/743-744M)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 Yazid bin Walid (126-127H/744-745M)</a:t>
            </a:r>
          </a:p>
          <a:p>
            <a:pPr marL="342900" indent="-342900">
              <a:buAutoNum type="arabicPeriod"/>
            </a:pPr>
            <a:r>
              <a:rPr lang="id-ID" sz="2000" dirty="0" smtClean="0">
                <a:ln w="10160">
                  <a:solidFill>
                    <a:schemeClr val="accent1"/>
                  </a:solidFill>
                  <a:prstDash val="solid"/>
                </a:ln>
                <a:solidFill>
                  <a:srgbClr val="FF0000"/>
                </a:solidFill>
                <a:effectLst>
                  <a:outerShdw blurRad="38100" dist="32000" dir="5400000" algn="tl">
                    <a:srgbClr val="000000">
                      <a:alpha val="30000"/>
                    </a:srgbClr>
                  </a:outerShdw>
                </a:effectLst>
              </a:rPr>
              <a:t> Ibrahim bin Walid (127-127H/745-745M)</a:t>
            </a:r>
          </a:p>
          <a:p>
            <a:pPr marL="342900" indent="-342900">
              <a:buAutoNum type="arabicPeriod"/>
            </a:pPr>
            <a:r>
              <a:rPr lang="id-ID" sz="2000" b="0"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 Marwan bin Muhammad (127-132H/745-750M) 11[11]</a:t>
            </a:r>
          </a:p>
          <a:p>
            <a:pPr marL="342900" indent="-342900">
              <a:buAutoNum type="arabicPeriod"/>
            </a:pPr>
            <a:endParaRPr lang="en-US" sz="20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1443029621"/>
      </p:ext>
    </p:extLst>
  </p:cSld>
  <p:clrMapOvr>
    <a:masterClrMapping/>
  </p:clrMapOvr>
  <mc:AlternateContent xmlns:mc="http://schemas.openxmlformats.org/markup-compatibility/2006" xmlns:p14="http://schemas.microsoft.com/office/powerpoint/2010/main">
    <mc:Choice Requires="p14">
      <p:transition spd="slow">
        <p14:flash/>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2">
                                            <p:txEl>
                                              <p:pRg st="0" end="0"/>
                                            </p:txEl>
                                          </p:spTgt>
                                        </p:tgtEl>
                                        <p:attrNameLst>
                                          <p:attrName>style.color</p:attrName>
                                        </p:attrNameLst>
                                      </p:cBhvr>
                                      <p:by>
                                        <p:hsl h="0" s="-70588" l="0"/>
                                      </p:by>
                                    </p:animClr>
                                    <p:animClr clrSpc="hsl" dir="cw">
                                      <p:cBhvr>
                                        <p:cTn id="7" dur="500" fill="hold"/>
                                        <p:tgtEl>
                                          <p:spTgt spid="2">
                                            <p:txEl>
                                              <p:pRg st="0" end="0"/>
                                            </p:txEl>
                                          </p:spTgt>
                                        </p:tgtEl>
                                        <p:attrNameLst>
                                          <p:attrName>fillcolor</p:attrName>
                                        </p:attrNameLst>
                                      </p:cBhvr>
                                      <p:by>
                                        <p:hsl h="0" s="-70588" l="0"/>
                                      </p:by>
                                    </p:animClr>
                                    <p:animClr clrSpc="hsl" dir="cw">
                                      <p:cBhvr>
                                        <p:cTn id="8" dur="500" fill="hold"/>
                                        <p:tgtEl>
                                          <p:spTgt spid="2">
                                            <p:txEl>
                                              <p:pRg st="0" end="0"/>
                                            </p:txEl>
                                          </p:spTgt>
                                        </p:tgtEl>
                                        <p:attrNameLst>
                                          <p:attrName>stroke.color</p:attrName>
                                        </p:attrNameLst>
                                      </p:cBhvr>
                                      <p:by>
                                        <p:hsl h="0" s="-70588" l="0"/>
                                      </p:by>
                                    </p:animClr>
                                    <p:set>
                                      <p:cBhvr>
                                        <p:cTn id="9" dur="500" fill="hold"/>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barn(inVertical)">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wipe(left)">
                                      <p:cBhvr>
                                        <p:cTn id="46" dur="500"/>
                                        <p:tgtEl>
                                          <p:spTgt spid="2">
                                            <p:txEl>
                                              <p:pRg st="9" end="9"/>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wipe(left)">
                                      <p:cBhvr>
                                        <p:cTn id="49" dur="500"/>
                                        <p:tgtEl>
                                          <p:spTgt spid="2">
                                            <p:txEl>
                                              <p:pRg st="10" end="10"/>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wipe(left)">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circle(out)">
                                      <p:cBhvr>
                                        <p:cTn id="57" dur="2000"/>
                                        <p:tgtEl>
                                          <p:spTgt spid="2">
                                            <p:txEl>
                                              <p:pRg st="12" end="12"/>
                                            </p:txEl>
                                          </p:spTgt>
                                        </p:tgtEl>
                                      </p:cBhvr>
                                    </p:animEffect>
                                  </p:childTnLst>
                                </p:cTn>
                              </p:par>
                              <p:par>
                                <p:cTn id="58" presetID="6" presetClass="entr" presetSubtype="32" fill="hold" nodeType="withEffect">
                                  <p:stCondLst>
                                    <p:cond delay="0"/>
                                  </p:stCondLst>
                                  <p:childTnLst>
                                    <p:set>
                                      <p:cBhvr>
                                        <p:cTn id="59" dur="1" fill="hold">
                                          <p:stCondLst>
                                            <p:cond delay="0"/>
                                          </p:stCondLst>
                                        </p:cTn>
                                        <p:tgtEl>
                                          <p:spTgt spid="2">
                                            <p:txEl>
                                              <p:pRg st="13" end="13"/>
                                            </p:txEl>
                                          </p:spTgt>
                                        </p:tgtEl>
                                        <p:attrNameLst>
                                          <p:attrName>style.visibility</p:attrName>
                                        </p:attrNameLst>
                                      </p:cBhvr>
                                      <p:to>
                                        <p:strVal val="visible"/>
                                      </p:to>
                                    </p:set>
                                    <p:animEffect transition="in" filter="circle(out)">
                                      <p:cBhvr>
                                        <p:cTn id="60" dur="2000"/>
                                        <p:tgtEl>
                                          <p:spTgt spid="2">
                                            <p:txEl>
                                              <p:pRg st="13" end="13"/>
                                            </p:txEl>
                                          </p:spTgt>
                                        </p:tgtEl>
                                      </p:cBhvr>
                                    </p:animEffect>
                                  </p:childTnLst>
                                </p:cTn>
                              </p:par>
                              <p:par>
                                <p:cTn id="61" presetID="6" presetClass="entr" presetSubtype="32" fill="hold"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Effect transition="in" filter="circle(out)">
                                      <p:cBhvr>
                                        <p:cTn id="63"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181665"/>
            <a:ext cx="9176060" cy="6832640"/>
          </a:xfrm>
          <a:prstGeom prst="rect">
            <a:avLst/>
          </a:prstGeom>
          <a:blipFill>
            <a:blip r:embed="rId3"/>
            <a:tile tx="0" ty="0" sx="100000" sy="100000" flip="none" algn="tl"/>
          </a:blipFill>
          <a:ln>
            <a:noFill/>
          </a:ln>
          <a:effectLst>
            <a:glow rad="1397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just"/>
            <a:r>
              <a:rPr lang="id-ID" sz="3200" b="0" i="1" cap="none" spc="0" dirty="0" smtClean="0">
                <a:ln w="10160">
                  <a:solidFill>
                    <a:schemeClr val="accent1"/>
                  </a:solidFill>
                  <a:prstDash val="solid"/>
                </a:ln>
                <a:solidFill>
                  <a:srgbClr val="FFFFFF"/>
                </a:solidFill>
              </a:rPr>
              <a:t>3. Ekspansi Wilayah Dinasti Bani Umayyah</a:t>
            </a:r>
          </a:p>
          <a:p>
            <a:pPr algn="just"/>
            <a:r>
              <a:rPr lang="id-ID" dirty="0" smtClean="0">
                <a:ln w="10160">
                  <a:solidFill>
                    <a:schemeClr val="accent1"/>
                  </a:solidFill>
                  <a:prstDash val="solid"/>
                </a:ln>
                <a:solidFill>
                  <a:srgbClr val="FFFFFF"/>
                </a:solidFill>
              </a:rPr>
              <a:t>	Ekspansi yang terhenti pada masa khalifah Utsman dan Ali, dilanjutkan kembali oleh d</a:t>
            </a:r>
            <a:r>
              <a:rPr lang="id-ID" b="0" cap="none" spc="0" dirty="0" smtClean="0">
                <a:ln w="10160">
                  <a:solidFill>
                    <a:schemeClr val="accent1"/>
                  </a:solidFill>
                  <a:prstDash val="solid"/>
                </a:ln>
                <a:solidFill>
                  <a:srgbClr val="FFFFFF"/>
                </a:solidFill>
              </a:rPr>
              <a:t>inasti ini. Di zaman Muawiyyah,</a:t>
            </a:r>
            <a:r>
              <a:rPr lang="en-US"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Tunisia dapat di taklukkan. Disebelah Timur,</a:t>
            </a:r>
            <a:r>
              <a:rPr lang="en-US" b="0" cap="none" spc="0"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Muawiyyah  dapat menguasai daerah Khurasan sampai ke sungai Oxus dan Afghanistan s</a:t>
            </a:r>
            <a:r>
              <a:rPr lang="id-ID" b="0" cap="none" spc="0" dirty="0" smtClean="0">
                <a:ln w="10160">
                  <a:solidFill>
                    <a:schemeClr val="accent1"/>
                  </a:solidFill>
                  <a:prstDash val="solid"/>
                </a:ln>
                <a:solidFill>
                  <a:srgbClr val="FFFFFF"/>
                </a:solidFill>
              </a:rPr>
              <a:t>ampai ke Kabul. Angkatan lautnya melakukan seran</a:t>
            </a:r>
            <a:r>
              <a:rPr lang="en-US" b="0" cap="none" spc="0" dirty="0" smtClean="0">
                <a:ln w="10160">
                  <a:solidFill>
                    <a:schemeClr val="accent1"/>
                  </a:solidFill>
                  <a:prstDash val="solid"/>
                </a:ln>
                <a:solidFill>
                  <a:srgbClr val="FFFFFF"/>
                </a:solidFill>
              </a:rPr>
              <a:t>g</a:t>
            </a:r>
            <a:r>
              <a:rPr lang="id-ID" b="0" cap="none" spc="0" dirty="0" smtClean="0">
                <a:ln w="10160">
                  <a:solidFill>
                    <a:schemeClr val="accent1"/>
                  </a:solidFill>
                  <a:prstDash val="solid"/>
                </a:ln>
                <a:solidFill>
                  <a:srgbClr val="FFFFFF"/>
                </a:solidFill>
              </a:rPr>
              <a:t>an-serangan ke ibukota Bizantium,</a:t>
            </a:r>
            <a:r>
              <a:rPr lang="en-US" b="0" cap="none" spc="0"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konstantinopel. Ekspansi ke Timur yang dilakukan Muawiyyah kemudian dilanjutkan o</a:t>
            </a:r>
            <a:r>
              <a:rPr lang="id-ID" b="0" cap="none" spc="0" dirty="0" smtClean="0">
                <a:ln w="10160">
                  <a:solidFill>
                    <a:schemeClr val="accent1"/>
                  </a:solidFill>
                  <a:prstDash val="solid"/>
                </a:ln>
                <a:solidFill>
                  <a:srgbClr val="FFFFFF"/>
                </a:solidFill>
              </a:rPr>
              <a:t>leh khalifah Abd al-Malik. Ia mengirim tentara menyeb</a:t>
            </a:r>
            <a:r>
              <a:rPr lang="en-US" b="0" cap="none" spc="0" dirty="0" smtClean="0">
                <a:ln w="10160">
                  <a:solidFill>
                    <a:schemeClr val="accent1"/>
                  </a:solidFill>
                  <a:prstDash val="solid"/>
                </a:ln>
                <a:solidFill>
                  <a:srgbClr val="FFFFFF"/>
                </a:solidFill>
              </a:rPr>
              <a:t>e</a:t>
            </a:r>
            <a:r>
              <a:rPr lang="id-ID" b="0" cap="none" spc="0" dirty="0" smtClean="0">
                <a:ln w="10160">
                  <a:solidFill>
                    <a:schemeClr val="accent1"/>
                  </a:solidFill>
                  <a:prstDash val="solid"/>
                </a:ln>
                <a:solidFill>
                  <a:srgbClr val="FFFFFF"/>
                </a:solidFill>
              </a:rPr>
              <a:t>rangi sungai Oxus dan dapat </a:t>
            </a:r>
            <a:r>
              <a:rPr lang="id-ID" dirty="0" smtClean="0">
                <a:ln w="10160">
                  <a:solidFill>
                    <a:schemeClr val="accent1"/>
                  </a:solidFill>
                  <a:prstDash val="solid"/>
                </a:ln>
                <a:solidFill>
                  <a:srgbClr val="FFFFFF"/>
                </a:solidFill>
              </a:rPr>
              <a:t>berhasil menundukkan Balkh,</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Bukhara,</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Khawarizm,</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Ferghana dan Markhand.</a:t>
            </a:r>
            <a:r>
              <a:rPr lang="en-US"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Tentaranya bahkan sampai ke India dan dapat menguasai Balukhistan,</a:t>
            </a:r>
            <a:r>
              <a:rPr lang="en-US"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Sind dan daerah </a:t>
            </a:r>
            <a:r>
              <a:rPr lang="id-ID" dirty="0" smtClean="0">
                <a:ln w="10160">
                  <a:solidFill>
                    <a:schemeClr val="accent1"/>
                  </a:solidFill>
                  <a:prstDash val="solid"/>
                </a:ln>
                <a:solidFill>
                  <a:srgbClr val="FFFFFF"/>
                </a:solidFill>
              </a:rPr>
              <a:t>Punjab sampai ke Maltan.</a:t>
            </a:r>
          </a:p>
          <a:p>
            <a:pPr algn="just"/>
            <a:r>
              <a:rPr lang="id-ID" b="0" cap="none" spc="0" dirty="0" smtClean="0">
                <a:ln w="10160">
                  <a:solidFill>
                    <a:schemeClr val="accent1"/>
                  </a:solidFill>
                  <a:prstDash val="solid"/>
                </a:ln>
                <a:solidFill>
                  <a:srgbClr val="FFFFFF"/>
                </a:solidFill>
              </a:rPr>
              <a:t>	Ekspansi ke barat secara besar-besaran dilanjutkan di zaman Walid ibn Abdul Mali</a:t>
            </a:r>
            <a:r>
              <a:rPr lang="en-US" b="0" cap="none" spc="0" dirty="0" smtClean="0">
                <a:ln w="10160">
                  <a:solidFill>
                    <a:schemeClr val="accent1"/>
                  </a:solidFill>
                  <a:prstDash val="solid"/>
                </a:ln>
                <a:solidFill>
                  <a:srgbClr val="FFFFFF"/>
                </a:solidFill>
              </a:rPr>
              <a:t>k</a:t>
            </a:r>
            <a:r>
              <a:rPr lang="id-ID" b="0" cap="none" spc="0" dirty="0" smtClean="0">
                <a:ln w="10160">
                  <a:solidFill>
                    <a:schemeClr val="accent1"/>
                  </a:solidFill>
                  <a:prstDash val="solid"/>
                </a:ln>
                <a:solidFill>
                  <a:srgbClr val="FFFFFF"/>
                </a:solidFill>
              </a:rPr>
              <a:t>.</a:t>
            </a:r>
            <a:r>
              <a:rPr lang="en-US" b="0" cap="none" spc="0"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Masa pemerintahan Walid adalah masa ketenraman,</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kemakmuran,</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dan ketertiban.</a:t>
            </a:r>
            <a:r>
              <a:rPr lang="en-US"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Umat Islam merasa hidup bahagia. Pada masa pemerintahannya yang berjalan kurang</a:t>
            </a:r>
            <a:r>
              <a:rPr lang="en-US" b="0" cap="none" spc="0"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lebih sepuluh tahun itu, tercatat suatu ekspedisi militer dari Afrika Utara menuju wilayah </a:t>
            </a:r>
            <a:r>
              <a:rPr lang="id-ID" b="0" cap="none" spc="0" dirty="0" smtClean="0">
                <a:ln w="10160">
                  <a:solidFill>
                    <a:schemeClr val="accent1"/>
                  </a:solidFill>
                  <a:prstDash val="solid"/>
                </a:ln>
                <a:solidFill>
                  <a:srgbClr val="FFFFFF"/>
                </a:solidFill>
              </a:rPr>
              <a:t>Barat daya,</a:t>
            </a:r>
            <a:r>
              <a:rPr lang="en-US"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benua eropa, yaitu pada tahun 711 M. Setelah al-jajair d</a:t>
            </a:r>
            <a:r>
              <a:rPr lang="en-US" b="0" cap="none" spc="0" dirty="0" smtClean="0">
                <a:ln w="10160">
                  <a:solidFill>
                    <a:schemeClr val="accent1"/>
                  </a:solidFill>
                  <a:prstDash val="solid"/>
                </a:ln>
                <a:solidFill>
                  <a:srgbClr val="FFFFFF"/>
                </a:solidFill>
              </a:rPr>
              <a:t>a</a:t>
            </a:r>
            <a:r>
              <a:rPr lang="id-ID" b="0" cap="none" spc="0" dirty="0" smtClean="0">
                <a:ln w="10160">
                  <a:solidFill>
                    <a:schemeClr val="accent1"/>
                  </a:solidFill>
                  <a:prstDash val="solid"/>
                </a:ln>
                <a:solidFill>
                  <a:srgbClr val="FFFFFF"/>
                </a:solidFill>
              </a:rPr>
              <a:t>n Marokko dapat </a:t>
            </a:r>
            <a:r>
              <a:rPr lang="id-ID" dirty="0" smtClean="0">
                <a:ln w="10160">
                  <a:solidFill>
                    <a:schemeClr val="accent1"/>
                  </a:solidFill>
                  <a:prstDash val="solid"/>
                </a:ln>
                <a:solidFill>
                  <a:srgbClr val="FFFFFF"/>
                </a:solidFill>
              </a:rPr>
              <a:t>ditaklukkan, tariq bin Ziyad, pemimpin pasukan Islam menyeb</a:t>
            </a:r>
            <a:r>
              <a:rPr lang="en-US" dirty="0" smtClean="0">
                <a:ln w="10160">
                  <a:solidFill>
                    <a:schemeClr val="accent1"/>
                  </a:solidFill>
                  <a:prstDash val="solid"/>
                </a:ln>
                <a:solidFill>
                  <a:srgbClr val="FFFFFF"/>
                </a:solidFill>
              </a:rPr>
              <a:t>e</a:t>
            </a:r>
            <a:r>
              <a:rPr lang="id-ID" dirty="0" smtClean="0">
                <a:ln w="10160">
                  <a:solidFill>
                    <a:schemeClr val="accent1"/>
                  </a:solidFill>
                  <a:prstDash val="solid"/>
                </a:ln>
                <a:solidFill>
                  <a:srgbClr val="FFFFFF"/>
                </a:solidFill>
              </a:rPr>
              <a:t>rangi selat yang</a:t>
            </a:r>
            <a:r>
              <a:rPr lang="en-US" dirty="0" smtClean="0">
                <a:ln w="10160">
                  <a:solidFill>
                    <a:schemeClr val="accent1"/>
                  </a:solidFill>
                  <a:prstDash val="solid"/>
                </a:ln>
                <a:solidFill>
                  <a:srgbClr val="FFFFFF"/>
                </a:solidFill>
              </a:rPr>
              <a:t> m</a:t>
            </a:r>
            <a:r>
              <a:rPr lang="id-ID" b="0" cap="none" spc="0" dirty="0" smtClean="0">
                <a:ln w="10160">
                  <a:solidFill>
                    <a:schemeClr val="accent1"/>
                  </a:solidFill>
                  <a:prstDash val="solid"/>
                </a:ln>
                <a:solidFill>
                  <a:srgbClr val="FFFFFF"/>
                </a:solidFill>
              </a:rPr>
              <a:t>emisahkan antara marokko dengan benua eropa, dan mendapat suatu tempat yang</a:t>
            </a:r>
            <a:r>
              <a:rPr lang="en-US" b="0" cap="none" spc="0"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sekarang dikena</a:t>
            </a:r>
            <a:r>
              <a:rPr lang="en-US" dirty="0" smtClean="0">
                <a:ln w="10160">
                  <a:solidFill>
                    <a:schemeClr val="accent1"/>
                  </a:solidFill>
                  <a:prstDash val="solid"/>
                </a:ln>
                <a:solidFill>
                  <a:srgbClr val="FFFFFF"/>
                </a:solidFill>
              </a:rPr>
              <a:t>l</a:t>
            </a:r>
            <a:r>
              <a:rPr lang="id-ID" dirty="0" smtClean="0">
                <a:ln w="10160">
                  <a:solidFill>
                    <a:schemeClr val="accent1"/>
                  </a:solidFill>
                  <a:prstDash val="solid"/>
                </a:ln>
                <a:solidFill>
                  <a:srgbClr val="FFFFFF"/>
                </a:solidFill>
              </a:rPr>
              <a:t> dengan nama Gibraltar (jabal Tariq).</a:t>
            </a:r>
          </a:p>
          <a:p>
            <a:pPr algn="just"/>
            <a:r>
              <a:rPr lang="id-ID" b="0" cap="none" spc="0" dirty="0" smtClean="0">
                <a:ln w="10160">
                  <a:solidFill>
                    <a:schemeClr val="accent1"/>
                  </a:solidFill>
                  <a:prstDash val="solid"/>
                </a:ln>
                <a:solidFill>
                  <a:srgbClr val="FFFFFF"/>
                </a:solidFill>
              </a:rPr>
              <a:t>	Dengan keberhasilan ekspansi ke beb</a:t>
            </a:r>
            <a:r>
              <a:rPr lang="en-US" b="0" cap="none" spc="0" dirty="0" smtClean="0">
                <a:ln w="10160">
                  <a:solidFill>
                    <a:schemeClr val="accent1"/>
                  </a:solidFill>
                  <a:prstDash val="solid"/>
                </a:ln>
                <a:solidFill>
                  <a:srgbClr val="FFFFFF"/>
                </a:solidFill>
              </a:rPr>
              <a:t>e</a:t>
            </a:r>
            <a:r>
              <a:rPr lang="id-ID" b="0" cap="none" spc="0" dirty="0" smtClean="0">
                <a:ln w="10160">
                  <a:solidFill>
                    <a:schemeClr val="accent1"/>
                  </a:solidFill>
                  <a:prstDash val="solid"/>
                </a:ln>
                <a:solidFill>
                  <a:srgbClr val="FFFFFF"/>
                </a:solidFill>
              </a:rPr>
              <a:t>rapa daerah baik di Timur </a:t>
            </a:r>
            <a:r>
              <a:rPr lang="en-US" dirty="0" err="1" smtClean="0">
                <a:ln w="10160">
                  <a:solidFill>
                    <a:schemeClr val="accent1"/>
                  </a:solidFill>
                  <a:prstDash val="solid"/>
                </a:ln>
                <a:solidFill>
                  <a:srgbClr val="FFFFFF"/>
                </a:solidFill>
              </a:rPr>
              <a:t>maupun</a:t>
            </a:r>
            <a:r>
              <a:rPr lang="id-ID" b="0" cap="none" spc="0" dirty="0" smtClean="0">
                <a:ln w="10160">
                  <a:solidFill>
                    <a:schemeClr val="accent1"/>
                  </a:solidFill>
                  <a:prstDash val="solid"/>
                </a:ln>
                <a:solidFill>
                  <a:srgbClr val="FFFFFF"/>
                </a:solidFill>
              </a:rPr>
              <a:t> Barat, wilayah </a:t>
            </a:r>
            <a:r>
              <a:rPr lang="id-ID" dirty="0" smtClean="0">
                <a:ln w="10160">
                  <a:solidFill>
                    <a:schemeClr val="accent1"/>
                  </a:solidFill>
                  <a:prstDash val="solid"/>
                </a:ln>
                <a:solidFill>
                  <a:srgbClr val="FFFFFF"/>
                </a:solidFill>
              </a:rPr>
              <a:t>kekuasaan Islam masa bani Umayyah sangat luas. Daerah-daerah tersebut meliputi: </a:t>
            </a:r>
            <a:r>
              <a:rPr lang="id-ID" b="0" cap="none" spc="0" dirty="0" smtClean="0">
                <a:ln w="10160">
                  <a:solidFill>
                    <a:schemeClr val="accent1"/>
                  </a:solidFill>
                  <a:prstDash val="solid"/>
                </a:ln>
                <a:solidFill>
                  <a:srgbClr val="FFFFFF"/>
                </a:solidFill>
              </a:rPr>
              <a:t>Spanyol,</a:t>
            </a:r>
            <a:r>
              <a:rPr lang="en-US"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Afrika Utara, Syria, Palestina,</a:t>
            </a:r>
            <a:r>
              <a:rPr lang="en-US"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Jazirah Arabia, Irak, sebagian Asia kecil, Persia, </a:t>
            </a:r>
            <a:r>
              <a:rPr lang="id-ID" dirty="0" smtClean="0">
                <a:ln w="10160">
                  <a:solidFill>
                    <a:schemeClr val="accent1"/>
                  </a:solidFill>
                  <a:prstDash val="solid"/>
                </a:ln>
                <a:solidFill>
                  <a:srgbClr val="FFFFFF"/>
                </a:solidFill>
              </a:rPr>
              <a:t>Afganistan, daerah yang sekarang disebu</a:t>
            </a:r>
            <a:r>
              <a:rPr lang="en-US" dirty="0" smtClean="0">
                <a:ln w="10160">
                  <a:solidFill>
                    <a:schemeClr val="accent1"/>
                  </a:solidFill>
                  <a:prstDash val="solid"/>
                </a:ln>
                <a:solidFill>
                  <a:srgbClr val="FFFFFF"/>
                </a:solidFill>
              </a:rPr>
              <a:t>t</a:t>
            </a:r>
            <a:r>
              <a:rPr lang="id-ID" dirty="0" smtClean="0">
                <a:ln w="10160">
                  <a:solidFill>
                    <a:schemeClr val="accent1"/>
                  </a:solidFill>
                  <a:prstDash val="solid"/>
                </a:ln>
                <a:solidFill>
                  <a:srgbClr val="FFFFFF"/>
                </a:solidFill>
              </a:rPr>
              <a:t> pakistan, Purkmenia, Uzbek dan Kirgis di </a:t>
            </a:r>
            <a:r>
              <a:rPr lang="id-ID" b="0" cap="none" spc="0" dirty="0" smtClean="0">
                <a:ln w="10160">
                  <a:solidFill>
                    <a:schemeClr val="accent1"/>
                  </a:solidFill>
                  <a:prstDash val="solid"/>
                </a:ln>
                <a:solidFill>
                  <a:srgbClr val="FFFFFF"/>
                </a:solidFill>
              </a:rPr>
              <a:t>Asia Tengah</a:t>
            </a:r>
            <a:r>
              <a:rPr lang="en-US" b="0" cap="none" spc="0" dirty="0" smtClean="0">
                <a:ln w="10160">
                  <a:solidFill>
                    <a:schemeClr val="accent1"/>
                  </a:solidFill>
                  <a:prstDash val="solid"/>
                </a:ln>
                <a:solidFill>
                  <a:srgbClr val="FFFFFF"/>
                </a:solidFill>
              </a:rPr>
              <a:t>.</a:t>
            </a:r>
            <a:endParaRPr lang="en-US" b="0" cap="none" spc="0" dirty="0">
              <a:ln w="10160">
                <a:solidFill>
                  <a:schemeClr val="accent1"/>
                </a:solidFill>
                <a:prstDash val="solid"/>
              </a:ln>
              <a:solidFill>
                <a:srgbClr val="FFFFFF"/>
              </a:solidFill>
            </a:endParaRPr>
          </a:p>
        </p:txBody>
      </p:sp>
    </p:spTree>
    <p:extLst>
      <p:ext uri="{BB962C8B-B14F-4D97-AF65-F5344CB8AC3E}">
        <p14:creationId xmlns:p14="http://schemas.microsoft.com/office/powerpoint/2010/main" val="249558148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0165"/>
            <a:ext cx="8640960" cy="3970318"/>
          </a:xfrm>
          <a:prstGeom prst="rect">
            <a:avLst/>
          </a:prstGeom>
          <a:blipFill>
            <a:blip r:embed="rId3"/>
            <a:tile tx="0" ty="0" sx="100000" sy="100000" flip="none" algn="tl"/>
          </a:blipFill>
          <a:ln>
            <a:solidFill>
              <a:schemeClr val="tx1"/>
            </a:solidFill>
          </a:ln>
          <a:effectLst>
            <a:glow rad="228600">
              <a:schemeClr val="accent5">
                <a:satMod val="175000"/>
                <a:alpha val="40000"/>
              </a:schemeClr>
            </a:glow>
            <a:reflection blurRad="6350" stA="50000" endA="300" endPos="55500" dist="50800" dir="5400000" sy="-100000" algn="bl" rotWithShape="0"/>
          </a:effectLst>
        </p:spPr>
        <p:txBody>
          <a:bodyPr wrap="square">
            <a:spAutoFit/>
          </a:bodyPr>
          <a:lstStyle/>
          <a:p>
            <a:pPr algn="just"/>
            <a:r>
              <a:rPr lang="en-US" sz="3200" i="1" dirty="0" smtClean="0">
                <a:ln w="10160">
                  <a:solidFill>
                    <a:schemeClr val="accent1"/>
                  </a:solidFill>
                  <a:prstDash val="solid"/>
                </a:ln>
              </a:rPr>
              <a:t>4</a:t>
            </a:r>
            <a:r>
              <a:rPr lang="id-ID" sz="3200" i="1" dirty="0" smtClean="0">
                <a:ln w="10160">
                  <a:solidFill>
                    <a:schemeClr val="accent1"/>
                  </a:solidFill>
                  <a:prstDash val="solid"/>
                </a:ln>
              </a:rPr>
              <a:t>. Perkembangan Islam Masa Bani Umayyah</a:t>
            </a:r>
          </a:p>
          <a:p>
            <a:pPr algn="just"/>
            <a:r>
              <a:rPr lang="id-ID" sz="2000" dirty="0" smtClean="0">
                <a:ln w="10160">
                  <a:solidFill>
                    <a:schemeClr val="accent1"/>
                  </a:solidFill>
                  <a:prstDash val="solid"/>
                </a:ln>
                <a:solidFill>
                  <a:schemeClr val="bg2">
                    <a:lumMod val="10000"/>
                  </a:schemeClr>
                </a:solidFill>
              </a:rPr>
              <a:t>Dalam upaya perluasan daerah kekuasaan Islam pada masa Bani Umayyah,</a:t>
            </a:r>
            <a:r>
              <a:rPr lang="en-US" sz="2000" dirty="0" smtClean="0">
                <a:ln w="10160">
                  <a:solidFill>
                    <a:schemeClr val="accent1"/>
                  </a:solidFill>
                  <a:prstDash val="solid"/>
                </a:ln>
                <a:solidFill>
                  <a:schemeClr val="bg2">
                    <a:lumMod val="10000"/>
                  </a:schemeClr>
                </a:solidFill>
              </a:rPr>
              <a:t> </a:t>
            </a:r>
            <a:r>
              <a:rPr lang="id-ID" sz="2000" dirty="0" smtClean="0">
                <a:ln w="10160">
                  <a:solidFill>
                    <a:schemeClr val="accent1"/>
                  </a:solidFill>
                  <a:prstDash val="solid"/>
                </a:ln>
                <a:solidFill>
                  <a:schemeClr val="bg2">
                    <a:lumMod val="10000"/>
                  </a:schemeClr>
                </a:solidFill>
              </a:rPr>
              <a:t>Muawiyyah selalu menggerahkan segala kekuatan yang dimilikinya untuk mer</a:t>
            </a:r>
            <a:r>
              <a:rPr lang="en-US" sz="2000" dirty="0" smtClean="0">
                <a:ln w="10160">
                  <a:solidFill>
                    <a:schemeClr val="accent1"/>
                  </a:solidFill>
                  <a:prstDash val="solid"/>
                </a:ln>
                <a:solidFill>
                  <a:schemeClr val="bg2">
                    <a:lumMod val="10000"/>
                  </a:schemeClr>
                </a:solidFill>
              </a:rPr>
              <a:t>e</a:t>
            </a:r>
            <a:r>
              <a:rPr lang="id-ID" sz="2000" dirty="0" smtClean="0">
                <a:ln w="10160">
                  <a:solidFill>
                    <a:schemeClr val="accent1"/>
                  </a:solidFill>
                  <a:prstDash val="solid"/>
                </a:ln>
                <a:solidFill>
                  <a:schemeClr val="bg2">
                    <a:lumMod val="10000"/>
                  </a:schemeClr>
                </a:solidFill>
              </a:rPr>
              <a:t>but kekuasaan di luar Jazirah Arab, antara lain upayanya untuk terus merebut kota konstantinopel. Ada tiga hal yan</a:t>
            </a:r>
            <a:r>
              <a:rPr lang="en-US" sz="2000" dirty="0" smtClean="0">
                <a:ln w="10160">
                  <a:solidFill>
                    <a:schemeClr val="accent1"/>
                  </a:solidFill>
                  <a:prstDash val="solid"/>
                </a:ln>
                <a:solidFill>
                  <a:schemeClr val="bg2">
                    <a:lumMod val="10000"/>
                  </a:schemeClr>
                </a:solidFill>
              </a:rPr>
              <a:t>g</a:t>
            </a:r>
            <a:r>
              <a:rPr lang="id-ID" sz="2000" dirty="0" smtClean="0">
                <a:ln w="10160">
                  <a:solidFill>
                    <a:schemeClr val="accent1"/>
                  </a:solidFill>
                  <a:prstDash val="solid"/>
                </a:ln>
                <a:solidFill>
                  <a:schemeClr val="bg2">
                    <a:lumMod val="10000"/>
                  </a:schemeClr>
                </a:solidFill>
              </a:rPr>
              <a:t> menyebabkan Muawiyyah terus berusaha merebut Byzantium. Pertama, karena kota tersebut adalah merupakan basis kekuatan Kristen Ortodoks, yang pengaruhnya dapat membahayakan perkembangan Islam. Kedua orang-orang Byzantium sering melakukan pemberontakan ke daerah Islam. Ketiga, Byzantium termasuk wilayah yang memiliki kekayaan yang melimpah. Pada waktu Bani Umayyah berkuasa, daerah Islam membentang ke berbagai negara yang ber</a:t>
            </a:r>
            <a:r>
              <a:rPr lang="en-US" sz="2000" dirty="0" smtClean="0">
                <a:ln w="10160">
                  <a:solidFill>
                    <a:schemeClr val="accent1"/>
                  </a:solidFill>
                  <a:prstDash val="solid"/>
                </a:ln>
                <a:solidFill>
                  <a:schemeClr val="bg2">
                    <a:lumMod val="10000"/>
                  </a:schemeClr>
                </a:solidFill>
              </a:rPr>
              <a:t>a</a:t>
            </a:r>
            <a:r>
              <a:rPr lang="id-ID" sz="2000" dirty="0" smtClean="0">
                <a:ln w="10160">
                  <a:solidFill>
                    <a:schemeClr val="accent1"/>
                  </a:solidFill>
                  <a:prstDash val="solid"/>
                </a:ln>
                <a:solidFill>
                  <a:schemeClr val="bg2">
                    <a:lumMod val="10000"/>
                  </a:schemeClr>
                </a:solidFill>
              </a:rPr>
              <a:t>da di benua Asia dan Eropa.</a:t>
            </a:r>
            <a:endParaRPr lang="id-ID" sz="2000" dirty="0">
              <a:ln w="10160">
                <a:solidFill>
                  <a:schemeClr val="accent1"/>
                </a:solidFill>
                <a:prstDash val="solid"/>
              </a:ln>
              <a:solidFill>
                <a:schemeClr val="bg2">
                  <a:lumMod val="10000"/>
                </a:schemeClr>
              </a:solidFill>
            </a:endParaRPr>
          </a:p>
        </p:txBody>
      </p:sp>
    </p:spTree>
    <p:extLst>
      <p:ext uri="{BB962C8B-B14F-4D97-AF65-F5344CB8AC3E}">
        <p14:creationId xmlns:p14="http://schemas.microsoft.com/office/powerpoint/2010/main" val="23031184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voltage.wav"/>
          </p:stSnd>
        </p:sndAc>
      </p:transition>
    </mc:Choice>
    <mc:Fallback xmlns="">
      <p:transition spd="slow">
        <p:split orient="vert"/>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xEl>
                                              <p:pRg st="1" end="1"/>
                                            </p:txEl>
                                          </p:spTgt>
                                        </p:tgtEl>
                                      </p:cBhvr>
                                    </p:animEffect>
                                    <p:set>
                                      <p:cBhvr>
                                        <p:cTn id="14"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5170646"/>
          </a:xfrm>
          <a:prstGeom prst="rect">
            <a:avLst/>
          </a:prstGeom>
          <a:blipFill>
            <a:blip r:embed="rId2"/>
            <a:tile tx="0" ty="0" sx="100000" sy="100000" flip="none" algn="tl"/>
          </a:blipFill>
          <a:ln>
            <a:solidFill>
              <a:srgbClr val="FF0000"/>
            </a:solidFill>
          </a:ln>
          <a:effectLst>
            <a:glow rad="228600">
              <a:schemeClr val="accent2">
                <a:satMod val="175000"/>
                <a:alpha val="40000"/>
              </a:schemeClr>
            </a:glow>
            <a:innerShdw blurRad="114300">
              <a:prstClr val="black"/>
            </a:innerShdw>
          </a:effectLst>
          <a:scene3d>
            <a:camera prst="orthographicFront"/>
            <a:lightRig rig="threePt" dir="t"/>
          </a:scene3d>
          <a:sp3d>
            <a:bevelT w="114300" prst="artDeco"/>
          </a:sp3d>
        </p:spPr>
        <p:txBody>
          <a:bodyPr wrap="square" lIns="91440" tIns="45720" rIns="91440" bIns="45720">
            <a:spAutoFit/>
          </a:bodyPr>
          <a:lstStyle/>
          <a:p>
            <a:pPr algn="just"/>
            <a:r>
              <a:rPr lang="id-ID"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id-ID" dirty="0" smtClean="0"/>
              <a:t> Pada masa Bani Umayah beberapa kemajuan di bebagai sektor berhasil dicapai. Antara lain dibidang arsitektur, perdagangan, organisasi militer dan seni</a:t>
            </a:r>
            <a:endParaRPr lang="id-ID"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342900" indent="-342900" algn="just">
              <a:buFont typeface="+mj-lt"/>
              <a:buAutoNum type="alphaLcPeriod"/>
            </a:pPr>
            <a:r>
              <a:rPr lang="id-ID" sz="2400" b="1" cap="none" spc="0" dirty="0" smtClean="0">
                <a:ln w="10160">
                  <a:solidFill>
                    <a:schemeClr val="accent1"/>
                  </a:solidFill>
                  <a:prstDash val="solid"/>
                </a:ln>
                <a:solidFill>
                  <a:srgbClr val="FF0000"/>
                </a:solidFill>
                <a:effectLst>
                  <a:outerShdw blurRad="38100" dist="32000" dir="5400000" algn="tl">
                    <a:srgbClr val="000000">
                      <a:alpha val="30000"/>
                    </a:srgbClr>
                  </a:outerShdw>
                </a:effectLst>
              </a:rPr>
              <a:t>Arsitektur</a:t>
            </a:r>
          </a:p>
          <a:p>
            <a:pPr algn="just"/>
            <a:r>
              <a:rPr lang="id-ID" dirty="0" smtClean="0">
                <a:ln w="10160">
                  <a:solidFill>
                    <a:schemeClr val="accent1"/>
                  </a:solidFill>
                  <a:prstDash val="solid"/>
                </a:ln>
                <a:solidFill>
                  <a:srgbClr val="FFFFFF"/>
                </a:solidFill>
                <a:effectLst>
                  <a:outerShdw blurRad="38100" dist="32000" dir="5400000" algn="tl">
                    <a:srgbClr val="000000">
                      <a:alpha val="30000"/>
                    </a:srgbClr>
                  </a:outerShdw>
                </a:effectLst>
              </a:rPr>
              <a:t>	Pada masa Bani Umayyah bidang Arsitektur maju pesat. Terlihat dari bangunan-bangunan artistik serta masjid-masjid yang meemenuhi kota. Kota lama pun di bangun menjadi kota modern. </a:t>
            </a:r>
          </a:p>
          <a:p>
            <a:pPr algn="just"/>
            <a:r>
              <a:rPr lang="id-ID" sz="2400" dirty="0" smtClean="0">
                <a:ln w="10160">
                  <a:solidFill>
                    <a:schemeClr val="accent1"/>
                  </a:solidFill>
                  <a:prstDash val="solid"/>
                </a:ln>
                <a:solidFill>
                  <a:srgbClr val="FF0000"/>
                </a:solidFill>
                <a:effectLst>
                  <a:outerShdw blurRad="38100" dist="32000" dir="5400000" algn="tl">
                    <a:srgbClr val="000000">
                      <a:alpha val="30000"/>
                    </a:srgbClr>
                  </a:outerShdw>
                </a:effectLst>
              </a:rPr>
              <a:t>b. Organisai Militer</a:t>
            </a:r>
          </a:p>
          <a:p>
            <a:pPr algn="just"/>
            <a:r>
              <a:rPr lang="id-ID"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Di zaman ini militer di kelompokkan menjadi 3 angkatan. Yaitu angkatan darat (al-jund), angkatan laut (al-bahiriah)  dan angkatan kepolisian </a:t>
            </a:r>
          </a:p>
          <a:p>
            <a:pPr algn="just"/>
            <a:r>
              <a:rPr lang="id-ID" sz="2400" dirty="0" smtClean="0">
                <a:ln w="10160">
                  <a:solidFill>
                    <a:schemeClr val="accent1"/>
                  </a:solidFill>
                  <a:prstDash val="solid"/>
                </a:ln>
                <a:solidFill>
                  <a:srgbClr val="C00000"/>
                </a:solidFill>
                <a:effectLst>
                  <a:outerShdw blurRad="38100" dist="32000" dir="5400000" algn="tl">
                    <a:srgbClr val="000000">
                      <a:alpha val="30000"/>
                    </a:srgbClr>
                  </a:outerShdw>
                </a:effectLst>
              </a:rPr>
              <a:t>c. Perdagangan</a:t>
            </a:r>
          </a:p>
          <a:p>
            <a:pPr algn="just"/>
            <a:r>
              <a:rPr lang="id-ID"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Setelah Bani Umayyah berhasil menaklukkan berbagai wilayah, jalur perdagangan jadi semakin lancar. Ibukota Basrah di teluk Persi pun menjadi pelabuhan dagang yang ramai dan makmur, begitu pula kota Aden.</a:t>
            </a:r>
          </a:p>
          <a:p>
            <a:pPr algn="just"/>
            <a:r>
              <a:rPr lang="id-ID" sz="2400" dirty="0" smtClean="0">
                <a:ln w="10160">
                  <a:solidFill>
                    <a:schemeClr val="accent1"/>
                  </a:solidFill>
                  <a:prstDash val="solid"/>
                </a:ln>
                <a:solidFill>
                  <a:srgbClr val="FF0000"/>
                </a:solidFill>
                <a:effectLst>
                  <a:outerShdw blurRad="38100" dist="32000" dir="5400000" algn="tl">
                    <a:srgbClr val="000000">
                      <a:alpha val="30000"/>
                    </a:srgbClr>
                  </a:outerShdw>
                </a:effectLst>
              </a:rPr>
              <a:t>d. Kerajinan</a:t>
            </a:r>
          </a:p>
          <a:p>
            <a:pPr algn="just"/>
            <a:r>
              <a:rPr lang="id-ID"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Ketika khalifah Abdul Malik menjabat, mulailah dirintis pembuatan tiras (semacam bordiran), yakni cap reesmi yang dicetak pada pakaian khalifah dan para pembesar pemerintahan.   </a:t>
            </a:r>
            <a:endParaRPr lang="id-ID"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2375526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8604448" cy="5747727"/>
          </a:xfrm>
          <a:prstGeom prst="rect">
            <a:avLst/>
          </a:prstGeom>
          <a:blipFill>
            <a:blip r:embed="rId3"/>
            <a:tile tx="0" ty="0" sx="100000" sy="100000" flip="none" algn="tl"/>
          </a:blipFill>
          <a:effectLst>
            <a:outerShdw blurRad="76200" dir="18900000" sy="23000" kx="-1200000" algn="bl" rotWithShape="0">
              <a:prstClr val="black">
                <a:alpha val="20000"/>
              </a:prstClr>
            </a:outerShdw>
          </a:effectLst>
          <a:scene3d>
            <a:camera prst="orthographicFront"/>
            <a:lightRig rig="threePt" dir="t"/>
          </a:scene3d>
          <a:sp3d>
            <a:bevelT prst="slope"/>
          </a:sp3d>
        </p:spPr>
        <p:txBody>
          <a:bodyPr wrap="square" lIns="91440" tIns="45720" rIns="91440" bIns="45720">
            <a:spAutoFit/>
          </a:bodyPr>
          <a:lstStyle/>
          <a:p>
            <a:pPr marL="742950" indent="-742950" algn="just">
              <a:buAutoNum type="arabicPeriod"/>
            </a:pPr>
            <a:r>
              <a:rPr lang="id-ID" sz="3600" b="0" cap="none" spc="0" dirty="0" smtClean="0">
                <a:ln w="10160">
                  <a:solidFill>
                    <a:schemeClr val="accent1"/>
                  </a:solidFill>
                  <a:prstDash val="solid"/>
                </a:ln>
                <a:solidFill>
                  <a:srgbClr val="7030A0"/>
                </a:solidFill>
                <a:effectLst>
                  <a:outerShdw blurRad="38100" dist="32000" dir="5400000" algn="tl">
                    <a:srgbClr val="000000">
                      <a:alpha val="30000"/>
                    </a:srgbClr>
                  </a:outerShdw>
                </a:effectLst>
              </a:rPr>
              <a:t>Pendirian Dinasti Bani Umayyah</a:t>
            </a:r>
          </a:p>
          <a:p>
            <a:pPr marL="342900" indent="-342900" algn="just"/>
            <a:r>
              <a:rPr lang="id-ID" dirty="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2000" dirty="0" err="1" smtClean="0">
                <a:ln w="10160">
                  <a:solidFill>
                    <a:schemeClr val="accent1"/>
                  </a:solidFill>
                  <a:prstDash val="solid"/>
                </a:ln>
              </a:rPr>
              <a:t>Bani</a:t>
            </a:r>
            <a:r>
              <a:rPr lang="en-US" sz="2000" dirty="0" smtClean="0">
                <a:ln w="10160">
                  <a:solidFill>
                    <a:schemeClr val="accent1"/>
                  </a:solidFill>
                  <a:prstDash val="solid"/>
                </a:ln>
              </a:rPr>
              <a:t> </a:t>
            </a:r>
            <a:r>
              <a:rPr lang="en-US" sz="2000" dirty="0" err="1" smtClean="0">
                <a:ln w="10160">
                  <a:solidFill>
                    <a:schemeClr val="accent1"/>
                  </a:solidFill>
                  <a:prstDash val="solid"/>
                </a:ln>
              </a:rPr>
              <a:t>Umayyah</a:t>
            </a:r>
            <a:r>
              <a:rPr lang="en-US" sz="2000" dirty="0" smtClean="0">
                <a:ln w="10160">
                  <a:solidFill>
                    <a:schemeClr val="accent1"/>
                  </a:solidFill>
                  <a:prstDash val="solid"/>
                </a:ln>
              </a:rPr>
              <a:t> </a:t>
            </a:r>
            <a:r>
              <a:rPr lang="id-ID" sz="2000" dirty="0" smtClean="0"/>
              <a:t>adalah </a:t>
            </a:r>
            <a:r>
              <a:rPr lang="en-US" sz="2000" dirty="0" err="1" smtClean="0"/>
              <a:t>kekhalifahan</a:t>
            </a:r>
            <a:r>
              <a:rPr lang="en-US" sz="2000" dirty="0" smtClean="0"/>
              <a:t> Islam</a:t>
            </a:r>
            <a:r>
              <a:rPr lang="id-ID" sz="2000" dirty="0" smtClean="0"/>
              <a:t> pertama setelah masa </a:t>
            </a:r>
            <a:r>
              <a:rPr lang="en-US" sz="2000" dirty="0" err="1" smtClean="0"/>
              <a:t>Khulafaur</a:t>
            </a:r>
            <a:r>
              <a:rPr lang="en-US" sz="2000" dirty="0" smtClean="0"/>
              <a:t> </a:t>
            </a:r>
            <a:r>
              <a:rPr lang="en-US" sz="2000" dirty="0" err="1" smtClean="0"/>
              <a:t>Rasyidin</a:t>
            </a:r>
            <a:r>
              <a:rPr lang="id-ID" sz="2000" dirty="0" smtClean="0"/>
              <a:t> yang memerintah dari </a:t>
            </a:r>
            <a:r>
              <a:rPr lang="en-US" sz="2000" dirty="0" smtClean="0"/>
              <a:t>661</a:t>
            </a:r>
            <a:r>
              <a:rPr lang="id-ID" sz="2000" dirty="0" smtClean="0"/>
              <a:t> sampai 75</a:t>
            </a:r>
            <a:r>
              <a:rPr lang="en-US" sz="2000" dirty="0" smtClean="0"/>
              <a:t>0</a:t>
            </a:r>
            <a:r>
              <a:rPr lang="id-ID" sz="2000" dirty="0" smtClean="0"/>
              <a:t> di Jazirah Arab dan sekitarnya; serta dari 756 sampai 1031 di Kordoba, Spanyol.</a:t>
            </a:r>
            <a:endParaRPr lang="en-US" sz="2000" dirty="0" smtClean="0"/>
          </a:p>
          <a:p>
            <a:pPr marL="342900" indent="-342900" algn="just"/>
            <a:r>
              <a:rPr lang="en-US" sz="2000" dirty="0" smtClean="0"/>
              <a:t>		</a:t>
            </a:r>
            <a:r>
              <a:rPr lang="id-ID" sz="2000" dirty="0" smtClean="0"/>
              <a:t>Bani Umayah berasal dari nama Umayah Ibnu Abdi Syams Ibnu Abdi Manaf, salah satu pemimpin dari kabilah Quraisy. Yang memiliki cukup unsur untuk berkuasa di zaman Jahiliyah yakni keluarga bangsawan, cukup kekayaan dan mempunyai sepuluh orang putra. Orang yang memiliki ketiga unsur tersebut di zaman jahiliyah berarti telah mempunyai jaminan untuk memperoleh kehormatan dan kekuasaan. Umayah senantiasa bersaing dengan pamannya yaitu Hasim Ibnu Abdi Manaf. Sesudah datang agama Islam persaingan yang dulunya merebut kehormatan menjadi permusuhan yang lebih nyata. Bani Umayah dengan tegas menentang Rosululloh, sebaliknya Bani Hasim menjadi penyokong dan pelindung Rosululloh, baik yang sudah masuk Islam atau yang belum. Bani Umayah baru masuk Islam setelah tidak menemukan jalan lain, ketika Nabi Muhammad Saw dengan beribu pasukannya menyerbu masuk Mekah.</a:t>
            </a:r>
            <a:endParaRPr lang="en-US" sz="2000" b="0" cap="none" spc="0" dirty="0">
              <a:ln w="10160">
                <a:solidFill>
                  <a:srgbClr val="002060"/>
                </a:solidFill>
                <a:prstDash val="solid"/>
              </a:ln>
              <a:solidFill>
                <a:srgbClr val="0070C0"/>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1004497126"/>
      </p:ext>
    </p:extLst>
  </p:cSld>
  <p:clrMapOvr>
    <a:masterClrMapping/>
  </p:clrMapOvr>
  <p:transition spd="slow">
    <p:pull/>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933" y="533400"/>
            <a:ext cx="8136904" cy="5755422"/>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just"/>
            <a:r>
              <a:rPr lang="en-US" sz="1600" dirty="0" smtClean="0"/>
              <a:t>	</a:t>
            </a:r>
            <a:r>
              <a:rPr lang="id-ID" sz="1600" dirty="0" smtClean="0"/>
              <a:t>Memasuki masa kekuasaan Muawiyah yang menjadi awal kekuasaan Bani Umayah, pemerintahan yang dulunya bersifat demokratis akhirnya berubah menjadi monarki heridetis (kerajaan yang turun – temurun) hal ini dimulai ketika Muawiyah mewajibkan suluruh rakyatnya untuk menyatakan setia kepada anaknya Yazid. Dia tetap menggunakan istilah kholifah namun memberikan interpretasi baru dari kata–kata itu untuk mengagungkan jabatan tersebut. Yakni dengan menyebut kholifah Allah yaitu penguasa yang dianggap oleh Allah. </a:t>
            </a:r>
            <a:r>
              <a:rPr lang="en-US" sz="1600" dirty="0" err="1" smtClean="0"/>
              <a:t>Kekhalifahan</a:t>
            </a:r>
            <a:r>
              <a:rPr lang="en-US" sz="1600" dirty="0" smtClean="0"/>
              <a:t> </a:t>
            </a:r>
            <a:r>
              <a:rPr lang="en-US" sz="1600" dirty="0" err="1" smtClean="0"/>
              <a:t>Muawiyah</a:t>
            </a:r>
            <a:r>
              <a:rPr lang="en-US" sz="1600" dirty="0" smtClean="0"/>
              <a:t>  </a:t>
            </a:r>
            <a:r>
              <a:rPr lang="en-US" sz="1600" dirty="0" err="1" smtClean="0"/>
              <a:t>diperoleh</a:t>
            </a:r>
            <a:r>
              <a:rPr lang="en-US" sz="1600" dirty="0" smtClean="0"/>
              <a:t> </a:t>
            </a:r>
            <a:r>
              <a:rPr lang="en-US" sz="1600" dirty="0" err="1" smtClean="0"/>
              <a:t>melalui</a:t>
            </a:r>
            <a:r>
              <a:rPr lang="en-US" sz="1600" dirty="0" smtClean="0"/>
              <a:t> </a:t>
            </a:r>
            <a:r>
              <a:rPr lang="en-US" sz="1600" dirty="0" err="1" smtClean="0"/>
              <a:t>kekerasan</a:t>
            </a:r>
            <a:r>
              <a:rPr lang="en-US" sz="1600" dirty="0" smtClean="0"/>
              <a:t> , </a:t>
            </a:r>
            <a:r>
              <a:rPr lang="en-US" sz="1600" dirty="0" err="1" smtClean="0"/>
              <a:t>diplomasi</a:t>
            </a:r>
            <a:r>
              <a:rPr lang="en-US" sz="1600" dirty="0" smtClean="0"/>
              <a:t> </a:t>
            </a:r>
            <a:r>
              <a:rPr lang="en-US" sz="1600" dirty="0" err="1" smtClean="0"/>
              <a:t>dan</a:t>
            </a:r>
            <a:r>
              <a:rPr lang="en-US" sz="1600" dirty="0" smtClean="0"/>
              <a:t> </a:t>
            </a:r>
            <a:r>
              <a:rPr lang="en-US" sz="1600" dirty="0" err="1" smtClean="0"/>
              <a:t>tipu</a:t>
            </a:r>
            <a:r>
              <a:rPr lang="en-US" sz="1600" dirty="0" smtClean="0"/>
              <a:t> </a:t>
            </a:r>
            <a:r>
              <a:rPr lang="en-US" sz="1600" dirty="0" err="1" smtClean="0"/>
              <a:t>daya</a:t>
            </a:r>
            <a:r>
              <a:rPr lang="en-US" sz="1600" dirty="0" smtClean="0"/>
              <a:t>, </a:t>
            </a:r>
            <a:r>
              <a:rPr lang="en-US" sz="1600" dirty="0" err="1" smtClean="0"/>
              <a:t>tidak</a:t>
            </a:r>
            <a:r>
              <a:rPr lang="en-US" sz="1600" dirty="0" smtClean="0"/>
              <a:t> </a:t>
            </a:r>
            <a:r>
              <a:rPr lang="en-US" sz="1600" dirty="0" err="1" smtClean="0"/>
              <a:t>dengan</a:t>
            </a:r>
            <a:r>
              <a:rPr lang="en-US" sz="1600" dirty="0" smtClean="0"/>
              <a:t> </a:t>
            </a:r>
            <a:r>
              <a:rPr lang="en-US" sz="1600" dirty="0" err="1" smtClean="0"/>
              <a:t>pemilihan</a:t>
            </a:r>
            <a:r>
              <a:rPr lang="en-US" sz="1600" dirty="0" smtClean="0"/>
              <a:t> </a:t>
            </a:r>
            <a:r>
              <a:rPr lang="en-US" sz="1600" dirty="0" err="1" smtClean="0"/>
              <a:t>atau</a:t>
            </a:r>
            <a:r>
              <a:rPr lang="en-US" sz="1600" dirty="0" smtClean="0"/>
              <a:t> </a:t>
            </a:r>
            <a:r>
              <a:rPr lang="en-US" sz="1600" dirty="0" err="1" smtClean="0"/>
              <a:t>suara</a:t>
            </a:r>
            <a:r>
              <a:rPr lang="en-US" sz="1600" dirty="0" smtClean="0"/>
              <a:t> </a:t>
            </a:r>
            <a:r>
              <a:rPr lang="en-US" sz="1600" dirty="0" err="1" smtClean="0"/>
              <a:t>terbanyak</a:t>
            </a:r>
            <a:r>
              <a:rPr lang="en-US" sz="1600" dirty="0" smtClean="0"/>
              <a:t>.</a:t>
            </a:r>
          </a:p>
          <a:p>
            <a:pPr algn="just"/>
            <a:r>
              <a:rPr lang="en-US" sz="1600" dirty="0" smtClean="0"/>
              <a:t>	</a:t>
            </a:r>
            <a:r>
              <a:rPr lang="id-ID" sz="1600" dirty="0" smtClean="0"/>
              <a:t>Dinasti Bani Umayah yang didirikan oleh Muawiyah berumur sekitar 90 tahun</a:t>
            </a:r>
            <a:r>
              <a:rPr lang="en-US" sz="1600" dirty="0" smtClean="0"/>
              <a:t>.</a:t>
            </a:r>
          </a:p>
          <a:p>
            <a:pPr algn="just"/>
            <a:r>
              <a:rPr lang="en-US" sz="1600" dirty="0" smtClean="0"/>
              <a:t>	</a:t>
            </a:r>
            <a:r>
              <a:rPr lang="id-ID" sz="1600" dirty="0" smtClean="0"/>
              <a:t>Di samping ekspansi kekuasaan Islam, Bani Umayyah juga banyak berjasa dalam pembangunan di berbagai bidang. Pada masanya, jabatan khusus seorang hakim (qadhi) mulai berkembang menjadi profesi tersendiri, Qadhi adalah seorang spesialis di bidangnya.</a:t>
            </a:r>
            <a:endParaRPr lang="en-US" sz="1600" dirty="0" smtClean="0"/>
          </a:p>
          <a:p>
            <a:pPr algn="just"/>
            <a:r>
              <a:rPr lang="id-ID" sz="1600" dirty="0" smtClean="0"/>
              <a:t>Wafatnya khalifah Ali bin Abi Thalib pada tanggal 21 Ramadhan tahun 40H/661 M,</a:t>
            </a:r>
            <a:r>
              <a:rPr lang="en-US" sz="1600" dirty="0" smtClean="0"/>
              <a:t> </a:t>
            </a:r>
            <a:r>
              <a:rPr lang="id-ID" sz="1600" dirty="0" smtClean="0"/>
              <a:t>karena terbunuh oleh tusukan pedang beracun  saat sedang beribadah di masjid kufah,</a:t>
            </a:r>
            <a:r>
              <a:rPr lang="en-US" sz="1600" dirty="0" smtClean="0"/>
              <a:t> </a:t>
            </a:r>
            <a:r>
              <a:rPr lang="id-ID" sz="1600" dirty="0" smtClean="0"/>
              <a:t>oleh kelompok khawarij</a:t>
            </a:r>
            <a:r>
              <a:rPr lang="en-US" sz="1600" dirty="0" smtClean="0"/>
              <a:t> </a:t>
            </a:r>
            <a:r>
              <a:rPr lang="id-ID" sz="1600" dirty="0" smtClean="0"/>
              <a:t>yaitu Abdurrahman bin Muljam, menimbulkan dampak politis yang cukup berat bagi kekuatan umat islam khususnya para pengikut setia Ali</a:t>
            </a:r>
            <a:r>
              <a:rPr lang="en-US" sz="1600" dirty="0" smtClean="0"/>
              <a:t> </a:t>
            </a:r>
            <a:r>
              <a:rPr lang="id-ID" sz="1600" dirty="0" smtClean="0"/>
              <a:t>(syi’ah). Oleh karena itu, tidak lama berselang umat Islam dan para pengikut Ali Bin Abi Thalib melakukan sumpah setia (bai’at) atas diri Hasan bin Ali untuk diangkat menjadi khalifah pengganti Ali bin Abi Thalib.</a:t>
            </a:r>
            <a:endParaRPr lang="en-US" sz="1600" b="0" cap="none" spc="0" dirty="0">
              <a:ln w="10160">
                <a:solidFill>
                  <a:schemeClr val="accent1"/>
                </a:solidFill>
                <a:prstDash val="solid"/>
              </a:ln>
              <a:solidFill>
                <a:schemeClr val="tx1"/>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153122942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1"/>
            <a:ext cx="7467600" cy="5078313"/>
          </a:xfrm>
          <a:prstGeom prst="rect">
            <a:avLst/>
          </a:prstGeom>
          <a:solidFill>
            <a:srgbClr val="FFFF00"/>
          </a:solidFill>
          <a:ln>
            <a:solidFill>
              <a:srgbClr val="C00000"/>
            </a:solidFill>
          </a:ln>
        </p:spPr>
        <p:txBody>
          <a:bodyPr wrap="square" lIns="91440" tIns="45720" rIns="91440" bIns="45720">
            <a:spAutoFit/>
          </a:bodyPr>
          <a:lstStyle/>
          <a:p>
            <a:pPr algn="just">
              <a:lnSpc>
                <a:spcPct val="150000"/>
              </a:lnSpc>
            </a:pPr>
            <a:r>
              <a:rPr lang="id-ID"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dirty="0" smtClean="0"/>
              <a:t>P</a:t>
            </a:r>
            <a:r>
              <a:rPr lang="id-ID" dirty="0" smtClean="0"/>
              <a:t>roses </a:t>
            </a:r>
            <a:r>
              <a:rPr lang="id-ID" dirty="0"/>
              <a:t>penggugatan itu </a:t>
            </a:r>
            <a:r>
              <a:rPr lang="id-ID" dirty="0" smtClean="0"/>
              <a:t>dilakukan </a:t>
            </a:r>
            <a:r>
              <a:rPr lang="id-ID" dirty="0"/>
              <a:t>di hadapan banyak orang. Mereka yang melakukan sumpah setia ini (bai’at) ada sekitar 40.000 orang jumlah yang tidak sedikit untuk ukuran pada saat itu. Orang yang pertama kali mengangkat sumpah setia adalah Qays bin </a:t>
            </a:r>
            <a:r>
              <a:rPr lang="id-ID" dirty="0" smtClean="0"/>
              <a:t>Sa’ad</a:t>
            </a:r>
            <a:r>
              <a:rPr lang="en-US" dirty="0" smtClean="0"/>
              <a:t>, </a:t>
            </a:r>
            <a:r>
              <a:rPr lang="id-ID" dirty="0" smtClean="0"/>
              <a:t>kemudian </a:t>
            </a:r>
            <a:r>
              <a:rPr lang="id-ID" dirty="0"/>
              <a:t>diikuti oleh umat Islam pendukung </a:t>
            </a:r>
            <a:r>
              <a:rPr lang="id-ID" dirty="0" smtClean="0"/>
              <a:t>setia</a:t>
            </a:r>
            <a:r>
              <a:rPr lang="en-US" dirty="0" smtClean="0"/>
              <a:t> </a:t>
            </a:r>
            <a:r>
              <a:rPr lang="id-ID" dirty="0" smtClean="0"/>
              <a:t>Ali </a:t>
            </a:r>
            <a:r>
              <a:rPr lang="id-ID" dirty="0"/>
              <a:t>bin Abi Thalib.</a:t>
            </a:r>
          </a:p>
          <a:p>
            <a:pPr algn="just">
              <a:lnSpc>
                <a:spcPct val="150000"/>
              </a:lnSpc>
            </a:pPr>
            <a:r>
              <a:rPr lang="id-ID" dirty="0"/>
              <a:t>	Pengangkatan Hasan bin Ali di hadapan orang banyak tersebut ternyata tetap saja </a:t>
            </a:r>
            <a:r>
              <a:rPr lang="id-ID" dirty="0" smtClean="0"/>
              <a:t>tidak</a:t>
            </a:r>
            <a:r>
              <a:rPr lang="en-US" dirty="0" smtClean="0"/>
              <a:t> </a:t>
            </a:r>
            <a:r>
              <a:rPr lang="id-ID" dirty="0" smtClean="0"/>
              <a:t>mendapat penga</a:t>
            </a:r>
            <a:r>
              <a:rPr lang="en-US" dirty="0" err="1" smtClean="0"/>
              <a:t>ku</a:t>
            </a:r>
            <a:r>
              <a:rPr lang="id-ID" dirty="0" smtClean="0"/>
              <a:t>an </a:t>
            </a:r>
            <a:r>
              <a:rPr lang="id-ID" dirty="0"/>
              <a:t>dari Muawiyyah bin Abi Sufyan dan para pendukungnya. Dimana pada saat itu Muawiyyah yang menjabat </a:t>
            </a:r>
            <a:r>
              <a:rPr lang="id-ID" dirty="0" smtClean="0"/>
              <a:t>s</a:t>
            </a:r>
            <a:r>
              <a:rPr lang="en-US" dirty="0" smtClean="0"/>
              <a:t>e</a:t>
            </a:r>
            <a:r>
              <a:rPr lang="id-ID" dirty="0" smtClean="0"/>
              <a:t>bagai </a:t>
            </a:r>
            <a:r>
              <a:rPr lang="id-ID" dirty="0"/>
              <a:t>gubernur Damaskus juga menobatkan dirinya sebagai khalifah. Hal ini disebabkan karena Muawiyyah sendiri sudah sejak lama mempunyai ambisi untuk menduduki jabatan tertinggi  dalam dunia Islam</a:t>
            </a:r>
            <a:r>
              <a:rPr lang="id-ID" dirty="0" smtClean="0"/>
              <a:t>.</a:t>
            </a:r>
            <a:r>
              <a:rPr lang="id-ID"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US"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286180263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explode.wav"/>
          </p:stSnd>
        </p:sndAc>
      </p:transition>
    </mc:Choice>
    <mc:Fallback xmlns="">
      <p:transition spd="slow">
        <p:checker/>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xEl>
                                              <p:pRg st="0" end="0"/>
                                            </p:txEl>
                                          </p:spTgt>
                                        </p:tgtEl>
                                        <p:attrNameLst>
                                          <p:attrName>style.opacity</p:attrName>
                                        </p:attrNameLst>
                                      </p:cBhvr>
                                      <p:to>
                                        <p:strVal val="0.5"/>
                                      </p:to>
                                    </p:set>
                                    <p:animEffect filter="image" prLst="opacity: 0.5">
                                      <p:cBhvr rctx="IE">
                                        <p:cTn id="7" dur="indefinite"/>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6" presetClass="entr" presetSubtype="16"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circle(in)">
                                      <p:cBhvr>
                                        <p:cTn id="1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9" y="836713"/>
            <a:ext cx="8671492" cy="5324535"/>
          </a:xfrm>
          <a:prstGeom prst="rect">
            <a:avLst/>
          </a:prstGeom>
          <a:no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just"/>
            <a:r>
              <a:rPr lang="id-ID" b="0" cap="none" spc="0" dirty="0" smtClean="0">
                <a:ln w="10160">
                  <a:solidFill>
                    <a:schemeClr val="accent1"/>
                  </a:solidFill>
                  <a:prstDash val="solid"/>
                </a:ln>
                <a:solidFill>
                  <a:srgbClr val="FFFFFF"/>
                </a:solidFill>
              </a:rPr>
              <a:t>	</a:t>
            </a:r>
            <a:r>
              <a:rPr lang="id-ID" sz="2000" b="0" cap="none" spc="0" dirty="0" smtClean="0">
                <a:ln w="10160">
                  <a:solidFill>
                    <a:schemeClr val="accent1"/>
                  </a:solidFill>
                  <a:prstDash val="solid"/>
                </a:ln>
                <a:solidFill>
                  <a:srgbClr val="FFFFFF"/>
                </a:solidFill>
              </a:rPr>
              <a:t>Namun Al-Hasan sosok yang jujur dan lemah secara politik. Ia sama sekali tidak </a:t>
            </a:r>
            <a:r>
              <a:rPr lang="id-ID" sz="2000" dirty="0" smtClean="0">
                <a:ln w="10160">
                  <a:solidFill>
                    <a:schemeClr val="accent1"/>
                  </a:solidFill>
                  <a:prstDash val="solid"/>
                </a:ln>
                <a:solidFill>
                  <a:srgbClr val="FFFFFF"/>
                </a:solidFill>
              </a:rPr>
              <a:t>ambisius untuk menjadi pemimpin negara. Ia lebih memilih mementingkan p</a:t>
            </a:r>
            <a:r>
              <a:rPr lang="id-ID" sz="2000" b="0" cap="none" spc="0" dirty="0" smtClean="0">
                <a:ln w="10160">
                  <a:solidFill>
                    <a:schemeClr val="accent1"/>
                  </a:solidFill>
                  <a:prstDash val="solid"/>
                </a:ln>
                <a:solidFill>
                  <a:srgbClr val="FFFFFF"/>
                </a:solidFill>
              </a:rPr>
              <a:t>ersatuan umat. Hal ini dimanfaatkan oleh Muawiyyah  untuk mempengaruhi massa </a:t>
            </a:r>
            <a:r>
              <a:rPr lang="id-ID" sz="2000" dirty="0" smtClean="0">
                <a:ln w="10160">
                  <a:solidFill>
                    <a:schemeClr val="accent1"/>
                  </a:solidFill>
                  <a:prstDash val="solid"/>
                </a:ln>
                <a:solidFill>
                  <a:srgbClr val="FFFFFF"/>
                </a:solidFill>
              </a:rPr>
              <a:t>untuk tidak melakukan Bai’at terhadap Hasan bin Ali. sehingga banyak terjadi permasalahan politik, termasuk pemberontakan-pemberontakan yang diladangi oleh Muawiyyah bin abi Sufyan. Oleh karena itu, ia melakukan kesepakatan damai dengan kelompok Muawiyyah dan menyerahkan kekuasaannya kepada Muawiyyah pada bulan Rabiul Awwal tahun 41H/661.</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Tahun kesepakatan damai antara Hasan dan Muawiyyah disebut </a:t>
            </a:r>
            <a:r>
              <a:rPr lang="id-ID" sz="2000" i="1" dirty="0" smtClean="0">
                <a:ln w="10160">
                  <a:solidFill>
                    <a:schemeClr val="accent1"/>
                  </a:solidFill>
                  <a:prstDash val="solid"/>
                </a:ln>
                <a:solidFill>
                  <a:srgbClr val="FFFFFF"/>
                </a:solidFill>
              </a:rPr>
              <a:t>Aam jama’ah </a:t>
            </a:r>
            <a:r>
              <a:rPr lang="id-ID" sz="2000" dirty="0" smtClean="0">
                <a:ln w="10160">
                  <a:solidFill>
                    <a:schemeClr val="accent1"/>
                  </a:solidFill>
                  <a:prstDash val="solid"/>
                </a:ln>
                <a:solidFill>
                  <a:srgbClr val="FFFFFF"/>
                </a:solidFill>
              </a:rPr>
              <a:t>karena kaum muslimin sepakat untuk memilih satu pemimpin saja, yaitu Muawiyyah ibn Abu Sufyan. </a:t>
            </a:r>
          </a:p>
          <a:p>
            <a:pPr algn="just"/>
            <a:r>
              <a:rPr lang="id-ID" sz="2000" dirty="0" smtClean="0">
                <a:ln w="10160">
                  <a:solidFill>
                    <a:schemeClr val="accent1"/>
                  </a:solidFill>
                  <a:prstDash val="solid"/>
                </a:ln>
                <a:solidFill>
                  <a:srgbClr val="FFFFFF"/>
                </a:solidFill>
              </a:rPr>
              <a:t>	Menghadapi situasi yang demikian kacau dan untuk menyelesaikan persoalan tersebut, khalifah Hasan bin Ali tidak mempunyai pilihan lain kecuali perundingan dengan pihak Muawiyyah. Untuk itu maka dikirimkan surat melalui Amr bin Salmah Al-Arhabi yang berisi pesan perdamaian.</a:t>
            </a:r>
          </a:p>
        </p:txBody>
      </p:sp>
    </p:spTree>
    <p:extLst>
      <p:ext uri="{BB962C8B-B14F-4D97-AF65-F5344CB8AC3E}">
        <p14:creationId xmlns:p14="http://schemas.microsoft.com/office/powerpoint/2010/main" val="138653569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rgbClr val="D1282E"/>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2" y="1143001"/>
            <a:ext cx="8296356" cy="4708981"/>
          </a:xfrm>
          <a:prstGeom prst="rect">
            <a:avLst/>
          </a:prstGeom>
          <a:noFill/>
          <a:effectLst>
            <a:glow rad="228600">
              <a:schemeClr val="accent1">
                <a:satMod val="175000"/>
                <a:alpha val="40000"/>
              </a:schemeClr>
            </a:glow>
          </a:effectLst>
        </p:spPr>
        <p:txBody>
          <a:bodyPr wrap="square" lIns="91440" tIns="45720" rIns="91440" bIns="45720">
            <a:spAutoFit/>
          </a:bodyPr>
          <a:lstStyle/>
          <a:p>
            <a:pPr algn="just"/>
            <a:r>
              <a:rPr lang="id-ID" sz="2000" b="0" cap="none" spc="0" dirty="0" smtClean="0">
                <a:ln w="10160">
                  <a:solidFill>
                    <a:schemeClr val="accent1"/>
                  </a:solidFill>
                  <a:prstDash val="solid"/>
                </a:ln>
                <a:solidFill>
                  <a:srgbClr val="FFFFFF"/>
                </a:solidFill>
              </a:rPr>
              <a:t>	</a:t>
            </a:r>
            <a:r>
              <a:rPr lang="id-ID" sz="2000" b="0" cap="none" spc="0" dirty="0" smtClean="0">
                <a:ln w="10160">
                  <a:solidFill>
                    <a:schemeClr val="accent1"/>
                  </a:solidFill>
                  <a:prstDash val="solid"/>
                </a:ln>
                <a:solidFill>
                  <a:schemeClr val="accent6">
                    <a:lumMod val="50000"/>
                  </a:schemeClr>
                </a:solidFill>
              </a:rPr>
              <a:t>Dalam perundingan ini Hasan bin Ali mengajukan syarat bahwa dia bersedia </a:t>
            </a:r>
            <a:r>
              <a:rPr lang="en-US" sz="2000" b="0" cap="none" spc="0" dirty="0" smtClean="0">
                <a:ln w="10160">
                  <a:solidFill>
                    <a:schemeClr val="accent1"/>
                  </a:solidFill>
                  <a:prstDash val="solid"/>
                </a:ln>
                <a:solidFill>
                  <a:schemeClr val="accent6">
                    <a:lumMod val="50000"/>
                  </a:schemeClr>
                </a:solidFill>
              </a:rPr>
              <a:t> </a:t>
            </a:r>
            <a:r>
              <a:rPr lang="id-ID" sz="2000" dirty="0" smtClean="0">
                <a:ln w="10160">
                  <a:solidFill>
                    <a:schemeClr val="accent1"/>
                  </a:solidFill>
                  <a:prstDash val="solid"/>
                </a:ln>
                <a:solidFill>
                  <a:schemeClr val="accent6">
                    <a:lumMod val="50000"/>
                  </a:schemeClr>
                </a:solidFill>
              </a:rPr>
              <a:t>menyerahkan kekuasaan pada Muawiyyah dengan syarat antara lain:</a:t>
            </a:r>
          </a:p>
          <a:p>
            <a:pPr algn="just"/>
            <a:r>
              <a:rPr lang="id-ID" sz="2000" b="0" cap="none" spc="0" dirty="0" smtClean="0">
                <a:ln w="10160">
                  <a:solidFill>
                    <a:schemeClr val="accent1"/>
                  </a:solidFill>
                  <a:prstDash val="solid"/>
                </a:ln>
                <a:solidFill>
                  <a:schemeClr val="accent6">
                    <a:lumMod val="50000"/>
                  </a:schemeClr>
                </a:solidFill>
              </a:rPr>
              <a:t>1.Muawiyyah menyerahkan hart</a:t>
            </a:r>
            <a:r>
              <a:rPr lang="en-US" sz="2000" b="0" cap="none" spc="0" dirty="0" smtClean="0">
                <a:ln w="10160">
                  <a:solidFill>
                    <a:schemeClr val="accent1"/>
                  </a:solidFill>
                  <a:prstDash val="solid"/>
                </a:ln>
                <a:solidFill>
                  <a:schemeClr val="accent6">
                    <a:lumMod val="50000"/>
                  </a:schemeClr>
                </a:solidFill>
              </a:rPr>
              <a:t>a</a:t>
            </a:r>
            <a:r>
              <a:rPr lang="id-ID" sz="2000" b="0" cap="none" spc="0" dirty="0" smtClean="0">
                <a:ln w="10160">
                  <a:solidFill>
                    <a:schemeClr val="accent1"/>
                  </a:solidFill>
                  <a:prstDash val="solid"/>
                </a:ln>
                <a:solidFill>
                  <a:schemeClr val="accent6">
                    <a:lumMod val="50000"/>
                  </a:schemeClr>
                </a:solidFill>
              </a:rPr>
              <a:t> Baitulmal kepadanya untuk</a:t>
            </a:r>
            <a:r>
              <a:rPr lang="en-US" sz="2000" b="0" cap="none" spc="0" dirty="0" smtClean="0">
                <a:ln w="10160">
                  <a:solidFill>
                    <a:schemeClr val="accent1"/>
                  </a:solidFill>
                  <a:prstDash val="solid"/>
                </a:ln>
                <a:solidFill>
                  <a:schemeClr val="accent6">
                    <a:lumMod val="50000"/>
                  </a:schemeClr>
                </a:solidFill>
              </a:rPr>
              <a:t> </a:t>
            </a:r>
            <a:r>
              <a:rPr lang="id-ID" sz="2000" b="0" cap="none" spc="0" dirty="0" smtClean="0">
                <a:ln w="10160">
                  <a:solidFill>
                    <a:schemeClr val="accent1"/>
                  </a:solidFill>
                  <a:prstDash val="solid"/>
                </a:ln>
                <a:solidFill>
                  <a:schemeClr val="accent6">
                    <a:lumMod val="50000"/>
                  </a:schemeClr>
                </a:solidFill>
              </a:rPr>
              <a:t>melunasi hutang-</a:t>
            </a:r>
          </a:p>
          <a:p>
            <a:pPr algn="just"/>
            <a:r>
              <a:rPr lang="id-ID" sz="2000" dirty="0">
                <a:ln w="10160">
                  <a:solidFill>
                    <a:schemeClr val="accent1"/>
                  </a:solidFill>
                  <a:prstDash val="solid"/>
                </a:ln>
                <a:solidFill>
                  <a:schemeClr val="accent6">
                    <a:lumMod val="50000"/>
                  </a:schemeClr>
                </a:solidFill>
              </a:rPr>
              <a:t> </a:t>
            </a:r>
            <a:r>
              <a:rPr lang="id-ID" sz="2000" dirty="0" smtClean="0">
                <a:ln w="10160">
                  <a:solidFill>
                    <a:schemeClr val="accent1"/>
                  </a:solidFill>
                  <a:prstDash val="solid"/>
                </a:ln>
                <a:solidFill>
                  <a:schemeClr val="accent6">
                    <a:lumMod val="50000"/>
                  </a:schemeClr>
                </a:solidFill>
              </a:rPr>
              <a:t>  hutangnya kepada pihak lain.</a:t>
            </a:r>
          </a:p>
          <a:p>
            <a:pPr algn="just"/>
            <a:r>
              <a:rPr lang="id-ID" sz="2000" b="0" cap="none" spc="0" dirty="0" smtClean="0">
                <a:ln w="10160">
                  <a:solidFill>
                    <a:schemeClr val="accent1"/>
                  </a:solidFill>
                  <a:prstDash val="solid"/>
                </a:ln>
                <a:solidFill>
                  <a:schemeClr val="accent6">
                    <a:lumMod val="50000"/>
                  </a:schemeClr>
                </a:solidFill>
              </a:rPr>
              <a:t>2.Muawiyyah tak lagi melakukan cacian dan hinaan terhadap khalifah Ali bin Abi </a:t>
            </a:r>
          </a:p>
          <a:p>
            <a:pPr algn="just"/>
            <a:r>
              <a:rPr lang="id-ID" sz="2000" dirty="0" smtClean="0">
                <a:ln w="10160">
                  <a:solidFill>
                    <a:schemeClr val="accent1"/>
                  </a:solidFill>
                  <a:prstDash val="solid"/>
                </a:ln>
                <a:solidFill>
                  <a:schemeClr val="accent6">
                    <a:lumMod val="50000"/>
                  </a:schemeClr>
                </a:solidFill>
              </a:rPr>
              <a:t>   Thalib beserta keluarganya.</a:t>
            </a:r>
          </a:p>
          <a:p>
            <a:pPr algn="just"/>
            <a:r>
              <a:rPr lang="id-ID" sz="2000" b="0" cap="none" spc="0" dirty="0" smtClean="0">
                <a:ln w="10160">
                  <a:solidFill>
                    <a:schemeClr val="accent1"/>
                  </a:solidFill>
                  <a:prstDash val="solid"/>
                </a:ln>
                <a:solidFill>
                  <a:schemeClr val="accent6">
                    <a:lumMod val="50000"/>
                  </a:schemeClr>
                </a:solidFill>
              </a:rPr>
              <a:t>3.Muawiyyah menyerahkan pajak bumi dari persia dan daerah dari Bijinad kepada</a:t>
            </a:r>
            <a:r>
              <a:rPr lang="en-US" sz="2000" b="0" cap="none" spc="0" dirty="0" smtClean="0">
                <a:ln w="10160">
                  <a:solidFill>
                    <a:schemeClr val="accent1"/>
                  </a:solidFill>
                  <a:prstDash val="solid"/>
                </a:ln>
                <a:solidFill>
                  <a:schemeClr val="accent6">
                    <a:lumMod val="50000"/>
                  </a:schemeClr>
                </a:solidFill>
              </a:rPr>
              <a:t> </a:t>
            </a:r>
            <a:r>
              <a:rPr lang="id-ID" sz="2000" dirty="0" smtClean="0">
                <a:ln w="10160">
                  <a:solidFill>
                    <a:schemeClr val="accent1"/>
                  </a:solidFill>
                  <a:prstDash val="solid"/>
                </a:ln>
                <a:solidFill>
                  <a:schemeClr val="accent6">
                    <a:lumMod val="50000"/>
                  </a:schemeClr>
                </a:solidFill>
              </a:rPr>
              <a:t>Hasan setiap tahun.</a:t>
            </a:r>
          </a:p>
          <a:p>
            <a:pPr algn="just"/>
            <a:r>
              <a:rPr lang="id-ID" sz="2000" b="0" cap="none" spc="0" dirty="0" smtClean="0">
                <a:ln w="10160">
                  <a:solidFill>
                    <a:schemeClr val="accent1"/>
                  </a:solidFill>
                  <a:prstDash val="solid"/>
                </a:ln>
                <a:solidFill>
                  <a:schemeClr val="accent6">
                    <a:lumMod val="50000"/>
                  </a:schemeClr>
                </a:solidFill>
              </a:rPr>
              <a:t>4.Setelah Muawwiyyah berkuasa nanti, maka masalah kepemimpinan (kekhalifaan)</a:t>
            </a:r>
            <a:r>
              <a:rPr lang="en-US" sz="2000" b="0" cap="none" spc="0" dirty="0" smtClean="0">
                <a:ln w="10160">
                  <a:solidFill>
                    <a:schemeClr val="accent1"/>
                  </a:solidFill>
                  <a:prstDash val="solid"/>
                </a:ln>
                <a:solidFill>
                  <a:schemeClr val="accent6">
                    <a:lumMod val="50000"/>
                  </a:schemeClr>
                </a:solidFill>
              </a:rPr>
              <a:t> h</a:t>
            </a:r>
            <a:r>
              <a:rPr lang="id-ID" sz="2000" dirty="0" smtClean="0">
                <a:ln w="10160">
                  <a:solidFill>
                    <a:schemeClr val="accent1"/>
                  </a:solidFill>
                  <a:prstDash val="solid"/>
                </a:ln>
                <a:solidFill>
                  <a:schemeClr val="accent6">
                    <a:lumMod val="50000"/>
                  </a:schemeClr>
                </a:solidFill>
              </a:rPr>
              <a:t>arus di serahkan kepada umat Islam untuk melakukan pemilihan kembali pemimpin u</a:t>
            </a:r>
            <a:r>
              <a:rPr lang="id-ID" sz="2000" b="0" cap="none" spc="0" dirty="0" smtClean="0">
                <a:ln w="10160">
                  <a:solidFill>
                    <a:schemeClr val="accent1"/>
                  </a:solidFill>
                  <a:prstDash val="solid"/>
                </a:ln>
                <a:solidFill>
                  <a:schemeClr val="accent6">
                    <a:lumMod val="50000"/>
                  </a:schemeClr>
                </a:solidFill>
              </a:rPr>
              <a:t>mat Islam.</a:t>
            </a:r>
          </a:p>
          <a:p>
            <a:pPr algn="just"/>
            <a:r>
              <a:rPr lang="id-ID" sz="2000" dirty="0" smtClean="0">
                <a:ln w="10160">
                  <a:solidFill>
                    <a:schemeClr val="accent1"/>
                  </a:solidFill>
                  <a:prstDash val="solid"/>
                </a:ln>
                <a:solidFill>
                  <a:schemeClr val="accent6">
                    <a:lumMod val="50000"/>
                  </a:schemeClr>
                </a:solidFill>
              </a:rPr>
              <a:t>5.Muawiyyah tidak boleh menarik sesuatu pun dari penduduk Madinah, Hijaz, d</a:t>
            </a:r>
            <a:r>
              <a:rPr lang="en-US" sz="2000" dirty="0" smtClean="0">
                <a:ln w="10160">
                  <a:solidFill>
                    <a:schemeClr val="accent1"/>
                  </a:solidFill>
                  <a:prstDash val="solid"/>
                </a:ln>
                <a:solidFill>
                  <a:schemeClr val="accent6">
                    <a:lumMod val="50000"/>
                  </a:schemeClr>
                </a:solidFill>
              </a:rPr>
              <a:t>an </a:t>
            </a:r>
            <a:r>
              <a:rPr lang="id-ID" sz="2000" dirty="0" smtClean="0">
                <a:ln w="10160">
                  <a:solidFill>
                    <a:schemeClr val="accent1"/>
                  </a:solidFill>
                  <a:prstDash val="solid"/>
                </a:ln>
                <a:solidFill>
                  <a:schemeClr val="accent6">
                    <a:lumMod val="50000"/>
                  </a:schemeClr>
                </a:solidFill>
              </a:rPr>
              <a:t>Irak.</a:t>
            </a:r>
            <a:r>
              <a:rPr lang="en-US" sz="2000" dirty="0" smtClean="0">
                <a:ln w="10160">
                  <a:solidFill>
                    <a:schemeClr val="accent1"/>
                  </a:solidFill>
                  <a:prstDash val="solid"/>
                </a:ln>
                <a:solidFill>
                  <a:schemeClr val="accent6">
                    <a:lumMod val="50000"/>
                  </a:schemeClr>
                </a:solidFill>
              </a:rPr>
              <a:t> </a:t>
            </a:r>
            <a:r>
              <a:rPr lang="id-ID" sz="2000" dirty="0" smtClean="0">
                <a:ln w="10160">
                  <a:solidFill>
                    <a:schemeClr val="accent1"/>
                  </a:solidFill>
                  <a:prstDash val="solid"/>
                </a:ln>
                <a:solidFill>
                  <a:schemeClr val="accent6">
                    <a:lumMod val="50000"/>
                  </a:schemeClr>
                </a:solidFill>
              </a:rPr>
              <a:t>Karena hal itu telah menjadi kebijakan khalifah Ali bin Abi Thalib sebelumnya. </a:t>
            </a:r>
          </a:p>
          <a:p>
            <a:pPr algn="just"/>
            <a:r>
              <a:rPr lang="id-ID" sz="2000" b="0" cap="none" spc="0" dirty="0" smtClean="0">
                <a:ln w="10160">
                  <a:solidFill>
                    <a:schemeClr val="accent1"/>
                  </a:solidFill>
                  <a:prstDash val="solid"/>
                </a:ln>
                <a:solidFill>
                  <a:schemeClr val="accent6">
                    <a:lumMod val="50000"/>
                  </a:schemeClr>
                </a:solidFill>
              </a:rPr>
              <a:t>	</a:t>
            </a:r>
            <a:endParaRPr lang="en-US" sz="2000" b="0" cap="none" spc="0" dirty="0">
              <a:ln w="10160">
                <a:solidFill>
                  <a:schemeClr val="accent1"/>
                </a:solidFill>
                <a:prstDash val="solid"/>
              </a:ln>
              <a:solidFill>
                <a:schemeClr val="accent6">
                  <a:lumMod val="50000"/>
                </a:schemeClr>
              </a:solidFill>
            </a:endParaRPr>
          </a:p>
        </p:txBody>
      </p:sp>
    </p:spTree>
    <p:extLst>
      <p:ext uri="{BB962C8B-B14F-4D97-AF65-F5344CB8AC3E}">
        <p14:creationId xmlns:p14="http://schemas.microsoft.com/office/powerpoint/2010/main" val="4150632776"/>
      </p:ext>
    </p:extLst>
  </p:cSld>
  <p:clrMapOvr>
    <a:masterClrMapping/>
  </p:clrMapOvr>
  <p:transition spd="slow">
    <p:push dir="u"/>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51345"/>
            <a:ext cx="8077200" cy="5324535"/>
          </a:xfrm>
          <a:prstGeom prst="rect">
            <a:avLst/>
          </a:prstGeom>
        </p:spPr>
        <p:txBody>
          <a:bodyPr wrap="square">
            <a:spAutoFit/>
          </a:bodyPr>
          <a:lstStyle/>
          <a:p>
            <a:pPr algn="just"/>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Untuk memenuhi semua persyaratan, Hasan bin Ali mengutus seorang sahabatnya bernama Abdullah bin Al-Harits bin Nauval untuk menyampaikan isi tuntutannya kepada Muawiyyah. </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Sementara Muawiyyah sendiri untuk menjawab dan mengabulkan semua syarat yang diajukan oleh Hasan mengutus orang-orang kepercayaannya seperti Abdullah bin Amir bin Habib bin Abdi Syama.</a:t>
            </a:r>
          </a:p>
          <a:p>
            <a:pPr algn="just"/>
            <a:r>
              <a:rPr lang="id-ID" sz="2000" dirty="0" smtClean="0">
                <a:ln w="10160">
                  <a:solidFill>
                    <a:schemeClr val="accent1"/>
                  </a:solidFill>
                  <a:prstDash val="solid"/>
                </a:ln>
                <a:solidFill>
                  <a:srgbClr val="FFFFFF"/>
                </a:solidFill>
              </a:rPr>
              <a:t>	Setelah kesepakatan damai ini,</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Muawiyyah mengirimkan sebuah surat dan kertas kosong yang dibubuhi tanda tangannya untuk diisi oleh Hasan.</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Dalam surat itu ia</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menulis “aku mengakui bahwa karena hubungan darah.</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 Anda lebih berhak menduduki </a:t>
            </a:r>
          </a:p>
          <a:p>
            <a:pPr algn="just"/>
            <a:r>
              <a:rPr lang="id-ID" sz="2000" dirty="0" smtClean="0">
                <a:ln w="10160">
                  <a:solidFill>
                    <a:schemeClr val="accent1"/>
                  </a:solidFill>
                  <a:prstDash val="solid"/>
                </a:ln>
                <a:solidFill>
                  <a:srgbClr val="FFFFFF"/>
                </a:solidFill>
              </a:rPr>
              <a:t>Jabatan kh</a:t>
            </a:r>
            <a:r>
              <a:rPr lang="en-US" sz="2000" dirty="0" smtClean="0">
                <a:ln w="10160">
                  <a:solidFill>
                    <a:schemeClr val="accent1"/>
                  </a:solidFill>
                  <a:prstDash val="solid"/>
                </a:ln>
                <a:solidFill>
                  <a:srgbClr val="FFFFFF"/>
                </a:solidFill>
              </a:rPr>
              <a:t>a</a:t>
            </a:r>
            <a:r>
              <a:rPr lang="id-ID" sz="2000" dirty="0" smtClean="0">
                <a:ln w="10160">
                  <a:solidFill>
                    <a:schemeClr val="accent1"/>
                  </a:solidFill>
                  <a:prstDash val="solid"/>
                </a:ln>
                <a:solidFill>
                  <a:srgbClr val="FFFFFF"/>
                </a:solidFill>
              </a:rPr>
              <a:t>lifah.</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Dan sekiranya Aku yakin kemampuan Anda lebih besar untuk</a:t>
            </a:r>
            <a:r>
              <a:rPr lang="en-US" sz="2000" dirty="0" smtClean="0">
                <a:ln w="10160">
                  <a:solidFill>
                    <a:schemeClr val="accent1"/>
                  </a:solidFill>
                  <a:prstDash val="solid"/>
                </a:ln>
                <a:solidFill>
                  <a:srgbClr val="FFFFFF"/>
                </a:solidFill>
              </a:rPr>
              <a:t> m</a:t>
            </a:r>
            <a:r>
              <a:rPr lang="id-ID" sz="2000" dirty="0" smtClean="0">
                <a:ln w="10160">
                  <a:solidFill>
                    <a:schemeClr val="accent1"/>
                  </a:solidFill>
                  <a:prstDash val="solid"/>
                </a:ln>
                <a:solidFill>
                  <a:srgbClr val="FFFFFF"/>
                </a:solidFill>
              </a:rPr>
              <a:t>elaksanakan tugas-tugas kekhalifahan, aku tidak akan ragu berikrar setia Kepadamu”. </a:t>
            </a:r>
            <a:endParaRPr lang="en-US" sz="2000" dirty="0" smtClean="0">
              <a:ln w="10160">
                <a:solidFill>
                  <a:schemeClr val="accent1"/>
                </a:solidFill>
                <a:prstDash val="solid"/>
              </a:ln>
              <a:solidFill>
                <a:srgbClr val="FFFFFF"/>
              </a:solidFill>
            </a:endParaRPr>
          </a:p>
          <a:p>
            <a:pPr algn="just"/>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Itulah salah satu kehebatan Muawiyyah dalam berdiplomasi. Tutur katanya begitu halus, hegemonik dan seolah-olah bijak. Surat ini salah satu bentuk diplomasinya untuk </a:t>
            </a:r>
            <a:r>
              <a:rPr lang="en-US" sz="2000" dirty="0" smtClean="0">
                <a:ln w="10160">
                  <a:solidFill>
                    <a:schemeClr val="accent1"/>
                  </a:solidFill>
                  <a:prstDash val="solid"/>
                </a:ln>
                <a:solidFill>
                  <a:srgbClr val="FFFFFF"/>
                </a:solidFill>
              </a:rPr>
              <a:t> </a:t>
            </a:r>
            <a:r>
              <a:rPr lang="id-ID" sz="2000" dirty="0" smtClean="0">
                <a:ln w="10160">
                  <a:solidFill>
                    <a:schemeClr val="accent1"/>
                  </a:solidFill>
                  <a:prstDash val="solid"/>
                </a:ln>
                <a:solidFill>
                  <a:srgbClr val="FFFFFF"/>
                </a:solidFill>
              </a:rPr>
              <a:t>melegi</a:t>
            </a:r>
            <a:r>
              <a:rPr lang="en-US" sz="2000" dirty="0" err="1" smtClean="0">
                <a:ln w="10160">
                  <a:solidFill>
                    <a:schemeClr val="accent1"/>
                  </a:solidFill>
                  <a:prstDash val="solid"/>
                </a:ln>
                <a:solidFill>
                  <a:srgbClr val="FFFFFF"/>
                </a:solidFill>
              </a:rPr>
              <a:t>tim</a:t>
            </a:r>
            <a:r>
              <a:rPr lang="id-ID" sz="2000" dirty="0" smtClean="0">
                <a:ln w="10160">
                  <a:solidFill>
                    <a:schemeClr val="accent1"/>
                  </a:solidFill>
                  <a:prstDash val="solid"/>
                </a:ln>
                <a:solidFill>
                  <a:srgbClr val="FFFFFF"/>
                </a:solidFill>
              </a:rPr>
              <a:t>asi kekuasaannya dari tangan pemimpin sebelumnya.</a:t>
            </a: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95400"/>
            <a:ext cx="7848600" cy="4455066"/>
          </a:xfrm>
          <a:prstGeom prst="rect">
            <a:avLst/>
          </a:prstGeom>
          <a:noFill/>
        </p:spPr>
        <p:txBody>
          <a:bodyPr wrap="square" lIns="91440" tIns="45720" rIns="91440" bIns="45720">
            <a:spAutoFit/>
          </a:bodyPr>
          <a:lstStyle/>
          <a:p>
            <a:pPr algn="just"/>
            <a:r>
              <a:rPr lang="id-ID" sz="2000" cap="none" spc="0" dirty="0" smtClean="0">
                <a:ln w="17780" cmpd="sng">
                  <a:solidFill>
                    <a:srgbClr val="FF0000"/>
                  </a:solidFill>
                  <a:prstDash val="solid"/>
                  <a:miter lim="800000"/>
                </a:ln>
                <a:solidFill>
                  <a:srgbClr val="C00000"/>
                </a:solidFill>
              </a:rPr>
              <a:t>	</a:t>
            </a:r>
            <a:r>
              <a:rPr lang="id-ID" sz="2000" dirty="0" smtClean="0">
                <a:ln w="17780" cmpd="sng">
                  <a:solidFill>
                    <a:srgbClr val="FF0000"/>
                  </a:solidFill>
                  <a:prstDash val="solid"/>
                  <a:miter lim="800000"/>
                </a:ln>
                <a:solidFill>
                  <a:srgbClr val="C00000"/>
                </a:solidFill>
              </a:rPr>
              <a:t>Penyerahan kekuasaan pemerintahan Islam dari Hasan ke Muawiyyah ini menjadi tonggak formal berdiriny</a:t>
            </a:r>
            <a:r>
              <a:rPr lang="en-US" sz="2000" dirty="0" smtClean="0">
                <a:ln w="17780" cmpd="sng">
                  <a:solidFill>
                    <a:srgbClr val="FF0000"/>
                  </a:solidFill>
                  <a:prstDash val="solid"/>
                  <a:miter lim="800000"/>
                </a:ln>
                <a:solidFill>
                  <a:srgbClr val="C00000"/>
                </a:solidFill>
              </a:rPr>
              <a:t>a </a:t>
            </a:r>
            <a:r>
              <a:rPr lang="id-ID" sz="2000" dirty="0" smtClean="0">
                <a:ln w="17780" cmpd="sng">
                  <a:solidFill>
                    <a:srgbClr val="FF0000"/>
                  </a:solidFill>
                  <a:prstDash val="solid"/>
                  <a:miter lim="800000"/>
                </a:ln>
                <a:solidFill>
                  <a:srgbClr val="C00000"/>
                </a:solidFill>
              </a:rPr>
              <a:t>Dinasti Umayyah dibawah pimpinan khalifah pertama,</a:t>
            </a:r>
            <a:r>
              <a:rPr lang="en-US" sz="2000" dirty="0" smtClean="0">
                <a:ln w="17780" cmpd="sng">
                  <a:solidFill>
                    <a:srgbClr val="FF0000"/>
                  </a:solidFill>
                  <a:prstDash val="solid"/>
                  <a:miter lim="800000"/>
                </a:ln>
                <a:solidFill>
                  <a:srgbClr val="C00000"/>
                </a:solidFill>
              </a:rPr>
              <a:t> </a:t>
            </a:r>
            <a:r>
              <a:rPr lang="id-ID" sz="2000" dirty="0" smtClean="0">
                <a:ln w="17780" cmpd="sng">
                  <a:solidFill>
                    <a:srgbClr val="FF0000"/>
                  </a:solidFill>
                  <a:prstDash val="solid"/>
                  <a:miter lim="800000"/>
                </a:ln>
                <a:solidFill>
                  <a:srgbClr val="C00000"/>
                </a:solidFill>
              </a:rPr>
              <a:t>Muawiyyah ibn Abu Sufyan. Proses penyerahan dari Hasan bin Ali kepada Muawiyyah bin Abi Sufyan dilakukan di suatu tempat yang bernama Maskin dengan ditandai pengangkatan sumpah setia.  </a:t>
            </a:r>
          </a:p>
          <a:p>
            <a:pPr algn="just"/>
            <a:r>
              <a:rPr lang="id-ID" sz="2000" cap="none" spc="0" dirty="0" smtClean="0">
                <a:ln w="17780" cmpd="sng">
                  <a:solidFill>
                    <a:srgbClr val="FF0000"/>
                  </a:solidFill>
                  <a:prstDash val="solid"/>
                  <a:miter lim="800000"/>
                </a:ln>
                <a:solidFill>
                  <a:srgbClr val="C00000"/>
                </a:solidFill>
              </a:rPr>
              <a:t>	Dengan demikian berdirilah dinasti baru yaitu Dinasti Bani Umayyah(661-750 M) yang </a:t>
            </a:r>
            <a:r>
              <a:rPr lang="id-ID" sz="2000" dirty="0" smtClean="0">
                <a:ln w="17780" cmpd="sng">
                  <a:solidFill>
                    <a:srgbClr val="FF0000"/>
                  </a:solidFill>
                  <a:prstDash val="solid"/>
                  <a:miter lim="800000"/>
                </a:ln>
                <a:solidFill>
                  <a:srgbClr val="C00000"/>
                </a:solidFill>
              </a:rPr>
              <a:t>mengubah gaya kepemimpinannya dengan cara meniru gaya kepemimpinan raja-raja Persia d</a:t>
            </a:r>
            <a:r>
              <a:rPr lang="id-ID" sz="2000" cap="none" spc="0" dirty="0" smtClean="0">
                <a:ln w="17780" cmpd="sng">
                  <a:solidFill>
                    <a:srgbClr val="FF0000"/>
                  </a:solidFill>
                  <a:prstDash val="solid"/>
                  <a:miter lim="800000"/>
                </a:ln>
                <a:solidFill>
                  <a:srgbClr val="C00000"/>
                </a:solidFill>
              </a:rPr>
              <a:t>an Romawi berupa peralihan kekuasaan kepada anak-anaknya secara turun temurun. </a:t>
            </a:r>
            <a:r>
              <a:rPr lang="id-ID" sz="2000" dirty="0" smtClean="0">
                <a:ln w="17780" cmpd="sng">
                  <a:solidFill>
                    <a:srgbClr val="FF0000"/>
                  </a:solidFill>
                  <a:prstDash val="solid"/>
                  <a:miter lim="800000"/>
                </a:ln>
                <a:solidFill>
                  <a:srgbClr val="C00000"/>
                </a:solidFill>
              </a:rPr>
              <a:t>Keadaan ini yang menandai berakhirnya sistem pemerintahan khalifah yang didasari asas “</a:t>
            </a:r>
            <a:r>
              <a:rPr lang="id-ID" sz="2000" cap="none" spc="0" dirty="0" smtClean="0">
                <a:ln w="17780" cmpd="sng">
                  <a:solidFill>
                    <a:srgbClr val="FF0000"/>
                  </a:solidFill>
                  <a:prstDash val="solid"/>
                  <a:miter lim="800000"/>
                </a:ln>
                <a:solidFill>
                  <a:srgbClr val="C00000"/>
                </a:solidFill>
              </a:rPr>
              <a:t>demokrasi” untuk menentukan pemimpin umat Islam yang menjadi pilihan mereka</a:t>
            </a:r>
            <a:r>
              <a:rPr lang="id-ID" sz="2000" dirty="0" smtClean="0">
                <a:ln w="17780" cmpd="sng">
                  <a:solidFill>
                    <a:srgbClr val="FF0000"/>
                  </a:solidFill>
                  <a:prstDash val="solid"/>
                  <a:miter lim="800000"/>
                </a:ln>
                <a:solidFill>
                  <a:srgbClr val="C00000"/>
                </a:solidFill>
              </a:rPr>
              <a:t>. Pada m</a:t>
            </a:r>
            <a:r>
              <a:rPr lang="id-ID" sz="2000" cap="none" spc="0" dirty="0" smtClean="0">
                <a:ln w="17780" cmpd="sng">
                  <a:solidFill>
                    <a:srgbClr val="FF0000"/>
                  </a:solidFill>
                  <a:prstDash val="solid"/>
                  <a:miter lim="800000"/>
                </a:ln>
                <a:solidFill>
                  <a:srgbClr val="C00000"/>
                </a:solidFill>
              </a:rPr>
              <a:t>asa kekuasaan Bani Umayyah ibukota Negara dipindahkan Muawiyyah dari Madinah ke </a:t>
            </a:r>
            <a:r>
              <a:rPr lang="id-ID" sz="2000" dirty="0" smtClean="0">
                <a:ln w="17780" cmpd="sng">
                  <a:solidFill>
                    <a:srgbClr val="FF0000"/>
                  </a:solidFill>
                  <a:prstDash val="solid"/>
                  <a:miter lim="800000"/>
                </a:ln>
                <a:solidFill>
                  <a:srgbClr val="C00000"/>
                </a:solidFill>
              </a:rPr>
              <a:t>Damaskus, tempat ia berkuasa sebagai Gubernur sebelumnya.</a:t>
            </a:r>
            <a:endParaRPr lang="id-ID" sz="2000" cap="none" spc="0" dirty="0" smtClean="0">
              <a:ln w="17780" cmpd="sng">
                <a:solidFill>
                  <a:srgbClr val="FF0000"/>
                </a:solidFill>
                <a:prstDash val="solid"/>
                <a:miter lim="800000"/>
              </a:ln>
              <a:solidFill>
                <a:srgbClr val="C00000"/>
              </a:solidFill>
            </a:endParaRPr>
          </a:p>
        </p:txBody>
      </p:sp>
    </p:spTree>
    <p:extLst>
      <p:ext uri="{BB962C8B-B14F-4D97-AF65-F5344CB8AC3E}">
        <p14:creationId xmlns:p14="http://schemas.microsoft.com/office/powerpoint/2010/main" val="194118058"/>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oin.wav"/>
          </p:stSnd>
        </p:sndAc>
      </p:transition>
    </mc:Choice>
    <mc:Fallback xmlns="">
      <p:transition spd="slow">
        <p:blinds dir="vert"/>
        <p:sndAc>
          <p:stSnd>
            <p:snd r:embed="rId3"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70487 0.0407 L 0.64966 -0.0326 " pathEditMode="relative" rAng="0" ptsTypes="AA">
                                      <p:cBhvr>
                                        <p:cTn id="6" dur="250" accel="50000" decel="50000" autoRev="1" fill="hold">
                                          <p:stCondLst>
                                            <p:cond delay="0"/>
                                          </p:stCondLst>
                                        </p:cTn>
                                        <p:tgtEl>
                                          <p:spTgt spid="4"/>
                                        </p:tgtEl>
                                        <p:attrNameLst>
                                          <p:attrName>ppt_x</p:attrName>
                                          <p:attrName>ppt_y</p:attrName>
                                        </p:attrNameLst>
                                      </p:cBhvr>
                                      <p:rCtr x="-2760" y="-3676"/>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9" y="609601"/>
            <a:ext cx="8771923" cy="5570756"/>
          </a:xfrm>
          <a:prstGeom prst="rect">
            <a:avLst/>
          </a:prstGeom>
          <a:noFill/>
        </p:spPr>
        <p:txBody>
          <a:bodyPr wrap="square" lIns="91440" tIns="45720" rIns="91440" bIns="45720">
            <a:spAutoFit/>
          </a:bodyPr>
          <a:lstStyle/>
          <a:p>
            <a:pPr algn="just"/>
            <a:r>
              <a:rPr lang="id-ID" sz="3200" b="0" i="1" cap="none" spc="0" dirty="0" smtClean="0">
                <a:ln w="10160">
                  <a:solidFill>
                    <a:schemeClr val="accent1"/>
                  </a:solidFill>
                  <a:prstDash val="solid"/>
                </a:ln>
                <a:solidFill>
                  <a:srgbClr val="FFFFFF"/>
                </a:solidFill>
              </a:rPr>
              <a:t>2. Pola Pemerintahan </a:t>
            </a:r>
            <a:r>
              <a:rPr lang="id-ID" sz="3200" i="1" dirty="0">
                <a:ln w="10160">
                  <a:solidFill>
                    <a:schemeClr val="accent1"/>
                  </a:solidFill>
                  <a:prstDash val="solid"/>
                </a:ln>
                <a:solidFill>
                  <a:srgbClr val="FFFFFF"/>
                </a:solidFill>
              </a:rPr>
              <a:t>D</a:t>
            </a:r>
            <a:r>
              <a:rPr lang="id-ID" sz="3200" b="0" i="1" cap="none" spc="0" dirty="0" smtClean="0">
                <a:ln w="10160">
                  <a:solidFill>
                    <a:schemeClr val="accent1"/>
                  </a:solidFill>
                  <a:prstDash val="solid"/>
                </a:ln>
                <a:solidFill>
                  <a:srgbClr val="FFFFFF"/>
                </a:solidFill>
              </a:rPr>
              <a:t>inasti </a:t>
            </a:r>
            <a:r>
              <a:rPr lang="id-ID" sz="3200" i="1" dirty="0">
                <a:ln w="10160">
                  <a:solidFill>
                    <a:schemeClr val="accent1"/>
                  </a:solidFill>
                  <a:prstDash val="solid"/>
                </a:ln>
                <a:solidFill>
                  <a:srgbClr val="FFFFFF"/>
                </a:solidFill>
              </a:rPr>
              <a:t>U</a:t>
            </a:r>
            <a:r>
              <a:rPr lang="id-ID" sz="3200" b="0" i="1" cap="none" spc="0" dirty="0" smtClean="0">
                <a:ln w="10160">
                  <a:solidFill>
                    <a:schemeClr val="accent1"/>
                  </a:solidFill>
                  <a:prstDash val="solid"/>
                </a:ln>
                <a:solidFill>
                  <a:srgbClr val="FFFFFF"/>
                </a:solidFill>
              </a:rPr>
              <a:t>mayyah</a:t>
            </a:r>
          </a:p>
          <a:p>
            <a:pPr algn="just"/>
            <a:r>
              <a:rPr lang="id-ID" dirty="0" smtClean="0">
                <a:ln w="10160">
                  <a:solidFill>
                    <a:schemeClr val="accent1"/>
                  </a:solidFill>
                  <a:prstDash val="solid"/>
                </a:ln>
                <a:solidFill>
                  <a:srgbClr val="FFFFFF"/>
                </a:solidFill>
              </a:rPr>
              <a:t>	Aku tidak akan menggunakan pedang ketika cukup menggunakan cambuk</a:t>
            </a:r>
            <a:r>
              <a:rPr lang="id-ID" b="0" cap="none" spc="0" dirty="0" smtClean="0">
                <a:ln w="10160">
                  <a:solidFill>
                    <a:schemeClr val="accent1"/>
                  </a:solidFill>
                  <a:prstDash val="solid"/>
                </a:ln>
                <a:solidFill>
                  <a:srgbClr val="FFFFFF"/>
                </a:solidFill>
              </a:rPr>
              <a:t>, dan tidak akan menggunakan cambuk jika cukup dengan lisan.</a:t>
            </a:r>
            <a:r>
              <a:rPr lang="en-US" b="0" cap="none" spc="0"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Sekiranya ada ikatan setipis rambut sekalipun antara aku dan sahabatku,</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maka aku tidak akan membiarkannya lepas. Saat mereka menariknya dengan keras, aku akan melonggarkannya,</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dan ketika mereka mengendorkannya,</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aku akan menariknya dengan keras</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(MuawiyyahIbn Abi Sufyan).</a:t>
            </a:r>
          </a:p>
          <a:p>
            <a:pPr algn="just"/>
            <a:r>
              <a:rPr lang="id-ID" dirty="0" smtClean="0">
                <a:ln w="10160">
                  <a:solidFill>
                    <a:schemeClr val="accent1"/>
                  </a:solidFill>
                  <a:prstDash val="solid"/>
                </a:ln>
                <a:solidFill>
                  <a:srgbClr val="FFFFFF"/>
                </a:solidFill>
              </a:rPr>
              <a:t>	Pernyataan diatas cukup mewakili sosok Muawiyyah ibn Abi Sofyan. Ia cerdas dan ce</a:t>
            </a:r>
            <a:r>
              <a:rPr lang="en-US" dirty="0" smtClean="0">
                <a:ln w="10160">
                  <a:solidFill>
                    <a:schemeClr val="accent1"/>
                  </a:solidFill>
                  <a:prstDash val="solid"/>
                </a:ln>
                <a:solidFill>
                  <a:srgbClr val="FFFFFF"/>
                </a:solidFill>
              </a:rPr>
              <a:t>r</a:t>
            </a:r>
            <a:r>
              <a:rPr lang="id-ID" dirty="0" smtClean="0">
                <a:ln w="10160">
                  <a:solidFill>
                    <a:schemeClr val="accent1"/>
                  </a:solidFill>
                  <a:prstDash val="solid"/>
                </a:ln>
                <a:solidFill>
                  <a:srgbClr val="FFFFFF"/>
                </a:solidFill>
              </a:rPr>
              <a:t>dik.</a:t>
            </a:r>
            <a:r>
              <a:rPr lang="en-US" dirty="0" smtClean="0">
                <a:ln w="10160">
                  <a:solidFill>
                    <a:schemeClr val="accent1"/>
                  </a:solidFill>
                  <a:prstDash val="solid"/>
                </a:ln>
                <a:solidFill>
                  <a:srgbClr val="FFFFFF"/>
                </a:solidFill>
              </a:rPr>
              <a:t> </a:t>
            </a:r>
            <a:r>
              <a:rPr lang="id-ID" dirty="0" smtClean="0">
                <a:ln w="10160">
                  <a:solidFill>
                    <a:schemeClr val="accent1"/>
                  </a:solidFill>
                  <a:prstDash val="solid"/>
                </a:ln>
                <a:solidFill>
                  <a:srgbClr val="FFFFFF"/>
                </a:solidFill>
              </a:rPr>
              <a:t>Ia seorang politisi ulung dan seorang negarawan yang mampu membangun peradaban besar  melalui politik kekuasaannya. Ia pendiri sebuah dinasti besar yang mampu bertahan s</a:t>
            </a:r>
            <a:r>
              <a:rPr lang="id-ID" b="0" cap="none" spc="0" dirty="0" smtClean="0">
                <a:ln w="10160">
                  <a:solidFill>
                    <a:schemeClr val="accent1"/>
                  </a:solidFill>
                  <a:prstDash val="solid"/>
                </a:ln>
                <a:solidFill>
                  <a:srgbClr val="FFFFFF"/>
                </a:solidFill>
              </a:rPr>
              <a:t>elama hampir  satu abad. Dialah pendiri dinasti Umayyah,</a:t>
            </a:r>
            <a:r>
              <a:rPr lang="en-US" b="0" cap="none" spc="0" dirty="0" smtClean="0">
                <a:ln w="10160">
                  <a:solidFill>
                    <a:schemeClr val="accent1"/>
                  </a:solidFill>
                  <a:prstDash val="solid"/>
                </a:ln>
                <a:solidFill>
                  <a:srgbClr val="FFFFFF"/>
                </a:solidFill>
              </a:rPr>
              <a:t> </a:t>
            </a:r>
            <a:r>
              <a:rPr lang="id-ID" b="0" cap="none" spc="0" dirty="0" smtClean="0">
                <a:ln w="10160">
                  <a:solidFill>
                    <a:schemeClr val="accent1"/>
                  </a:solidFill>
                  <a:prstDash val="solid"/>
                </a:ln>
                <a:solidFill>
                  <a:srgbClr val="FFFFFF"/>
                </a:solidFill>
              </a:rPr>
              <a:t>seorang pemimpin yang </a:t>
            </a:r>
            <a:r>
              <a:rPr lang="id-ID" dirty="0" smtClean="0">
                <a:ln w="10160">
                  <a:solidFill>
                    <a:schemeClr val="accent1"/>
                  </a:solidFill>
                  <a:prstDash val="solid"/>
                </a:ln>
                <a:solidFill>
                  <a:srgbClr val="FFFFFF"/>
                </a:solidFill>
              </a:rPr>
              <a:t>paling berpengaruh pada abad ke 7 H.  </a:t>
            </a:r>
          </a:p>
          <a:p>
            <a:pPr algn="just"/>
            <a:r>
              <a:rPr lang="id-ID" b="0" cap="none" spc="0" dirty="0" smtClean="0">
                <a:ln w="10160">
                  <a:solidFill>
                    <a:schemeClr val="accent1"/>
                  </a:solidFill>
                  <a:prstDash val="solid"/>
                </a:ln>
                <a:solidFill>
                  <a:srgbClr val="FFFFFF"/>
                </a:solidFill>
              </a:rPr>
              <a:t>	Di tangannya, seni berpolitik mengalami kemajuan luar biasa melebihi  tokoh-tokoh </a:t>
            </a:r>
            <a:r>
              <a:rPr lang="id-ID" dirty="0" smtClean="0">
                <a:ln w="10160">
                  <a:solidFill>
                    <a:schemeClr val="accent1"/>
                  </a:solidFill>
                  <a:prstDash val="solid"/>
                </a:ln>
                <a:solidFill>
                  <a:srgbClr val="FFFFFF"/>
                </a:solidFill>
              </a:rPr>
              <a:t>muslim lainnya. Baginya, politik adalah senjata maha dahsyat untuk mencapai ambisi kekuasaanya. Ia mewujudkan seni berpolitiknya dengan membangun Dinasti Umayyah.</a:t>
            </a:r>
          </a:p>
          <a:p>
            <a:pPr algn="just"/>
            <a:r>
              <a:rPr lang="id-ID" dirty="0" smtClean="0">
                <a:ln w="10160">
                  <a:solidFill>
                    <a:schemeClr val="accent1"/>
                  </a:solidFill>
                  <a:prstDash val="solid"/>
                </a:ln>
                <a:solidFill>
                  <a:srgbClr val="FFFFFF"/>
                </a:solidFill>
              </a:rPr>
              <a:t>	Gaya dan corak kepemimpinan pemerintahan Bani Umayyah (41 H/661 M) berbeda dengan kepemimpinan masa-masa sebelumnya yaitu masa pemerintahan Khulafaur  Rasyidin. Pada masa pemerintahan Khulafaur  Rasyidin dipilih secara demokratis dengan kepemimpinan kharismatik yang demokratis sementara para penguasa Bani Umayyah diangkat secara langsung oleh penguasa sebelumnya dengan menggunakan sistem</a:t>
            </a:r>
            <a:r>
              <a:rPr lang="id-ID" b="0" cap="none" spc="0" dirty="0" smtClean="0">
                <a:ln w="10160">
                  <a:solidFill>
                    <a:schemeClr val="accent1"/>
                  </a:solidFill>
                  <a:prstDash val="solid"/>
                </a:ln>
                <a:solidFill>
                  <a:srgbClr val="FFFFFF"/>
                </a:solidFill>
              </a:rPr>
              <a:t> Monarchi Heredities</a:t>
            </a:r>
            <a:r>
              <a:rPr lang="en-US" b="0" cap="none" spc="0" dirty="0" smtClean="0">
                <a:ln w="10160">
                  <a:solidFill>
                    <a:schemeClr val="accent1"/>
                  </a:solidFill>
                  <a:prstDash val="solid"/>
                </a:ln>
                <a:solidFill>
                  <a:srgbClr val="FFFFFF"/>
                </a:solidFill>
              </a:rPr>
              <a:t>.</a:t>
            </a:r>
            <a:endParaRPr lang="en-US" b="0" cap="none" spc="0" dirty="0">
              <a:ln w="10160">
                <a:solidFill>
                  <a:schemeClr val="accent1"/>
                </a:solidFill>
                <a:prstDash val="solid"/>
              </a:ln>
              <a:solidFill>
                <a:srgbClr val="FFFFFF"/>
              </a:solidFill>
            </a:endParaRPr>
          </a:p>
        </p:txBody>
      </p:sp>
    </p:spTree>
    <p:extLst>
      <p:ext uri="{BB962C8B-B14F-4D97-AF65-F5344CB8AC3E}">
        <p14:creationId xmlns:p14="http://schemas.microsoft.com/office/powerpoint/2010/main" val="2767425407"/>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2">
                                            <p:txEl>
                                              <p:pRg st="0" end="0"/>
                                            </p:txEl>
                                          </p:spTgt>
                                        </p:tgtEl>
                                      </p:cBhvr>
                                    </p:animEffect>
                                    <p:set>
                                      <p:cBhvr>
                                        <p:cTn id="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xit" presetSubtype="0" fill="hold" nodeType="clickEffect">
                                  <p:stCondLst>
                                    <p:cond delay="0"/>
                                  </p:stCondLst>
                                  <p:childTnLst>
                                    <p:animEffect transition="out" filter="fade">
                                      <p:cBhvr>
                                        <p:cTn id="11" dur="1000"/>
                                        <p:tgtEl>
                                          <p:spTgt spid="2">
                                            <p:txEl>
                                              <p:pRg st="1" end="1"/>
                                            </p:txEl>
                                          </p:spTgt>
                                        </p:tgtEl>
                                      </p:cBhvr>
                                    </p:animEffect>
                                    <p:anim calcmode="lin" valueType="num">
                                      <p:cBhvr>
                                        <p:cTn id="12"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2">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2">
                                            <p:txEl>
                                              <p:pRg st="2" end="2"/>
                                            </p:txEl>
                                          </p:spTgt>
                                        </p:tgtEl>
                                      </p:cBhvr>
                                    </p:animEffect>
                                    <p:anim calcmode="lin" valueType="num">
                                      <p:cBhvr>
                                        <p:cTn id="19"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p:tgtEl>
                                          <p:spTgt spid="2">
                                            <p:txEl>
                                              <p:pRg st="2" end="2"/>
                                            </p:txEl>
                                          </p:spTgt>
                                        </p:tgtEl>
                                        <p:attrNameLst>
                                          <p:attrName>ppt_y</p:attrName>
                                        </p:attrNameLst>
                                      </p:cBhvr>
                                      <p:tavLst>
                                        <p:tav tm="0">
                                          <p:val>
                                            <p:strVal val="ppt_y"/>
                                          </p:val>
                                        </p:tav>
                                        <p:tav tm="100000">
                                          <p:val>
                                            <p:strVal val="ppt_y+.1"/>
                                          </p:val>
                                        </p:tav>
                                      </p:tavLst>
                                    </p:anim>
                                    <p:set>
                                      <p:cBhvr>
                                        <p:cTn id="21" dur="1" fill="hold">
                                          <p:stCondLst>
                                            <p:cond delay="999"/>
                                          </p:stCondLst>
                                        </p:cTn>
                                        <p:tgtEl>
                                          <p:spTgt spid="2">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xit" presetSubtype="0" fill="hold" nodeType="clickEffect">
                                  <p:stCondLst>
                                    <p:cond delay="0"/>
                                  </p:stCondLst>
                                  <p:childTnLst>
                                    <p:animEffect transition="out" filter="fade">
                                      <p:cBhvr>
                                        <p:cTn id="25" dur="1000"/>
                                        <p:tgtEl>
                                          <p:spTgt spid="2">
                                            <p:txEl>
                                              <p:pRg st="3" end="3"/>
                                            </p:txEl>
                                          </p:spTgt>
                                        </p:tgtEl>
                                      </p:cBhvr>
                                    </p:animEffect>
                                    <p:anim calcmode="lin" valueType="num">
                                      <p:cBhvr>
                                        <p:cTn id="26"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p:tgtEl>
                                          <p:spTgt spid="2">
                                            <p:txEl>
                                              <p:pRg st="3" end="3"/>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2">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7" presetClass="exit" presetSubtype="0" fill="hold" nodeType="clickEffect">
                                  <p:stCondLst>
                                    <p:cond delay="0"/>
                                  </p:stCondLst>
                                  <p:childTnLst>
                                    <p:animEffect transition="out" filter="fade">
                                      <p:cBhvr>
                                        <p:cTn id="32" dur="1000"/>
                                        <p:tgtEl>
                                          <p:spTgt spid="2">
                                            <p:txEl>
                                              <p:pRg st="4" end="4"/>
                                            </p:txEl>
                                          </p:spTgt>
                                        </p:tgtEl>
                                      </p:cBhvr>
                                    </p:animEffect>
                                    <p:anim calcmode="lin" valueType="num">
                                      <p:cBhvr>
                                        <p:cTn id="33" dur="1000"/>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p:tgtEl>
                                          <p:spTgt spid="2">
                                            <p:txEl>
                                              <p:pRg st="4" end="4"/>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2">
                                            <p:txEl>
                                              <p:pRg st="4" end="4"/>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4" presetClass="emph" presetSubtype="0" fill="hold" nodeType="clickEffect">
                                  <p:stCondLst>
                                    <p:cond delay="0"/>
                                  </p:stCondLst>
                                  <p:childTnLst>
                                    <p:animClr clrSpc="hsl" dir="cw">
                                      <p:cBhvr override="childStyle">
                                        <p:cTn id="39" dur="500" fill="hold"/>
                                        <p:tgtEl>
                                          <p:spTgt spid="2">
                                            <p:txEl>
                                              <p:pRg st="4" end="4"/>
                                            </p:txEl>
                                          </p:spTgt>
                                        </p:tgtEl>
                                        <p:attrNameLst>
                                          <p:attrName>style.color</p:attrName>
                                        </p:attrNameLst>
                                      </p:cBhvr>
                                      <p:by>
                                        <p:hsl h="0" s="-12549" l="-25098"/>
                                      </p:by>
                                    </p:animClr>
                                    <p:animClr clrSpc="hsl" dir="cw">
                                      <p:cBhvr>
                                        <p:cTn id="40" dur="500" fill="hold"/>
                                        <p:tgtEl>
                                          <p:spTgt spid="2">
                                            <p:txEl>
                                              <p:pRg st="4" end="4"/>
                                            </p:txEl>
                                          </p:spTgt>
                                        </p:tgtEl>
                                        <p:attrNameLst>
                                          <p:attrName>fillcolor</p:attrName>
                                        </p:attrNameLst>
                                      </p:cBhvr>
                                      <p:by>
                                        <p:hsl h="0" s="-12549" l="-25098"/>
                                      </p:by>
                                    </p:animClr>
                                    <p:animClr clrSpc="hsl" dir="cw">
                                      <p:cBhvr>
                                        <p:cTn id="41" dur="500" fill="hold"/>
                                        <p:tgtEl>
                                          <p:spTgt spid="2">
                                            <p:txEl>
                                              <p:pRg st="4" end="4"/>
                                            </p:txEl>
                                          </p:spTgt>
                                        </p:tgtEl>
                                        <p:attrNameLst>
                                          <p:attrName>stroke.color</p:attrName>
                                        </p:attrNameLst>
                                      </p:cBhvr>
                                      <p:by>
                                        <p:hsl h="0" s="-12549" l="-25098"/>
                                      </p:by>
                                    </p:animClr>
                                    <p:set>
                                      <p:cBhvr>
                                        <p:cTn id="42"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0.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ust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Foundr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Composit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8.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Media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955</TotalTime>
  <Words>243</Words>
  <Application>Microsoft Office PowerPoint</Application>
  <PresentationFormat>On-screen Show (4:3)</PresentationFormat>
  <Paragraphs>65</Paragraphs>
  <Slides>14</Slides>
  <Notes>0</Notes>
  <HiddenSlides>0</HiddenSlides>
  <MMClips>0</MMClips>
  <ScaleCrop>false</ScaleCrop>
  <HeadingPairs>
    <vt:vector size="4" baseType="variant">
      <vt:variant>
        <vt:lpstr>Theme</vt:lpstr>
      </vt:variant>
      <vt:variant>
        <vt:i4>10</vt:i4>
      </vt:variant>
      <vt:variant>
        <vt:lpstr>Slide Titles</vt:lpstr>
      </vt:variant>
      <vt:variant>
        <vt:i4>14</vt:i4>
      </vt:variant>
    </vt:vector>
  </HeadingPairs>
  <TitlesOfParts>
    <vt:vector size="24" baseType="lpstr">
      <vt:lpstr>Adjacency</vt:lpstr>
      <vt:lpstr>Apothecary</vt:lpstr>
      <vt:lpstr>Austin</vt:lpstr>
      <vt:lpstr>Opulent</vt:lpstr>
      <vt:lpstr>Foundry</vt:lpstr>
      <vt:lpstr>Solstice</vt:lpstr>
      <vt:lpstr>Composite</vt:lpstr>
      <vt:lpstr>Apex</vt:lpstr>
      <vt:lpstr>Median</vt:lpstr>
      <vt:lpstr>Thatch</vt:lpstr>
      <vt:lpstr>PERKEMBANGAN ISLAM PADA      MASA BANI UMAYYAH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Nasyruddin Abdullah</dc:creator>
  <cp:lastModifiedBy>Nurkidam</cp:lastModifiedBy>
  <cp:revision>94</cp:revision>
  <dcterms:created xsi:type="dcterms:W3CDTF">2013-10-04T12:03:48Z</dcterms:created>
  <dcterms:modified xsi:type="dcterms:W3CDTF">2017-11-23T02:33:56Z</dcterms:modified>
</cp:coreProperties>
</file>