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d-ID" smtClean="0"/>
              <a:t>Klik untuk mengedit gaya subjudul Master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d-ID" smtClean="0"/>
              <a:t>Klik untuk 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d-ID" smtClean="0"/>
              <a:t>Klik untuk 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d-ID" smtClean="0"/>
              <a:t>Klik untuk 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op Sek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d-ID" smtClean="0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d-ID" smtClean="0"/>
              <a:t>Klik untuk 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d-ID" smtClean="0"/>
              <a:t>Klik untuk 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d-ID" smtClean="0"/>
              <a:t>Klik untuk edit gaya teks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d-ID" smtClean="0"/>
              <a:t>Klik untuk edit gaya teks Master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d-ID" smtClean="0"/>
              <a:t>Klik untuk 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d-ID" smtClean="0"/>
              <a:t>Klik untuk 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si dengan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d-ID" smtClean="0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d-ID" smtClean="0"/>
              <a:t>Klik untuk 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d-ID" smtClean="0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4CFB19-754A-46E9-884E-5A6E45EDC44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d-ID" smtClean="0"/>
              <a:t>Klik ikon untuk tambah gambar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d-ID" smtClean="0"/>
              <a:t>Klik untuk edit gaya teks Master</a:t>
            </a:r>
          </a:p>
          <a:p>
            <a:pPr lvl="1" eaLnBrk="1" latinLnBrk="0" hangingPunct="1"/>
            <a:r>
              <a:rPr kumimoji="0" lang="id-ID" smtClean="0"/>
              <a:t>Tingkat kedua</a:t>
            </a:r>
          </a:p>
          <a:p>
            <a:pPr lvl="2" eaLnBrk="1" latinLnBrk="0" hangingPunct="1"/>
            <a:r>
              <a:rPr kumimoji="0" lang="id-ID" smtClean="0"/>
              <a:t>Tingkat ketiga</a:t>
            </a:r>
          </a:p>
          <a:p>
            <a:pPr lvl="3" eaLnBrk="1" latinLnBrk="0" hangingPunct="1"/>
            <a:r>
              <a:rPr kumimoji="0" lang="id-ID" smtClean="0"/>
              <a:t>Tingkat keempat</a:t>
            </a:r>
          </a:p>
          <a:p>
            <a:pPr lvl="4" eaLnBrk="1" latinLnBrk="0" hangingPunct="1"/>
            <a:r>
              <a:rPr kumimoji="0" lang="id-ID" smtClean="0"/>
              <a:t>Tingkat kelima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457C90-B62A-4EB5-AE4E-AE36EFDAA31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4CFB19-754A-46E9-884E-5A6E45EDC44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segi panjang 1"/>
          <p:cNvSpPr/>
          <p:nvPr/>
        </p:nvSpPr>
        <p:spPr>
          <a:xfrm>
            <a:off x="755576" y="836712"/>
            <a:ext cx="75608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 smtClean="0"/>
              <a:t>Tugas Kelompok Membuat Makalah:</a:t>
            </a:r>
          </a:p>
          <a:p>
            <a:pPr marL="342900" indent="-342900">
              <a:buAutoNum type="arabicPeriod"/>
            </a:pPr>
            <a:r>
              <a:rPr lang="id-ID" sz="1600" dirty="0" smtClean="0"/>
              <a:t>Struktur makalah mengikuti format Penulisan Ilmiah Makalah Pascasarjana IAIN Parepare</a:t>
            </a:r>
          </a:p>
          <a:p>
            <a:pPr marL="342900" indent="-342900">
              <a:buAutoNum type="arabicPeriod"/>
            </a:pPr>
            <a:r>
              <a:rPr lang="id-ID" sz="1600" dirty="0" smtClean="0"/>
              <a:t>Jumlah Halaman minimal ; 20 h.,</a:t>
            </a:r>
          </a:p>
          <a:p>
            <a:pPr marL="342900" indent="-342900">
              <a:buAutoNum type="arabicPeriod"/>
            </a:pPr>
            <a:r>
              <a:rPr lang="id-ID" sz="1600" dirty="0" smtClean="0"/>
              <a:t>Jumlah Rujukan: Buku Minimal 3, Jurnal Ilmiah (Sinta 1-6) minimal 5, Jurnal Internasional minimal 1</a:t>
            </a:r>
          </a:p>
          <a:p>
            <a:pPr marL="342900" indent="-342900">
              <a:buAutoNum type="arabicPeriod"/>
            </a:pPr>
            <a:r>
              <a:rPr lang="id-ID" sz="1600" dirty="0" smtClean="0"/>
              <a:t>Menggunakan </a:t>
            </a:r>
            <a:r>
              <a:rPr lang="id-ID" sz="1600" dirty="0" err="1" smtClean="0"/>
              <a:t>sitasi</a:t>
            </a:r>
            <a:r>
              <a:rPr lang="id-ID" sz="1600" dirty="0" smtClean="0"/>
              <a:t> ilmiah (</a:t>
            </a:r>
            <a:r>
              <a:rPr lang="id-ID" sz="1600" dirty="0" err="1" smtClean="0"/>
              <a:t>Mendelay</a:t>
            </a:r>
            <a:r>
              <a:rPr lang="id-ID" sz="1600" dirty="0" smtClean="0"/>
              <a:t> , </a:t>
            </a:r>
            <a:r>
              <a:rPr lang="id-ID" sz="1600" dirty="0" err="1" smtClean="0"/>
              <a:t>Zotero</a:t>
            </a:r>
            <a:r>
              <a:rPr lang="id-ID" sz="1600" dirty="0" smtClean="0"/>
              <a:t> dan semacamnya)</a:t>
            </a:r>
          </a:p>
          <a:p>
            <a:pPr marL="342900" indent="-342900">
              <a:buAutoNum type="arabicPeriod"/>
            </a:pPr>
            <a:r>
              <a:rPr lang="id-ID" sz="1600" dirty="0" smtClean="0"/>
              <a:t>Anti </a:t>
            </a:r>
            <a:r>
              <a:rPr lang="id-ID" sz="1600" dirty="0" err="1" smtClean="0"/>
              <a:t>Plagiasi</a:t>
            </a:r>
            <a:r>
              <a:rPr lang="id-ID" sz="1600" dirty="0" smtClean="0"/>
              <a:t> </a:t>
            </a:r>
            <a:r>
              <a:rPr lang="id-ID" sz="1600" dirty="0" err="1" smtClean="0"/>
              <a:t>Turnitin</a:t>
            </a:r>
            <a:r>
              <a:rPr lang="id-ID" sz="1600" dirty="0" smtClean="0"/>
              <a:t> dan semacamnya : maksimal 45%</a:t>
            </a:r>
            <a:endParaRPr lang="en-US" sz="1600" dirty="0"/>
          </a:p>
        </p:txBody>
      </p:sp>
      <p:sp>
        <p:nvSpPr>
          <p:cNvPr id="3" name="Persegi panjang 2"/>
          <p:cNvSpPr/>
          <p:nvPr/>
        </p:nvSpPr>
        <p:spPr>
          <a:xfrm>
            <a:off x="755576" y="3140968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Tugas Individu Membuat Power </a:t>
            </a:r>
            <a:r>
              <a:rPr lang="id-ID" dirty="0" err="1" smtClean="0"/>
              <a:t>Point</a:t>
            </a:r>
            <a:r>
              <a:rPr lang="id-ID" dirty="0" smtClean="0"/>
              <a:t> (PPT):</a:t>
            </a:r>
          </a:p>
          <a:p>
            <a:pPr marL="342900" indent="-342900">
              <a:buAutoNum type="arabicPeriod"/>
            </a:pPr>
            <a:r>
              <a:rPr lang="id-ID" dirty="0" smtClean="0"/>
              <a:t>Masing-masing membuat </a:t>
            </a:r>
            <a:r>
              <a:rPr lang="id-ID" dirty="0" err="1" smtClean="0"/>
              <a:t>ppt</a:t>
            </a:r>
            <a:r>
              <a:rPr lang="id-ID" dirty="0" smtClean="0"/>
              <a:t>., minimal 7 </a:t>
            </a:r>
            <a:r>
              <a:rPr lang="id-ID" dirty="0" err="1" smtClean="0"/>
              <a:t>slide</a:t>
            </a:r>
            <a:r>
              <a:rPr lang="id-ID" dirty="0" smtClean="0"/>
              <a:t>.</a:t>
            </a:r>
          </a:p>
          <a:p>
            <a:pPr marL="342900" indent="-342900">
              <a:buAutoNum type="arabicPeriod"/>
            </a:pPr>
            <a:r>
              <a:rPr lang="id-ID" dirty="0" smtClean="0"/>
              <a:t>Pada bagian </a:t>
            </a:r>
            <a:r>
              <a:rPr lang="id-ID" dirty="0" err="1" smtClean="0"/>
              <a:t>slide</a:t>
            </a:r>
            <a:r>
              <a:rPr lang="id-ID" dirty="0" smtClean="0"/>
              <a:t> 1 memuat judul, nama dan </a:t>
            </a:r>
            <a:r>
              <a:rPr lang="id-ID" dirty="0" err="1" smtClean="0"/>
              <a:t>photo</a:t>
            </a:r>
            <a:r>
              <a:rPr lang="id-ID" dirty="0" smtClean="0"/>
              <a:t>, identitas dan dosen. </a:t>
            </a:r>
            <a:endParaRPr lang="en-US" dirty="0"/>
          </a:p>
        </p:txBody>
      </p:sp>
      <p:sp>
        <p:nvSpPr>
          <p:cNvPr id="4" name="Persegi panjang 3"/>
          <p:cNvSpPr/>
          <p:nvPr/>
        </p:nvSpPr>
        <p:spPr>
          <a:xfrm>
            <a:off x="827584" y="4221088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Tugas Individu Membuat Video Presentasi:</a:t>
            </a:r>
          </a:p>
          <a:p>
            <a:pPr marL="342900" indent="-342900">
              <a:buAutoNum type="arabicPeriod"/>
            </a:pPr>
            <a:r>
              <a:rPr lang="id-ID" dirty="0" smtClean="0"/>
              <a:t>Masing-masing membuat Video presentasi, minimal 7 menit.</a:t>
            </a:r>
          </a:p>
          <a:p>
            <a:pPr marL="342900" indent="-342900">
              <a:buAutoNum type="arabicPeriod"/>
            </a:pPr>
            <a:r>
              <a:rPr lang="id-ID" dirty="0" smtClean="0"/>
              <a:t>Video </a:t>
            </a:r>
            <a:r>
              <a:rPr lang="id-ID" dirty="0" err="1" smtClean="0"/>
              <a:t>diupload</a:t>
            </a:r>
            <a:r>
              <a:rPr lang="id-ID" dirty="0" smtClean="0"/>
              <a:t> ke </a:t>
            </a:r>
            <a:r>
              <a:rPr lang="id-ID" dirty="0" err="1" smtClean="0"/>
              <a:t>youtube</a:t>
            </a:r>
            <a:r>
              <a:rPr lang="id-ID" dirty="0" smtClean="0"/>
              <a:t> dan </a:t>
            </a:r>
            <a:r>
              <a:rPr lang="id-ID" dirty="0" err="1" smtClean="0"/>
              <a:t>dilink</a:t>
            </a:r>
            <a:r>
              <a:rPr lang="id-ID" dirty="0" smtClean="0"/>
              <a:t> ke </a:t>
            </a:r>
            <a:r>
              <a:rPr lang="id-ID" dirty="0" err="1" smtClean="0"/>
              <a:t>elearning</a:t>
            </a:r>
            <a:r>
              <a:rPr lang="id-ID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8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rsegi panjang 3"/>
          <p:cNvSpPr/>
          <p:nvPr/>
        </p:nvSpPr>
        <p:spPr>
          <a:xfrm>
            <a:off x="1043608" y="2780928"/>
            <a:ext cx="73448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200" dirty="0"/>
              <a:t>Pendekatan </a:t>
            </a:r>
            <a:r>
              <a:rPr lang="id-ID" sz="3200" dirty="0" err="1"/>
              <a:t>Saintifik</a:t>
            </a:r>
            <a:r>
              <a:rPr lang="id-ID" sz="3200" dirty="0"/>
              <a:t> dalam Pembelajaran PAI: </a:t>
            </a:r>
            <a:endParaRPr lang="id-ID" sz="3200" dirty="0" smtClean="0"/>
          </a:p>
          <a:p>
            <a:pPr algn="ctr"/>
            <a:r>
              <a:rPr lang="id-ID" sz="3200" dirty="0" smtClean="0"/>
              <a:t>Meliputi konsep </a:t>
            </a:r>
            <a:r>
              <a:rPr lang="id-ID" sz="3200" dirty="0"/>
              <a:t>dasar, karakteristik, prosedur, dan skenario penerapannya.</a:t>
            </a:r>
            <a:endParaRPr lang="en-US" sz="3200" dirty="0"/>
          </a:p>
        </p:txBody>
      </p:sp>
      <p:sp>
        <p:nvSpPr>
          <p:cNvPr id="2" name="Kotak Teks 1"/>
          <p:cNvSpPr txBox="1"/>
          <p:nvPr/>
        </p:nvSpPr>
        <p:spPr>
          <a:xfrm>
            <a:off x="611560" y="1052736"/>
            <a:ext cx="1889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err="1" smtClean="0">
                <a:solidFill>
                  <a:srgbClr val="FFFF00"/>
                </a:solidFill>
              </a:rPr>
              <a:t>Kluster</a:t>
            </a:r>
            <a:r>
              <a:rPr lang="id-ID" sz="3200" dirty="0" smtClean="0">
                <a:solidFill>
                  <a:srgbClr val="FFFF00"/>
                </a:solidFill>
              </a:rPr>
              <a:t> : 1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3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segi panjang 1"/>
          <p:cNvSpPr/>
          <p:nvPr/>
        </p:nvSpPr>
        <p:spPr>
          <a:xfrm>
            <a:off x="2195736" y="2996952"/>
            <a:ext cx="56703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d-ID" sz="2800" dirty="0"/>
              <a:t>Model pembelajaran </a:t>
            </a:r>
            <a:r>
              <a:rPr lang="id-ID" sz="2800" dirty="0" err="1"/>
              <a:t>Inquiry</a:t>
            </a:r>
            <a:r>
              <a:rPr lang="id-ID" sz="2800" dirty="0"/>
              <a:t> dalam pembelajaran PAI: </a:t>
            </a:r>
            <a:endParaRPr lang="id-ID" sz="2800" dirty="0" smtClean="0"/>
          </a:p>
          <a:p>
            <a:pPr lvl="0" algn="ctr"/>
            <a:r>
              <a:rPr lang="id-ID" sz="2800" dirty="0" smtClean="0"/>
              <a:t>Meliputi: konsep </a:t>
            </a:r>
            <a:r>
              <a:rPr lang="id-ID" sz="2800" dirty="0"/>
              <a:t>dasar, karakteristik, prosedur, dan skenario penerapannya.</a:t>
            </a:r>
            <a:endParaRPr lang="en-US" sz="2800" dirty="0"/>
          </a:p>
        </p:txBody>
      </p:sp>
      <p:sp>
        <p:nvSpPr>
          <p:cNvPr id="7" name="Kotak Teks 6"/>
          <p:cNvSpPr txBox="1"/>
          <p:nvPr/>
        </p:nvSpPr>
        <p:spPr>
          <a:xfrm>
            <a:off x="827584" y="2303510"/>
            <a:ext cx="19599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err="1" smtClean="0">
                <a:solidFill>
                  <a:srgbClr val="FFFF00"/>
                </a:solidFill>
              </a:rPr>
              <a:t>Kluster</a:t>
            </a:r>
            <a:r>
              <a:rPr lang="id-ID" sz="3200" dirty="0" smtClean="0">
                <a:solidFill>
                  <a:srgbClr val="FFFF00"/>
                </a:solidFill>
              </a:rPr>
              <a:t> : 2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62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segi panjang 1"/>
          <p:cNvSpPr/>
          <p:nvPr/>
        </p:nvSpPr>
        <p:spPr>
          <a:xfrm>
            <a:off x="1403648" y="2204864"/>
            <a:ext cx="66247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200" dirty="0"/>
              <a:t>Model PAIKEM: </a:t>
            </a:r>
            <a:endParaRPr lang="id-ID" sz="3200" dirty="0" smtClean="0"/>
          </a:p>
          <a:p>
            <a:pPr algn="ctr"/>
            <a:r>
              <a:rPr lang="id-ID" sz="3200" dirty="0" smtClean="0"/>
              <a:t>Meliputi: konsep </a:t>
            </a:r>
            <a:r>
              <a:rPr lang="id-ID" sz="3200" dirty="0"/>
              <a:t>dasar, karakteristik, prosedur, dan skenario penerapannya.</a:t>
            </a:r>
            <a:endParaRPr lang="en-US" sz="3200" dirty="0"/>
          </a:p>
        </p:txBody>
      </p:sp>
      <p:sp>
        <p:nvSpPr>
          <p:cNvPr id="8" name="Kotak Teks 7"/>
          <p:cNvSpPr txBox="1"/>
          <p:nvPr/>
        </p:nvSpPr>
        <p:spPr>
          <a:xfrm>
            <a:off x="755576" y="1556792"/>
            <a:ext cx="1948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err="1" smtClean="0">
                <a:solidFill>
                  <a:srgbClr val="FFFF00"/>
                </a:solidFill>
              </a:rPr>
              <a:t>Kluster</a:t>
            </a:r>
            <a:r>
              <a:rPr lang="id-ID" sz="3200" dirty="0" smtClean="0">
                <a:solidFill>
                  <a:srgbClr val="FFFF00"/>
                </a:solidFill>
              </a:rPr>
              <a:t> : 3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79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segi panjang 1"/>
          <p:cNvSpPr/>
          <p:nvPr/>
        </p:nvSpPr>
        <p:spPr>
          <a:xfrm>
            <a:off x="827584" y="2708920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d-ID" sz="3600" dirty="0"/>
              <a:t>Model Pembelajaran Berbasis web </a:t>
            </a:r>
            <a:endParaRPr lang="en-US" sz="3600" dirty="0" smtClean="0"/>
          </a:p>
          <a:p>
            <a:pPr lvl="0" algn="ctr"/>
            <a:r>
              <a:rPr lang="id-ID" sz="3600" dirty="0" smtClean="0"/>
              <a:t>(</a:t>
            </a:r>
            <a:r>
              <a:rPr lang="id-ID" sz="3600" dirty="0"/>
              <a:t>e-learning): </a:t>
            </a:r>
            <a:endParaRPr lang="id-ID" sz="3600" dirty="0" smtClean="0"/>
          </a:p>
          <a:p>
            <a:pPr lvl="0" algn="ctr"/>
            <a:r>
              <a:rPr lang="id-ID" sz="3600" dirty="0" smtClean="0"/>
              <a:t>Meliputi: konsep </a:t>
            </a:r>
            <a:r>
              <a:rPr lang="id-ID" sz="3600" dirty="0"/>
              <a:t>dasar, karakteristik, prosedur, dan skenario penerapannya.</a:t>
            </a:r>
            <a:endParaRPr lang="en-US" sz="3600" dirty="0"/>
          </a:p>
        </p:txBody>
      </p:sp>
      <p:sp>
        <p:nvSpPr>
          <p:cNvPr id="9" name="Kotak Teks 8"/>
          <p:cNvSpPr txBox="1"/>
          <p:nvPr/>
        </p:nvSpPr>
        <p:spPr>
          <a:xfrm>
            <a:off x="611560" y="1772816"/>
            <a:ext cx="1979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err="1" smtClean="0">
                <a:solidFill>
                  <a:srgbClr val="FFFF00"/>
                </a:solidFill>
              </a:rPr>
              <a:t>Kluster</a:t>
            </a:r>
            <a:r>
              <a:rPr lang="id-ID" sz="3200" dirty="0" smtClean="0">
                <a:solidFill>
                  <a:srgbClr val="FFFF00"/>
                </a:solidFill>
              </a:rPr>
              <a:t> : 4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187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segi panjang 1"/>
          <p:cNvSpPr/>
          <p:nvPr/>
        </p:nvSpPr>
        <p:spPr>
          <a:xfrm>
            <a:off x="899592" y="2708920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d-ID" sz="2800" dirty="0"/>
              <a:t>Penerapan Project </a:t>
            </a:r>
            <a:r>
              <a:rPr lang="id-ID" sz="2800" dirty="0" err="1"/>
              <a:t>Based</a:t>
            </a:r>
            <a:r>
              <a:rPr lang="id-ID" sz="2800" dirty="0"/>
              <a:t> </a:t>
            </a:r>
            <a:r>
              <a:rPr lang="id-ID" sz="2800" dirty="0" err="1"/>
              <a:t>Learning</a:t>
            </a:r>
            <a:r>
              <a:rPr lang="id-ID" sz="2800" dirty="0"/>
              <a:t> dengan Pendekatan CBSA dalam Pembelajaran PAI pada masa </a:t>
            </a:r>
            <a:r>
              <a:rPr lang="id-ID" sz="2800" dirty="0" err="1"/>
              <a:t>Pandemi</a:t>
            </a:r>
            <a:r>
              <a:rPr lang="id-ID" sz="2800" dirty="0"/>
              <a:t> Covid-19, </a:t>
            </a:r>
            <a:endParaRPr lang="id-ID" sz="2800" dirty="0" smtClean="0"/>
          </a:p>
          <a:p>
            <a:pPr lvl="0" algn="ctr"/>
            <a:r>
              <a:rPr lang="id-ID" sz="2800" dirty="0" smtClean="0"/>
              <a:t>meliputi</a:t>
            </a:r>
            <a:r>
              <a:rPr lang="id-ID" sz="2800" dirty="0"/>
              <a:t>: konsep dasar, karakteristik, prosedur, dan skenario penerapannya.</a:t>
            </a:r>
            <a:endParaRPr lang="en-US" sz="2800" dirty="0"/>
          </a:p>
        </p:txBody>
      </p:sp>
      <p:sp>
        <p:nvSpPr>
          <p:cNvPr id="7" name="Kotak Teks 6"/>
          <p:cNvSpPr txBox="1"/>
          <p:nvPr/>
        </p:nvSpPr>
        <p:spPr>
          <a:xfrm>
            <a:off x="552705" y="2015478"/>
            <a:ext cx="19567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err="1" smtClean="0">
                <a:solidFill>
                  <a:srgbClr val="FFFF00"/>
                </a:solidFill>
              </a:rPr>
              <a:t>Kluster</a:t>
            </a:r>
            <a:r>
              <a:rPr lang="id-ID" sz="3200" dirty="0" smtClean="0">
                <a:solidFill>
                  <a:srgbClr val="FFFF00"/>
                </a:solidFill>
              </a:rPr>
              <a:t> : 5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038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iran">
  <a:themeElements>
    <a:clrScheme name="Alira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lira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ir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</TotalTime>
  <Words>233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Aliran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ACCA</dc:creator>
  <cp:lastModifiedBy>Khaeril</cp:lastModifiedBy>
  <cp:revision>12</cp:revision>
  <dcterms:created xsi:type="dcterms:W3CDTF">2020-12-02T06:19:07Z</dcterms:created>
  <dcterms:modified xsi:type="dcterms:W3CDTF">2023-03-30T06:42:17Z</dcterms:modified>
</cp:coreProperties>
</file>