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7" r:id="rId3"/>
    <p:sldId id="270" r:id="rId4"/>
    <p:sldId id="275" r:id="rId5"/>
    <p:sldId id="276" r:id="rId6"/>
    <p:sldId id="273" r:id="rId7"/>
    <p:sldId id="277" r:id="rId8"/>
    <p:sldId id="258" r:id="rId9"/>
    <p:sldId id="269" r:id="rId10"/>
    <p:sldId id="259" r:id="rId11"/>
    <p:sldId id="271" r:id="rId12"/>
    <p:sldId id="267" r:id="rId13"/>
    <p:sldId id="260" r:id="rId14"/>
    <p:sldId id="262" r:id="rId15"/>
    <p:sldId id="263" r:id="rId16"/>
    <p:sldId id="264" r:id="rId17"/>
    <p:sldId id="265" r:id="rId18"/>
    <p:sldId id="266" r:id="rId19"/>
    <p:sldId id="278" r:id="rId20"/>
    <p:sldId id="279" r:id="rId21"/>
    <p:sldId id="268" r:id="rId22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86377" autoAdjust="0"/>
  </p:normalViewPr>
  <p:slideViewPr>
    <p:cSldViewPr snapToGrid="0">
      <p:cViewPr varScale="1">
        <p:scale>
          <a:sx n="64" d="100"/>
          <a:sy n="64" d="100"/>
        </p:scale>
        <p:origin x="8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1/14/2016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1010653"/>
            <a:ext cx="11536680" cy="1873668"/>
          </a:xfrm>
        </p:spPr>
        <p:txBody>
          <a:bodyPr/>
          <a:lstStyle/>
          <a:p>
            <a:r>
              <a:rPr lang="en-US" sz="6000" dirty="0" smtClean="0"/>
              <a:t>HASIL</a:t>
            </a:r>
            <a:r>
              <a:rPr lang="id-ID" sz="6000" dirty="0"/>
              <a:t> </a:t>
            </a:r>
            <a:r>
              <a:rPr lang="id-ID" sz="6000" dirty="0" smtClean="0"/>
              <a:t> </a:t>
            </a:r>
            <a:r>
              <a:rPr lang="en-US" sz="6000" dirty="0" smtClean="0"/>
              <a:t>ANALISIS TINGKAT NASIONALISME</a:t>
            </a:r>
            <a:r>
              <a:rPr lang="id-ID" sz="6000" dirty="0" smtClean="0"/>
              <a:t> BOGOR 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87843"/>
            <a:ext cx="8615680" cy="381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Kota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Kabupaten</a:t>
            </a:r>
            <a:r>
              <a:rPr lang="en-US" b="1" dirty="0" smtClean="0">
                <a:solidFill>
                  <a:srgbClr val="C00000"/>
                </a:solidFill>
              </a:rPr>
              <a:t> Bogor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439" y="3657601"/>
            <a:ext cx="11536680" cy="283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b="1" dirty="0" smtClean="0">
                <a:latin typeface="Century Gothic" panose="020B0502020202020204" pitchFamily="34" charset="0"/>
              </a:rPr>
              <a:t>KELOMPOK SEKUNDER ( KELOMPOK 6)</a:t>
            </a:r>
          </a:p>
          <a:p>
            <a:r>
              <a:rPr lang="en-US" sz="1800" b="1" dirty="0" smtClean="0">
                <a:latin typeface="Century Gothic" panose="020B0502020202020204" pitchFamily="34" charset="0"/>
              </a:rPr>
              <a:t>MOH. IRVAN (G152140091)</a:t>
            </a:r>
            <a:endParaRPr lang="id-ID" sz="1800" b="1" dirty="0" smtClean="0">
              <a:latin typeface="Century Gothic" panose="020B0502020202020204" pitchFamily="34" charset="0"/>
            </a:endParaRPr>
          </a:p>
          <a:p>
            <a:r>
              <a:rPr lang="en-US" sz="1800" b="1" dirty="0">
                <a:latin typeface="Century Gothic" panose="020B0502020202020204" pitchFamily="34" charset="0"/>
              </a:rPr>
              <a:t> YUNI RAFITA (G152140101</a:t>
            </a:r>
            <a:r>
              <a:rPr lang="en-US" sz="1800" b="1" dirty="0" smtClean="0">
                <a:latin typeface="Century Gothic" panose="020B0502020202020204" pitchFamily="34" charset="0"/>
              </a:rPr>
              <a:t>)</a:t>
            </a:r>
            <a:endParaRPr lang="id-ID" sz="1800" b="1" dirty="0" smtClean="0">
              <a:latin typeface="Century Gothic" panose="020B0502020202020204" pitchFamily="34" charset="0"/>
            </a:endParaRPr>
          </a:p>
          <a:p>
            <a:r>
              <a:rPr lang="en-US" sz="1800" b="1" dirty="0">
                <a:latin typeface="Century Gothic" panose="020B0502020202020204" pitchFamily="34" charset="0"/>
              </a:rPr>
              <a:t>DARWIS (</a:t>
            </a:r>
            <a:r>
              <a:rPr lang="en-US" sz="1800" b="1" dirty="0" smtClean="0">
                <a:latin typeface="Century Gothic" panose="020B0502020202020204" pitchFamily="34" charset="0"/>
              </a:rPr>
              <a:t>G152140301</a:t>
            </a:r>
            <a:r>
              <a:rPr lang="id-ID" sz="1800" b="1" dirty="0" smtClean="0">
                <a:latin typeface="Century Gothic" panose="020B0502020202020204" pitchFamily="34" charset="0"/>
              </a:rPr>
              <a:t>)</a:t>
            </a:r>
            <a:r>
              <a:rPr lang="en-US" sz="1800" b="1" dirty="0" smtClean="0">
                <a:latin typeface="Century Gothic" panose="020B0502020202020204" pitchFamily="34" charset="0"/>
              </a:rPr>
              <a:t> </a:t>
            </a:r>
            <a:endParaRPr lang="id-ID" sz="1800" b="1" dirty="0" smtClean="0">
              <a:latin typeface="Century Gothic" panose="020B0502020202020204" pitchFamily="34" charset="0"/>
            </a:endParaRPr>
          </a:p>
          <a:p>
            <a:r>
              <a:rPr lang="en-US" sz="1800" b="1" dirty="0" smtClean="0">
                <a:latin typeface="Century Gothic" panose="020B0502020202020204" pitchFamily="34" charset="0"/>
              </a:rPr>
              <a:t>LENY </a:t>
            </a:r>
            <a:r>
              <a:rPr lang="en-US" sz="1800" b="1" dirty="0">
                <a:latin typeface="Century Gothic" panose="020B0502020202020204" pitchFamily="34" charset="0"/>
              </a:rPr>
              <a:t>YULIYANI (</a:t>
            </a:r>
            <a:r>
              <a:rPr lang="en-US" sz="1800" b="1" dirty="0" smtClean="0">
                <a:latin typeface="Century Gothic" panose="020B0502020202020204" pitchFamily="34" charset="0"/>
              </a:rPr>
              <a:t>G152140421) </a:t>
            </a:r>
            <a:endParaRPr lang="id-ID" sz="1800" b="1" dirty="0" smtClean="0">
              <a:latin typeface="Century Gothic" panose="020B0502020202020204" pitchFamily="34" charset="0"/>
            </a:endParaRPr>
          </a:p>
          <a:p>
            <a:r>
              <a:rPr lang="en-US" sz="1800" b="1" dirty="0" smtClean="0">
                <a:latin typeface="Century Gothic" panose="020B0502020202020204" pitchFamily="34" charset="0"/>
              </a:rPr>
              <a:t>TIAR </a:t>
            </a:r>
            <a:r>
              <a:rPr lang="en-US" sz="1800" b="1" dirty="0">
                <a:latin typeface="Century Gothic" panose="020B0502020202020204" pitchFamily="34" charset="0"/>
              </a:rPr>
              <a:t>INDARTO (G152144051)</a:t>
            </a:r>
          </a:p>
        </p:txBody>
      </p:sp>
    </p:spTree>
    <p:extLst>
      <p:ext uri="{BB962C8B-B14F-4D97-AF65-F5344CB8AC3E}">
        <p14:creationId xmlns:p14="http://schemas.microsoft.com/office/powerpoint/2010/main" val="10110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68" y="346827"/>
            <a:ext cx="10160000" cy="1143000"/>
          </a:xfrm>
        </p:spPr>
        <p:txBody>
          <a:bodyPr/>
          <a:lstStyle/>
          <a:p>
            <a:r>
              <a:rPr lang="id-ID" dirty="0" smtClean="0"/>
              <a:t>PROFIL RESPONDEN TERPILIH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27382"/>
              </p:ext>
            </p:extLst>
          </p:nvPr>
        </p:nvGraphicFramePr>
        <p:xfrm>
          <a:off x="2928428" y="1729474"/>
          <a:ext cx="5956780" cy="34808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85881"/>
                <a:gridCol w="1217581"/>
                <a:gridCol w="1610953"/>
                <a:gridCol w="1442365"/>
              </a:tblGrid>
              <a:tr h="535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Perkotaan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 Responden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Perdesaan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 Responden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Kembang Kuning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KARACAK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BOJONG SEMPU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SUKAMULYA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TAJUR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WENINGGALIH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CIOMAS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MALASARI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MUARASARI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GADOG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CIGUDEG 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Cihideung Udik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Cigombong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PARIGI MEKAR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id-ID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id-ID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PROFIL RESPONDEN TERPILIH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52823"/>
              </p:ext>
            </p:extLst>
          </p:nvPr>
        </p:nvGraphicFramePr>
        <p:xfrm>
          <a:off x="728872" y="1431987"/>
          <a:ext cx="6051491" cy="153674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23397"/>
                <a:gridCol w="923397"/>
                <a:gridCol w="890969"/>
                <a:gridCol w="1067002"/>
                <a:gridCol w="1123363"/>
                <a:gridCol w="1123363"/>
              </a:tblGrid>
              <a:tr h="25468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Daerah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89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Frequency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Percent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Valid Percent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Cumulative Percent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</a:tr>
              <a:tr h="254688"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Valid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perdesaan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34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29.8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29.8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29.8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25468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perkotaan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80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70.2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70.2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100.0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27249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Total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114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100.0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100.0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69943"/>
              </p:ext>
            </p:extLst>
          </p:nvPr>
        </p:nvGraphicFramePr>
        <p:xfrm>
          <a:off x="953248" y="3826932"/>
          <a:ext cx="4124325" cy="145186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1401"/>
                <a:gridCol w="645702"/>
                <a:gridCol w="645702"/>
                <a:gridCol w="773276"/>
                <a:gridCol w="814122"/>
                <a:gridCol w="814122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Umur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Frequency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Percent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Valid Percent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Cumulative Percent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Valid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18-35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43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37.7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37.7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37.7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&gt;35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71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62.3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62.3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100.0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Total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114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100.0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100.0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82349"/>
              </p:ext>
            </p:extLst>
          </p:nvPr>
        </p:nvGraphicFramePr>
        <p:xfrm>
          <a:off x="5900467" y="3912320"/>
          <a:ext cx="5049718" cy="16354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03910"/>
                <a:gridCol w="803910"/>
                <a:gridCol w="729333"/>
                <a:gridCol w="873431"/>
                <a:gridCol w="919567"/>
                <a:gridCol w="919567"/>
              </a:tblGrid>
              <a:tr h="24046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Jenis Kelamin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522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 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Frequency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Percent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Valid Percent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Cumulative Percent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b"/>
                </a:tc>
              </a:tr>
              <a:tr h="240460"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Valid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Laki-laki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62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54.4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54.4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54.4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5220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Perempuan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52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45.6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45.6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100.0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24601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Total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114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100.0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100.0</a:t>
                      </a:r>
                      <a:endParaRPr lang="id-ID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id-ID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455111"/>
            <a:ext cx="10160000" cy="1143000"/>
          </a:xfrm>
        </p:spPr>
        <p:txBody>
          <a:bodyPr/>
          <a:lstStyle/>
          <a:p>
            <a:r>
              <a:rPr lang="id-ID" sz="3200" dirty="0" smtClean="0"/>
              <a:t>HASIL ANALISIS PERBANDINGAN INDIKATOR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10" y="1780673"/>
            <a:ext cx="10160000" cy="4800600"/>
          </a:xfrm>
        </p:spPr>
        <p:txBody>
          <a:bodyPr/>
          <a:lstStyle/>
          <a:p>
            <a:pPr marL="114300" indent="0">
              <a:buNone/>
            </a:pPr>
            <a:r>
              <a:rPr lang="id-ID" dirty="0" smtClean="0"/>
              <a:t>PERBANDINGAN PROPORSI (%) ANTAR INDIKATOR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42476"/>
              </p:ext>
            </p:extLst>
          </p:nvPr>
        </p:nvGraphicFramePr>
        <p:xfrm>
          <a:off x="986592" y="2394286"/>
          <a:ext cx="3777914" cy="141922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36927"/>
                <a:gridCol w="536927"/>
                <a:gridCol w="536927"/>
                <a:gridCol w="536927"/>
                <a:gridCol w="536927"/>
                <a:gridCol w="536927"/>
                <a:gridCol w="556352"/>
              </a:tblGrid>
              <a:tr h="238225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 dirty="0">
                          <a:effectLst/>
                        </a:rPr>
                        <a:t> 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 dirty="0">
                          <a:effectLst/>
                        </a:rPr>
                        <a:t>CT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PK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JP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TR 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MP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RB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225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 dirty="0">
                          <a:effectLst/>
                        </a:rPr>
                        <a:t>STS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2.2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2.3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0.7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1.5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0.6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5.3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225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TS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7.2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6.7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7.5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9.1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13.5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26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225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S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59.6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56.1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63.3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70.6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67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52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225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u="none" strike="noStrike">
                          <a:effectLst/>
                        </a:rPr>
                        <a:t>SS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30.9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34.8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28.5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>
                          <a:effectLst/>
                        </a:rPr>
                        <a:t>18.8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19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800" b="0" u="none" strike="noStrike" dirty="0">
                          <a:effectLst/>
                        </a:rPr>
                        <a:t>16.7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2"/>
          <a:srcRect l="28837" t="41216" r="34487" b="12734"/>
          <a:stretch/>
        </p:blipFill>
        <p:spPr bwMode="auto">
          <a:xfrm>
            <a:off x="5029200" y="2189748"/>
            <a:ext cx="5823284" cy="4066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958" y="4102768"/>
            <a:ext cx="4860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pPr algn="just"/>
            <a:r>
              <a:rPr lang="id-ID" dirty="0" smtClean="0"/>
              <a:t>Berdasarkan diagram terlihat bahwa  indikator </a:t>
            </a:r>
          </a:p>
          <a:p>
            <a:pPr algn="just"/>
            <a:r>
              <a:rPr lang="id-ID" dirty="0" smtClean="0"/>
              <a:t>Yang paling mempengaruhi nasionalisme </a:t>
            </a:r>
          </a:p>
          <a:p>
            <a:pPr lvl="0" algn="just"/>
            <a:r>
              <a:rPr lang="id-ID" dirty="0" smtClean="0"/>
              <a:t>masyarakat kota bogor adalah</a:t>
            </a:r>
          </a:p>
          <a:p>
            <a:pPr lvl="0" algn="just"/>
            <a:r>
              <a:rPr lang="id-ID" dirty="0" smtClean="0"/>
              <a:t> Persatuian dan Kesatuan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04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HASIL ANALISIS BERDASARKAN DAERAH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PERBANDINGAN SKOR PERKOTAAN DAN PERDESAAN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7729"/>
              </p:ext>
            </p:extLst>
          </p:nvPr>
        </p:nvGraphicFramePr>
        <p:xfrm>
          <a:off x="946484" y="2310059"/>
          <a:ext cx="3168315" cy="116707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56105"/>
                <a:gridCol w="1056105"/>
                <a:gridCol w="1056105"/>
              </a:tblGrid>
              <a:tr h="233414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</a:rPr>
                        <a:t>Perdesaan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</a:rPr>
                        <a:t>Perkotaan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414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STS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</a:rPr>
                        <a:t>26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>
                          <a:effectLst/>
                        </a:rPr>
                        <a:t>29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414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TS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</a:rPr>
                        <a:t>118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</a:rPr>
                        <a:t>197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414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>
                          <a:effectLst/>
                        </a:rPr>
                        <a:t>555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</a:rPr>
                        <a:t>1312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414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SS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>
                          <a:effectLst/>
                        </a:rPr>
                        <a:t>185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</a:rPr>
                        <a:t>542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26751" t="44789" r="34701" b="16338"/>
          <a:stretch/>
        </p:blipFill>
        <p:spPr bwMode="auto">
          <a:xfrm>
            <a:off x="5618746" y="3585412"/>
            <a:ext cx="4608629" cy="2764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4783" t="21894" r="38958" b="39052"/>
          <a:stretch/>
        </p:blipFill>
        <p:spPr bwMode="auto">
          <a:xfrm>
            <a:off x="630153" y="3609474"/>
            <a:ext cx="4988594" cy="280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22029" y="1645401"/>
            <a:ext cx="29053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Terdapat Perbedaan Proporsi</a:t>
            </a:r>
          </a:p>
          <a:p>
            <a:r>
              <a:rPr lang="id-ID" dirty="0" smtClean="0"/>
              <a:t>Pada skor SS= Sangat Setuju</a:t>
            </a:r>
          </a:p>
          <a:p>
            <a:endParaRPr lang="id-ID" dirty="0" smtClean="0"/>
          </a:p>
          <a:p>
            <a:r>
              <a:rPr lang="id-ID" dirty="0" smtClean="0"/>
              <a:t>Perkotaan = 0.26</a:t>
            </a:r>
          </a:p>
          <a:p>
            <a:r>
              <a:rPr lang="id-ID" dirty="0" smtClean="0"/>
              <a:t>Perdedaan = 0.21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13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/>
              <a:t>HASIL </a:t>
            </a:r>
            <a:r>
              <a:rPr lang="id-ID" sz="4000" dirty="0" smtClean="0"/>
              <a:t>ANALISIS BERDASARKAN DAERAH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5" y="1335506"/>
            <a:ext cx="10160000" cy="4800600"/>
          </a:xfrm>
        </p:spPr>
        <p:txBody>
          <a:bodyPr/>
          <a:lstStyle/>
          <a:p>
            <a:pPr marL="114300" indent="0">
              <a:buNone/>
            </a:pPr>
            <a:r>
              <a:rPr lang="id-ID" dirty="0"/>
              <a:t>PERBANDINGAN SKOR PERKOTAAN DAN </a:t>
            </a:r>
            <a:r>
              <a:rPr lang="id-ID" dirty="0" smtClean="0"/>
              <a:t>PERDESAAN ( Uji Proporsi Skor SS= Sangat Setuju)</a:t>
            </a:r>
          </a:p>
          <a:p>
            <a:pPr marL="114300" indent="0">
              <a:buNone/>
            </a:pPr>
            <a:r>
              <a:rPr lang="id-ID" b="1" u="sng" dirty="0" smtClean="0"/>
              <a:t>Hipotesis</a:t>
            </a:r>
            <a:endParaRPr lang="id-ID" b="1" u="sng" dirty="0"/>
          </a:p>
          <a:p>
            <a:r>
              <a:rPr lang="id-ID" dirty="0"/>
              <a:t>H</a:t>
            </a:r>
            <a:r>
              <a:rPr lang="id-ID" baseline="-25000" dirty="0"/>
              <a:t>0</a:t>
            </a:r>
            <a:r>
              <a:rPr lang="id-ID" dirty="0"/>
              <a:t> : Proporsi Skor Sangat Setuju Perkotaan dan Perdesaan sama</a:t>
            </a:r>
          </a:p>
          <a:p>
            <a:r>
              <a:rPr lang="id-ID" dirty="0"/>
              <a:t>H</a:t>
            </a:r>
            <a:r>
              <a:rPr lang="id-ID" baseline="-25000" dirty="0"/>
              <a:t>1</a:t>
            </a:r>
            <a:r>
              <a:rPr lang="id-ID" dirty="0"/>
              <a:t> : Proporsi Skor Sangat Setuju Perkotaan lebih besar dibandingkan Perdesaan</a:t>
            </a:r>
          </a:p>
          <a:p>
            <a:pPr marL="114300" indent="0">
              <a:buNone/>
            </a:pPr>
            <a:endParaRPr lang="id-ID" dirty="0" smtClean="0"/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4450" t="56805" r="34801" b="16272"/>
          <a:stretch/>
        </p:blipFill>
        <p:spPr bwMode="auto">
          <a:xfrm>
            <a:off x="862513" y="3404936"/>
            <a:ext cx="5044992" cy="299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7627" y="3963042"/>
            <a:ext cx="4769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Berdasarkan Uji tersebut diperoleh </a:t>
            </a:r>
            <a:endParaRPr lang="id-ID" dirty="0" smtClean="0"/>
          </a:p>
          <a:p>
            <a:r>
              <a:rPr lang="id-ID" dirty="0" smtClean="0"/>
              <a:t>bahwa </a:t>
            </a:r>
            <a:r>
              <a:rPr lang="id-ID" dirty="0"/>
              <a:t>Proporsi skor sangat setuju di perkotaan </a:t>
            </a:r>
            <a:endParaRPr lang="id-ID" dirty="0" smtClean="0"/>
          </a:p>
          <a:p>
            <a:r>
              <a:rPr lang="id-ID" dirty="0" smtClean="0"/>
              <a:t>lebih </a:t>
            </a:r>
            <a:r>
              <a:rPr lang="id-ID" dirty="0"/>
              <a:t>besar dibandingan perdesaan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0263" y="5522495"/>
            <a:ext cx="1106905" cy="252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268453" y="5029200"/>
            <a:ext cx="472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Kesimpulan :</a:t>
            </a:r>
          </a:p>
          <a:p>
            <a:r>
              <a:rPr lang="id-ID" b="1" dirty="0" smtClean="0"/>
              <a:t>Di Bogor (Kab dan Kota) , Tingkat Nasionalisme masyarakat di daerah Perkotaan lebih Tinggi dibandingkan Daerah Perdesaan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833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/>
              <a:t>HASIL </a:t>
            </a:r>
            <a:r>
              <a:rPr lang="id-ID" sz="4000" dirty="0" smtClean="0"/>
              <a:t>ANALISIS BERDASARKAN UMUR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/>
              <a:t>PERBANDINGAN SKOR </a:t>
            </a:r>
            <a:r>
              <a:rPr lang="id-ID" dirty="0" smtClean="0"/>
              <a:t>GENERASI MUDA ( 18-35 TH) </a:t>
            </a:r>
            <a:r>
              <a:rPr lang="id-ID" dirty="0"/>
              <a:t>DAN </a:t>
            </a:r>
            <a:r>
              <a:rPr lang="id-ID" dirty="0" smtClean="0"/>
              <a:t>TUA (&gt;35 TH)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84313"/>
              </p:ext>
            </p:extLst>
          </p:nvPr>
        </p:nvGraphicFramePr>
        <p:xfrm>
          <a:off x="934453" y="2122571"/>
          <a:ext cx="2073441" cy="122221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1147"/>
                <a:gridCol w="691147"/>
                <a:gridCol w="691147"/>
              </a:tblGrid>
              <a:tr h="244442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18-35 Th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&lt;35 Th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4442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4442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4442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4442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/>
          <a:srcRect l="32300" t="30605" r="45272" b="35835"/>
          <a:stretch/>
        </p:blipFill>
        <p:spPr bwMode="auto">
          <a:xfrm>
            <a:off x="3632887" y="2113005"/>
            <a:ext cx="3707027" cy="258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3445" t="46165" r="46455" b="20803"/>
          <a:stretch/>
        </p:blipFill>
        <p:spPr bwMode="auto">
          <a:xfrm>
            <a:off x="7339914" y="2113004"/>
            <a:ext cx="3027405" cy="2458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5546" y="4955059"/>
            <a:ext cx="546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Perbedaan proporsi terdapat pada skor S = Setuju. </a:t>
            </a:r>
          </a:p>
          <a:p>
            <a:r>
              <a:rPr lang="id-ID" dirty="0"/>
              <a:t>Generasi Muda = 0.61 </a:t>
            </a:r>
          </a:p>
          <a:p>
            <a:r>
              <a:rPr lang="id-ID" dirty="0"/>
              <a:t>Generasi Tua = </a:t>
            </a:r>
            <a:r>
              <a:rPr lang="id-ID" dirty="0" smtClean="0"/>
              <a:t>0.64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38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/>
              <a:t>HASIL </a:t>
            </a:r>
            <a:r>
              <a:rPr lang="id-ID" sz="4000" dirty="0" smtClean="0"/>
              <a:t>ANALISIS BERDASARKAN UMUR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UJI PROPORSI </a:t>
            </a:r>
            <a:r>
              <a:rPr lang="id-ID" dirty="0"/>
              <a:t>SKOR GENERASI MUDA ( 18-35 TH) DAN TUA (&gt;35 TH</a:t>
            </a:r>
            <a:r>
              <a:rPr lang="id-ID" dirty="0" smtClean="0"/>
              <a:t>) </a:t>
            </a:r>
          </a:p>
          <a:p>
            <a:pPr marL="114300" indent="0">
              <a:buNone/>
            </a:pPr>
            <a:r>
              <a:rPr lang="id-ID" b="1" u="sng" dirty="0" smtClean="0"/>
              <a:t>Hipotesis</a:t>
            </a:r>
            <a:endParaRPr lang="id-ID" b="1" u="sng" dirty="0"/>
          </a:p>
          <a:p>
            <a:pPr marL="114300" indent="0">
              <a:buNone/>
            </a:pPr>
            <a:r>
              <a:rPr lang="id-ID" dirty="0"/>
              <a:t>H</a:t>
            </a:r>
            <a:r>
              <a:rPr lang="id-ID" baseline="-25000" dirty="0"/>
              <a:t>0</a:t>
            </a:r>
            <a:r>
              <a:rPr lang="id-ID" dirty="0"/>
              <a:t> : Proporsi Setuju Generasi  Muda dan Generasi </a:t>
            </a:r>
            <a:r>
              <a:rPr lang="id-ID" dirty="0" smtClean="0"/>
              <a:t>Tua </a:t>
            </a:r>
            <a:r>
              <a:rPr lang="id-ID" dirty="0"/>
              <a:t>Sama</a:t>
            </a:r>
            <a:br>
              <a:rPr lang="id-ID" dirty="0"/>
            </a:br>
            <a:r>
              <a:rPr lang="id-ID" dirty="0"/>
              <a:t>H</a:t>
            </a:r>
            <a:r>
              <a:rPr lang="id-ID" baseline="-25000" dirty="0"/>
              <a:t>1</a:t>
            </a:r>
            <a:r>
              <a:rPr lang="id-ID" dirty="0"/>
              <a:t> : Proporsi Setuju Generasi  Muda Lebih Kecil dibandingkan Generasi Tua</a:t>
            </a:r>
          </a:p>
          <a:p>
            <a:pPr marL="114300" indent="0">
              <a:buNone/>
            </a:pPr>
            <a:endParaRPr lang="id-ID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48520" r="37744" b="25740"/>
          <a:stretch/>
        </p:blipFill>
        <p:spPr bwMode="auto">
          <a:xfrm>
            <a:off x="854241" y="3320716"/>
            <a:ext cx="6042465" cy="256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6706" y="3586416"/>
            <a:ext cx="37372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Berdasarkan hasil tersebut, diperoleh </a:t>
            </a:r>
            <a:endParaRPr lang="id-ID" dirty="0" smtClean="0"/>
          </a:p>
          <a:p>
            <a:r>
              <a:rPr lang="id-ID" dirty="0" smtClean="0"/>
              <a:t>P-value </a:t>
            </a:r>
            <a:r>
              <a:rPr lang="id-ID" dirty="0"/>
              <a:t>= 0.029 ,  sehingga </a:t>
            </a:r>
            <a:endParaRPr lang="id-ID" dirty="0" smtClean="0"/>
          </a:p>
          <a:p>
            <a:r>
              <a:rPr lang="id-ID" dirty="0" smtClean="0"/>
              <a:t>dapat </a:t>
            </a:r>
            <a:r>
              <a:rPr lang="id-ID" dirty="0"/>
              <a:t>disimpulkan bahwa </a:t>
            </a:r>
            <a:endParaRPr lang="id-ID" dirty="0" smtClean="0"/>
          </a:p>
          <a:p>
            <a:r>
              <a:rPr lang="id-ID" dirty="0" smtClean="0"/>
              <a:t>dengan </a:t>
            </a:r>
            <a:r>
              <a:rPr lang="id-ID" dirty="0"/>
              <a:t>tingkat kepecayaan 95%, </a:t>
            </a:r>
            <a:endParaRPr lang="id-ID" dirty="0" smtClean="0"/>
          </a:p>
          <a:p>
            <a:r>
              <a:rPr lang="id-ID" dirty="0" smtClean="0"/>
              <a:t>proporsi </a:t>
            </a:r>
            <a:r>
              <a:rPr lang="id-ID" dirty="0"/>
              <a:t>setuju generasi muda </a:t>
            </a:r>
            <a:endParaRPr lang="id-ID" dirty="0" smtClean="0"/>
          </a:p>
          <a:p>
            <a:r>
              <a:rPr lang="id-ID" dirty="0" smtClean="0"/>
              <a:t>lebih </a:t>
            </a:r>
            <a:r>
              <a:rPr lang="id-ID" dirty="0"/>
              <a:t>kecil dibandingkan generasi tua.</a:t>
            </a:r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209674" y="5209674"/>
            <a:ext cx="1431758" cy="3007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502492" y="5883443"/>
            <a:ext cx="858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Kesimpulan : </a:t>
            </a:r>
            <a:r>
              <a:rPr lang="id-ID" b="1" dirty="0"/>
              <a:t>Tingkat nasionalisme generasi tua lebih tinggi dibandingkan generasi muda</a:t>
            </a:r>
          </a:p>
        </p:txBody>
      </p:sp>
    </p:spTree>
    <p:extLst>
      <p:ext uri="{BB962C8B-B14F-4D97-AF65-F5344CB8AC3E}">
        <p14:creationId xmlns:p14="http://schemas.microsoft.com/office/powerpoint/2010/main" val="430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/>
              <a:t>HASIL </a:t>
            </a:r>
            <a:r>
              <a:rPr lang="id-ID" sz="2400" dirty="0" smtClean="0"/>
              <a:t>ANALISIS NASIONALISME BERDASARKAN JENIS KELAMIN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5347"/>
            <a:ext cx="10160000" cy="4800600"/>
          </a:xfrm>
        </p:spPr>
        <p:txBody>
          <a:bodyPr/>
          <a:lstStyle/>
          <a:p>
            <a:pPr marL="114300" indent="0">
              <a:buNone/>
            </a:pPr>
            <a:r>
              <a:rPr lang="id-ID" dirty="0" smtClean="0"/>
              <a:t>PERBANDINGAN SKOR LAKI-LAKI DAN PEREMPUAN</a:t>
            </a:r>
          </a:p>
          <a:p>
            <a:pPr marL="11430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88524"/>
              </p:ext>
            </p:extLst>
          </p:nvPr>
        </p:nvGraphicFramePr>
        <p:xfrm>
          <a:off x="878304" y="1785988"/>
          <a:ext cx="2923675" cy="136808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712051"/>
                <a:gridCol w="996434"/>
                <a:gridCol w="1215190"/>
              </a:tblGrid>
              <a:tr h="386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Laki-laki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Perempuan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STS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19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36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TS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176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139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839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828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SS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378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349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/>
          <a:srcRect l="32353" t="49275" r="51120" b="21020"/>
          <a:stretch/>
        </p:blipFill>
        <p:spPr bwMode="auto">
          <a:xfrm>
            <a:off x="957648" y="3352845"/>
            <a:ext cx="3554194" cy="2719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28125" r="46738" b="42599"/>
          <a:stretch/>
        </p:blipFill>
        <p:spPr bwMode="auto">
          <a:xfrm>
            <a:off x="4680282" y="3276691"/>
            <a:ext cx="3164307" cy="287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6362" y="1993597"/>
            <a:ext cx="569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Perbedaan proporsi </a:t>
            </a:r>
            <a:r>
              <a:rPr lang="id-ID" dirty="0" smtClean="0"/>
              <a:t>terdapat </a:t>
            </a:r>
            <a:r>
              <a:rPr lang="id-ID" dirty="0"/>
              <a:t>pada skor TS = Tidak </a:t>
            </a:r>
            <a:r>
              <a:rPr lang="id-ID" dirty="0" smtClean="0"/>
              <a:t>Setuju </a:t>
            </a:r>
            <a:endParaRPr lang="id-ID" dirty="0"/>
          </a:p>
          <a:p>
            <a:r>
              <a:rPr lang="id-ID" dirty="0"/>
              <a:t>Generasi Muda = 0.13 %</a:t>
            </a:r>
          </a:p>
          <a:p>
            <a:r>
              <a:rPr lang="id-ID" dirty="0"/>
              <a:t>Generasi Tua = 0.10%</a:t>
            </a:r>
          </a:p>
        </p:txBody>
      </p:sp>
    </p:spTree>
    <p:extLst>
      <p:ext uri="{BB962C8B-B14F-4D97-AF65-F5344CB8AC3E}">
        <p14:creationId xmlns:p14="http://schemas.microsoft.com/office/powerpoint/2010/main" val="30390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/>
              <a:t>HASIL ANALISIS NASIONALISME BERDASARKAN JENIS KELAMIN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UJI PROPORSI SKOR </a:t>
            </a:r>
            <a:r>
              <a:rPr lang="id-ID" dirty="0"/>
              <a:t>LAKI-LAKI DAN </a:t>
            </a:r>
            <a:r>
              <a:rPr lang="id-ID" dirty="0" smtClean="0"/>
              <a:t>PEREMPUAN</a:t>
            </a:r>
          </a:p>
          <a:p>
            <a:pPr marL="114300" indent="0">
              <a:buNone/>
            </a:pPr>
            <a:r>
              <a:rPr lang="id-ID" b="1" u="sng" dirty="0" smtClean="0"/>
              <a:t>Hipotesis</a:t>
            </a:r>
            <a:endParaRPr lang="id-ID" b="1" u="sng" dirty="0"/>
          </a:p>
          <a:p>
            <a:pPr marL="114300" indent="0">
              <a:buNone/>
            </a:pPr>
            <a:r>
              <a:rPr lang="id-ID" dirty="0"/>
              <a:t>H</a:t>
            </a:r>
            <a:r>
              <a:rPr lang="id-ID" baseline="-25000" dirty="0"/>
              <a:t>0</a:t>
            </a:r>
            <a:r>
              <a:rPr lang="id-ID" dirty="0"/>
              <a:t> : Proporsi Tidak Setuju Laki-laki dan Perempuan Sama</a:t>
            </a:r>
            <a:br>
              <a:rPr lang="id-ID" dirty="0"/>
            </a:br>
            <a:r>
              <a:rPr lang="id-ID" dirty="0"/>
              <a:t>H</a:t>
            </a:r>
            <a:r>
              <a:rPr lang="id-ID" baseline="-25000" dirty="0"/>
              <a:t>1</a:t>
            </a:r>
            <a:r>
              <a:rPr lang="id-ID" dirty="0"/>
              <a:t> : Proporsi Tidak Setuju Laki-laki Lebih Besar dibandingkan </a:t>
            </a:r>
            <a:r>
              <a:rPr lang="id-ID" dirty="0" smtClean="0"/>
              <a:t>Perempuan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920" t="48732" r="37526" b="22254"/>
          <a:stretch/>
        </p:blipFill>
        <p:spPr bwMode="auto">
          <a:xfrm>
            <a:off x="740943" y="3335503"/>
            <a:ext cx="5238752" cy="2908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7621" y="5233737"/>
            <a:ext cx="1383632" cy="336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4427621" y="3612229"/>
            <a:ext cx="675691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/>
              <a:t>Berdasarkan hasil tersebut, </a:t>
            </a:r>
            <a:r>
              <a:rPr lang="id-ID" dirty="0" smtClean="0"/>
              <a:t>diperoleh P-value </a:t>
            </a:r>
            <a:r>
              <a:rPr lang="id-ID" dirty="0"/>
              <a:t>= 0.035 , </a:t>
            </a:r>
            <a:endParaRPr lang="id-ID" dirty="0" smtClean="0"/>
          </a:p>
          <a:p>
            <a:r>
              <a:rPr lang="id-ID" dirty="0" smtClean="0"/>
              <a:t>sehingga </a:t>
            </a:r>
            <a:r>
              <a:rPr lang="id-ID" dirty="0"/>
              <a:t>dapat disimpulkan </a:t>
            </a:r>
            <a:r>
              <a:rPr lang="id-ID" dirty="0" smtClean="0"/>
              <a:t>bahwa </a:t>
            </a:r>
            <a:r>
              <a:rPr lang="id-ID" dirty="0"/>
              <a:t>dengan tingkat kepercayaan 95%, </a:t>
            </a:r>
            <a:endParaRPr lang="id-ID" dirty="0" smtClean="0"/>
          </a:p>
          <a:p>
            <a:r>
              <a:rPr lang="id-ID" dirty="0" smtClean="0"/>
              <a:t>proporsi </a:t>
            </a:r>
            <a:r>
              <a:rPr lang="id-ID" dirty="0"/>
              <a:t>tidak setuju laki-laki  lebih besar dibandingkan perempuan.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1589" y="5921222"/>
            <a:ext cx="85363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/>
              <a:t>Kesimpulan : </a:t>
            </a:r>
            <a:r>
              <a:rPr lang="id-ID" b="1" dirty="0"/>
              <a:t>Untuk Bogor (baik kab/kota) Tingkat nasionalisme  perempuan lebih tinggi </a:t>
            </a:r>
            <a:endParaRPr lang="id-ID" b="1" dirty="0" smtClean="0"/>
          </a:p>
          <a:p>
            <a:r>
              <a:rPr lang="id-ID" b="1" dirty="0"/>
              <a:t> </a:t>
            </a:r>
            <a:r>
              <a:rPr lang="id-ID" b="1" dirty="0" smtClean="0"/>
              <a:t>                          dibandingkan </a:t>
            </a:r>
            <a:r>
              <a:rPr lang="id-ID" b="1" dirty="0"/>
              <a:t>laki-laki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9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Indeks Nasionalisme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492912"/>
              </p:ext>
            </p:extLst>
          </p:nvPr>
        </p:nvGraphicFramePr>
        <p:xfrm>
          <a:off x="1654630" y="2002973"/>
          <a:ext cx="8229598" cy="364862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807724"/>
                <a:gridCol w="1473958"/>
                <a:gridCol w="1473958"/>
                <a:gridCol w="1473958"/>
              </a:tblGrid>
              <a:tr h="73133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Indikator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Indeks</a:t>
                      </a:r>
                      <a:endParaRPr lang="id-ID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Indeks hasil konversi</a:t>
                      </a:r>
                      <a:endParaRPr lang="id-ID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Keputusan</a:t>
                      </a:r>
                      <a:endParaRPr lang="id-ID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23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Perdesaan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3.01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6.7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23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>
                          <a:effectLst/>
                        </a:rPr>
                        <a:t>Perkotaan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3.14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7.13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23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Generasi tua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3.11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7.03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23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>
                          <a:effectLst/>
                        </a:rPr>
                        <a:t>Generasi muda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3.08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6.93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23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 dirty="0">
                          <a:effectLst/>
                        </a:rPr>
                        <a:t>Generasi tua </a:t>
                      </a:r>
                      <a:r>
                        <a:rPr lang="id-ID" sz="1800" u="none" strike="noStrike" dirty="0" smtClean="0">
                          <a:effectLst/>
                        </a:rPr>
                        <a:t>perdesaan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 smtClean="0">
                          <a:effectLst/>
                        </a:rPr>
                        <a:t>3.00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6.66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17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>
                          <a:effectLst/>
                        </a:rPr>
                        <a:t>Generasi muda perdesaan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3.02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6.73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230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>
                          <a:effectLst/>
                        </a:rPr>
                        <a:t>Generasi tua perkotaan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3.15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7.16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>
                          <a:effectLst/>
                        </a:rPr>
                        <a:t>Tinggi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171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800" u="none" strike="noStrike">
                          <a:effectLst/>
                        </a:rPr>
                        <a:t>Generasi  muda perkotaan</a:t>
                      </a:r>
                      <a:endParaRPr lang="id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3.12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7.06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Tinggi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7242"/>
            <a:ext cx="10160000" cy="2719137"/>
          </a:xfrm>
        </p:spPr>
        <p:txBody>
          <a:bodyPr/>
          <a:lstStyle/>
          <a:p>
            <a:pPr lvl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paling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id-ID" dirty="0"/>
              <a:t>tingkat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dikalangan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id-ID" dirty="0" smtClean="0"/>
              <a:t>ogor.</a:t>
            </a:r>
          </a:p>
          <a:p>
            <a:pPr lvl="0"/>
            <a:r>
              <a:rPr lang="id-ID" dirty="0" smtClean="0"/>
              <a:t>Untuk mengetahui perbandingan tingkat nasionalisme masyarakat yang tinggal didaerah perkotaan dengan perdesaan</a:t>
            </a:r>
            <a:endParaRPr lang="id-ID" dirty="0"/>
          </a:p>
          <a:p>
            <a:pPr lvl="0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id-ID" dirty="0" smtClean="0"/>
              <a:t>tingkat </a:t>
            </a:r>
            <a:r>
              <a:rPr lang="en-US" dirty="0" err="1" smtClean="0"/>
              <a:t>nasionalisme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id-ID" dirty="0" smtClean="0"/>
              <a:t> Bogor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 smtClean="0"/>
              <a:t>muda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id-ID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Indeks Nasionalisme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sz="2400" dirty="0" smtClean="0"/>
              <a:t>Berdasarkan indeks nasionalisme dapat di lihat bahwa :</a:t>
            </a:r>
          </a:p>
          <a:p>
            <a:pPr marL="571500" indent="-457200">
              <a:buAutoNum type="arabicPeriod"/>
            </a:pPr>
            <a:r>
              <a:rPr lang="id-ID" sz="2400" dirty="0" smtClean="0"/>
              <a:t>Berdasarkan Daerah : Masyarakat perkotaan memiliki  tingkat  nasionalisme yang lebih tinggi dibandingkan masyarakat  perdesaan. </a:t>
            </a:r>
          </a:p>
          <a:p>
            <a:pPr marL="571500" indent="-457200">
              <a:buAutoNum type="arabicPeriod"/>
            </a:pPr>
            <a:r>
              <a:rPr lang="id-ID" sz="2400" dirty="0" smtClean="0"/>
              <a:t>Berdasarkan Umur : Secara umum, generasi tua (&gt;35 tahun)  memiliki  tingkat nasionalisme yang lebih tinggi dibandingkan generasi muda (18-35 tahun).</a:t>
            </a:r>
          </a:p>
          <a:p>
            <a:pPr marL="571500" indent="-457200">
              <a:buAutoNum type="arabicPeriod"/>
            </a:pPr>
            <a:r>
              <a:rPr lang="id-ID" sz="2400" dirty="0" smtClean="0"/>
              <a:t>Jika dilihat terpisah berdasarkan umur  terdapat perbedaan :</a:t>
            </a:r>
          </a:p>
          <a:p>
            <a:pPr marL="114300" indent="0" algn="just">
              <a:buNone/>
            </a:pPr>
            <a:r>
              <a:rPr lang="id-ID" sz="2400" dirty="0" smtClean="0"/>
              <a:t>        Pada daerah perkotaan, generasi  tua memiliki itngkat nasionalisme lebih tinggi, namun pada daerah perdesaan  generasi yang lebih tinggi nasionalismenya adalah generasi muda.</a:t>
            </a:r>
          </a:p>
          <a:p>
            <a:pPr marL="114300" indent="0" algn="just">
              <a:buNone/>
            </a:pPr>
            <a:r>
              <a:rPr lang="id-ID" sz="2400" dirty="0"/>
              <a:t> </a:t>
            </a:r>
            <a:r>
              <a:rPr lang="id-ID" sz="2400" dirty="0" smtClean="0"/>
              <a:t>  </a:t>
            </a:r>
          </a:p>
          <a:p>
            <a:pPr marL="114300" indent="0">
              <a:buNone/>
            </a:pPr>
            <a:endParaRPr lang="id-ID" dirty="0" smtClean="0"/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90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79" y="2117558"/>
            <a:ext cx="10160000" cy="3308684"/>
          </a:xfrm>
        </p:spPr>
        <p:txBody>
          <a:bodyPr/>
          <a:lstStyle/>
          <a:p>
            <a:pPr algn="just"/>
            <a:r>
              <a:rPr lang="id-ID" b="1" dirty="0"/>
              <a:t>I</a:t>
            </a:r>
            <a:r>
              <a:rPr lang="id-ID" b="1" dirty="0" smtClean="0"/>
              <a:t>ndikator </a:t>
            </a:r>
            <a:r>
              <a:rPr lang="id-ID" b="1" dirty="0"/>
              <a:t>y</a:t>
            </a:r>
            <a:r>
              <a:rPr lang="id-ID" b="1" dirty="0" smtClean="0"/>
              <a:t>ang </a:t>
            </a:r>
            <a:r>
              <a:rPr lang="id-ID" b="1" dirty="0"/>
              <a:t>paling mempengaruhi nasionalisme </a:t>
            </a:r>
            <a:r>
              <a:rPr lang="id-ID" b="1" dirty="0" smtClean="0"/>
              <a:t> masyarakat </a:t>
            </a:r>
            <a:r>
              <a:rPr lang="id-ID" b="1" dirty="0"/>
              <a:t>kota bogor </a:t>
            </a:r>
            <a:r>
              <a:rPr lang="id-ID" b="1" dirty="0" smtClean="0"/>
              <a:t>adalah Berjiwa </a:t>
            </a:r>
            <a:r>
              <a:rPr lang="id-ID" b="1" dirty="0"/>
              <a:t>Pembaharu dan Tidak kenal </a:t>
            </a:r>
            <a:r>
              <a:rPr lang="id-ID" b="1" dirty="0" smtClean="0"/>
              <a:t>Menyerah</a:t>
            </a:r>
          </a:p>
          <a:p>
            <a:pPr algn="just"/>
            <a:r>
              <a:rPr lang="id-ID" b="1" dirty="0"/>
              <a:t>Untuk Bogor (baik kab/kota</a:t>
            </a:r>
            <a:r>
              <a:rPr lang="id-ID" b="1" dirty="0" smtClean="0"/>
              <a:t>), </a:t>
            </a:r>
            <a:r>
              <a:rPr lang="id-ID" b="1" dirty="0"/>
              <a:t>Tingkat Nasionalisme masyarakat di daerah Perkotaan lebih Tinggi dibandingkan Daerah </a:t>
            </a:r>
            <a:r>
              <a:rPr lang="id-ID" b="1" dirty="0" smtClean="0"/>
              <a:t>Perdesaan.</a:t>
            </a:r>
          </a:p>
          <a:p>
            <a:pPr algn="just"/>
            <a:r>
              <a:rPr lang="id-ID" b="1" dirty="0"/>
              <a:t>Untuk Bogor (baik kab/kota) </a:t>
            </a:r>
            <a:r>
              <a:rPr lang="id-ID" b="1" dirty="0" smtClean="0"/>
              <a:t>, Tingkat </a:t>
            </a:r>
            <a:r>
              <a:rPr lang="id-ID" b="1" dirty="0"/>
              <a:t>nasionalisme  </a:t>
            </a:r>
            <a:r>
              <a:rPr lang="id-ID" b="1" dirty="0" smtClean="0"/>
              <a:t>masyarakat generasi </a:t>
            </a:r>
            <a:r>
              <a:rPr lang="id-ID" b="1" dirty="0"/>
              <a:t>tua lebih tinggi dibandingkan generasi </a:t>
            </a:r>
            <a:r>
              <a:rPr lang="id-ID" b="1" dirty="0" smtClean="0"/>
              <a:t>muda.</a:t>
            </a:r>
          </a:p>
          <a:p>
            <a:pPr algn="just"/>
            <a:r>
              <a:rPr lang="id-ID" b="1" dirty="0" smtClean="0"/>
              <a:t>Untuk </a:t>
            </a:r>
            <a:r>
              <a:rPr lang="id-ID" b="1" dirty="0"/>
              <a:t>Bogor (baik kab/kota) Tingkat nasionalisme  perempuan lebih </a:t>
            </a:r>
            <a:r>
              <a:rPr lang="id-ID" b="1" dirty="0" smtClean="0"/>
              <a:t>tinggi dibandingkan </a:t>
            </a:r>
            <a:r>
              <a:rPr lang="id-ID" b="1" dirty="0"/>
              <a:t>laki-laki</a:t>
            </a:r>
            <a:r>
              <a:rPr lang="id-ID" dirty="0"/>
              <a:t>.</a:t>
            </a:r>
            <a:endParaRPr lang="id-ID" b="1" dirty="0"/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12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Analisis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id-ID" dirty="0" smtClean="0"/>
          </a:p>
          <a:p>
            <a:pPr marL="114300" indent="0">
              <a:buNone/>
            </a:pPr>
            <a:r>
              <a:rPr lang="id-ID" sz="2800" dirty="0" smtClean="0"/>
              <a:t>Analisis Data Menggunakan </a:t>
            </a:r>
            <a:r>
              <a:rPr lang="id-ID" sz="2800" b="1" dirty="0" smtClean="0"/>
              <a:t>Analisis Deskriptif :</a:t>
            </a:r>
            <a:endParaRPr lang="id-ID" sz="2800" dirty="0"/>
          </a:p>
          <a:p>
            <a:pPr marL="571500" indent="-457200">
              <a:buAutoNum type="arabicPeriod"/>
            </a:pPr>
            <a:r>
              <a:rPr lang="id-ID" sz="2800" dirty="0" smtClean="0"/>
              <a:t>Diagram Lingkaran</a:t>
            </a:r>
          </a:p>
          <a:p>
            <a:pPr marL="571500" indent="-457200">
              <a:buAutoNum type="arabicPeriod"/>
            </a:pPr>
            <a:r>
              <a:rPr lang="id-ID" sz="2800" dirty="0" smtClean="0"/>
              <a:t>Radar Chart</a:t>
            </a:r>
          </a:p>
          <a:p>
            <a:pPr marL="571500" indent="-457200">
              <a:buAutoNum type="arabicPeriod"/>
            </a:pPr>
            <a:r>
              <a:rPr lang="id-ID" sz="2800" dirty="0" smtClean="0"/>
              <a:t>Proporsi/ Presentase</a:t>
            </a:r>
          </a:p>
          <a:p>
            <a:pPr marL="571500" indent="-457200">
              <a:buAutoNum type="arabicPeriod"/>
            </a:pPr>
            <a:r>
              <a:rPr lang="id-ID" sz="2800" dirty="0" smtClean="0"/>
              <a:t>Uji Proporsi </a:t>
            </a:r>
          </a:p>
          <a:p>
            <a:pPr marL="571500" indent="-457200">
              <a:buAutoNum type="arabicPeriod"/>
            </a:pPr>
            <a:r>
              <a:rPr lang="id-ID" sz="2800" dirty="0" smtClean="0"/>
              <a:t>Indeks Nasionalisme</a:t>
            </a:r>
          </a:p>
        </p:txBody>
      </p:sp>
    </p:spTree>
    <p:extLst>
      <p:ext uri="{BB962C8B-B14F-4D97-AF65-F5344CB8AC3E}">
        <p14:creationId xmlns:p14="http://schemas.microsoft.com/office/powerpoint/2010/main" val="9334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Analisis Data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Berikut indikator nasionalisme yang diukur dalam survei ini :</a:t>
            </a:r>
          </a:p>
          <a:p>
            <a:pPr marL="571500" lvl="0" indent="-457200">
              <a:buAutoNum type="arabicPeriod"/>
            </a:pPr>
            <a:r>
              <a:rPr lang="id-ID" dirty="0" smtClean="0"/>
              <a:t>Cinta </a:t>
            </a:r>
            <a:r>
              <a:rPr lang="id-ID" dirty="0"/>
              <a:t>Tanah </a:t>
            </a:r>
            <a:r>
              <a:rPr lang="id-ID" dirty="0" smtClean="0"/>
              <a:t>Air  </a:t>
            </a:r>
          </a:p>
          <a:p>
            <a:pPr marL="571500" lvl="0" indent="-457200">
              <a:buAutoNum type="arabicPeriod"/>
            </a:pPr>
            <a:r>
              <a:rPr lang="id-ID" dirty="0" smtClean="0"/>
              <a:t>Mengutamakan </a:t>
            </a:r>
            <a:r>
              <a:rPr lang="id-ID" dirty="0"/>
              <a:t>Persatuan dan </a:t>
            </a:r>
            <a:r>
              <a:rPr lang="id-ID" dirty="0" smtClean="0"/>
              <a:t>Kesatuan</a:t>
            </a:r>
          </a:p>
          <a:p>
            <a:pPr marL="571500" lvl="0" indent="-457200">
              <a:buAutoNum type="arabicPeriod"/>
            </a:pPr>
            <a:r>
              <a:rPr lang="id-ID" dirty="0" smtClean="0"/>
              <a:t>Berjiwa </a:t>
            </a:r>
            <a:r>
              <a:rPr lang="id-ID" dirty="0"/>
              <a:t>Pembaharu dan Tidak kenal </a:t>
            </a:r>
            <a:r>
              <a:rPr lang="id-ID" dirty="0" smtClean="0"/>
              <a:t>Menyerah</a:t>
            </a:r>
          </a:p>
          <a:p>
            <a:pPr marL="571500" lvl="0" indent="-457200">
              <a:buAutoNum type="arabicPeriod"/>
            </a:pPr>
            <a:r>
              <a:rPr lang="id-ID" dirty="0" smtClean="0"/>
              <a:t>Memiliki </a:t>
            </a:r>
            <a:r>
              <a:rPr lang="id-ID" dirty="0"/>
              <a:t>Sikap Tenggang Rasa Sesama </a:t>
            </a:r>
            <a:r>
              <a:rPr lang="id-ID" dirty="0" smtClean="0"/>
              <a:t>Manusia</a:t>
            </a:r>
          </a:p>
          <a:p>
            <a:pPr marL="571500" lvl="0" indent="-457200">
              <a:buAutoNum type="arabicPeriod"/>
            </a:pPr>
            <a:r>
              <a:rPr lang="id-ID" dirty="0" smtClean="0"/>
              <a:t>Menghargai </a:t>
            </a:r>
            <a:r>
              <a:rPr lang="id-ID" dirty="0"/>
              <a:t>Jasa </a:t>
            </a:r>
            <a:r>
              <a:rPr lang="id-ID" dirty="0" smtClean="0"/>
              <a:t>Pahlawan</a:t>
            </a:r>
          </a:p>
          <a:p>
            <a:pPr marL="571500" lvl="0" indent="-457200">
              <a:buAutoNum type="arabicPeriod"/>
            </a:pPr>
            <a:r>
              <a:rPr lang="id-ID" dirty="0" smtClean="0"/>
              <a:t>Rela </a:t>
            </a:r>
            <a:r>
              <a:rPr lang="id-ID" dirty="0"/>
              <a:t>Berkorban Untuk Kepentingan Bangsa dan Negara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r>
              <a:rPr lang="id-ID" dirty="0" smtClean="0"/>
              <a:t>Masing- masing pertanyaan diberikan empat pilihan skor :</a:t>
            </a:r>
          </a:p>
          <a:p>
            <a:pPr marL="11430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63007"/>
              </p:ext>
            </p:extLst>
          </p:nvPr>
        </p:nvGraphicFramePr>
        <p:xfrm>
          <a:off x="7483642" y="4608095"/>
          <a:ext cx="3392905" cy="1916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421"/>
                <a:gridCol w="2020484"/>
              </a:tblGrid>
              <a:tr h="1409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Kriteria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Keterangan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SS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Sangat Setuju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Setuju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TS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Tidak Setuju 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STS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Sangat Tidak Setuju 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Analisis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Bobot masing- masing indikator :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24479"/>
              </p:ext>
            </p:extLst>
          </p:nvPr>
        </p:nvGraphicFramePr>
        <p:xfrm>
          <a:off x="936174" y="2746357"/>
          <a:ext cx="7663544" cy="101607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94792"/>
                <a:gridCol w="1094792"/>
                <a:gridCol w="1094792"/>
                <a:gridCol w="1094792"/>
                <a:gridCol w="1094792"/>
                <a:gridCol w="1094792"/>
                <a:gridCol w="1094792"/>
              </a:tblGrid>
              <a:tr h="3327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d-ID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Bobot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CT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MP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RB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PK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JP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555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0.3333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0.0789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0.1754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0.1842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0.0614</a:t>
                      </a:r>
                      <a:endParaRPr lang="id-ID" sz="20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0.1667</a:t>
                      </a:r>
                      <a:endParaRPr lang="id-ID" sz="20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4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Analisis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114300" indent="0">
                  <a:buNone/>
                </a:pPr>
                <a:r>
                  <a:rPr lang="id-ID" dirty="0" smtClean="0"/>
                  <a:t>Indeks Nasionalisme </a:t>
                </a:r>
                <a:r>
                  <a:rPr lang="id-ID" dirty="0" smtClean="0">
                    <a:sym typeface="Wingdings" pitchFamily="2" charset="2"/>
                  </a:rPr>
                  <a:t> Untuk mengukur tingkat nasionalisme kelompok tertentu (Daerah atau Umur).</a:t>
                </a:r>
              </a:p>
              <a:p>
                <a:pPr marL="114300" indent="0">
                  <a:buNone/>
                </a:pPr>
                <a:endParaRPr lang="id-ID" dirty="0">
                  <a:sym typeface="Wingdings" pitchFamily="2" charset="2"/>
                </a:endParaRPr>
              </a:p>
              <a:p>
                <a:pPr marL="114300" indent="0">
                  <a:buNone/>
                </a:pPr>
                <a:endParaRPr lang="id-ID" dirty="0" smtClean="0">
                  <a:sym typeface="Wingdings" pitchFamily="2" charset="2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𝑛𝑎𝑠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rCT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 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bCT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) + (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rMP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bMP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) + (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rRB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bRB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) + ( 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rPK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bPK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) + (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rJP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bJP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) + (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rTR</m:t>
                              </m:r>
                              <m:r>
                                <a:rPr lang="id-ID" i="1">
                                  <a:latin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/>
                                </a:rPr>
                                <m:t>bTR</m:t>
                              </m:r>
                              <m:r>
                                <a:rPr lang="id-ID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d-ID" dirty="0"/>
              </a:p>
              <a:p>
                <a:pPr marL="114300" indent="0">
                  <a:buNone/>
                </a:pPr>
                <a:endParaRPr lang="id-ID" dirty="0" smtClean="0">
                  <a:sym typeface="Wingdings" pitchFamily="2" charset="2"/>
                </a:endParaRPr>
              </a:p>
              <a:p>
                <a:pPr marL="114300" indent="0">
                  <a:buNone/>
                </a:pPr>
                <a:r>
                  <a:rPr lang="id-ID" dirty="0" smtClean="0"/>
                  <a:t>Keterangan :</a:t>
                </a:r>
              </a:p>
              <a:p>
                <a:pPr marL="114300" indent="0">
                  <a:buNone/>
                </a:pPr>
                <a:endParaRPr lang="id-ID" dirty="0"/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300" dirty="0" smtClean="0"/>
                  <a:t>CT </a:t>
                </a:r>
                <a:r>
                  <a:rPr lang="en-US" sz="2300" dirty="0"/>
                  <a:t>(</a:t>
                </a:r>
                <a:r>
                  <a:rPr lang="en-US" sz="2300" dirty="0" err="1"/>
                  <a:t>Cinta</a:t>
                </a:r>
                <a:r>
                  <a:rPr lang="en-US" sz="2300" dirty="0"/>
                  <a:t> Tanah Air</a:t>
                </a:r>
                <a:r>
                  <a:rPr lang="en-US" sz="2300" dirty="0" smtClean="0"/>
                  <a:t>)</a:t>
                </a:r>
                <a:r>
                  <a:rPr lang="id-ID" sz="2300" dirty="0" smtClean="0"/>
                  <a:t> </a:t>
                </a:r>
                <a:r>
                  <a:rPr lang="id-ID" sz="2300" dirty="0" smtClean="0">
                    <a:sym typeface="Wingdings" pitchFamily="2" charset="2"/>
                  </a:rPr>
                  <a:t> rCT ( rata-rata) dan bCT (bobot)</a:t>
                </a:r>
                <a:endParaRPr lang="id-ID" sz="2300" dirty="0" smtClean="0"/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300" dirty="0" smtClean="0"/>
                  <a:t>MP </a:t>
                </a:r>
                <a:r>
                  <a:rPr lang="en-US" sz="2300" dirty="0"/>
                  <a:t>(</a:t>
                </a:r>
                <a:r>
                  <a:rPr lang="en-US" sz="2300" dirty="0" err="1"/>
                  <a:t>Memiliki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Jiwa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Pembaharu</a:t>
                </a:r>
                <a:r>
                  <a:rPr lang="en-US" sz="2300" dirty="0" smtClean="0"/>
                  <a:t>)</a:t>
                </a:r>
                <a:r>
                  <a:rPr lang="id-ID" sz="2300" dirty="0" smtClean="0"/>
                  <a:t> </a:t>
                </a:r>
                <a:r>
                  <a:rPr lang="id-ID" sz="2300" dirty="0" smtClean="0">
                    <a:sym typeface="Wingdings" pitchFamily="2" charset="2"/>
                  </a:rPr>
                  <a:t> rMP( </a:t>
                </a:r>
                <a:r>
                  <a:rPr lang="id-ID" sz="2300" dirty="0">
                    <a:sym typeface="Wingdings" pitchFamily="2" charset="2"/>
                  </a:rPr>
                  <a:t>rata-rata) dan </a:t>
                </a:r>
                <a:r>
                  <a:rPr lang="id-ID" sz="2300" dirty="0" smtClean="0">
                    <a:sym typeface="Wingdings" pitchFamily="2" charset="2"/>
                  </a:rPr>
                  <a:t>bMP (bobot)</a:t>
                </a:r>
                <a:endParaRPr lang="id-ID" sz="2300" dirty="0" smtClean="0"/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300" dirty="0" smtClean="0"/>
                  <a:t>RB </a:t>
                </a:r>
                <a:r>
                  <a:rPr lang="en-US" sz="2300" dirty="0"/>
                  <a:t>(</a:t>
                </a:r>
                <a:r>
                  <a:rPr lang="en-US" sz="2300" dirty="0" err="1"/>
                  <a:t>Rela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Berkorban</a:t>
                </a:r>
                <a:r>
                  <a:rPr lang="en-US" sz="2300" dirty="0" smtClean="0"/>
                  <a:t>)</a:t>
                </a:r>
                <a:r>
                  <a:rPr lang="id-ID" sz="2300" dirty="0" smtClean="0"/>
                  <a:t>  </a:t>
                </a:r>
                <a:r>
                  <a:rPr lang="id-ID" sz="2300" dirty="0" smtClean="0">
                    <a:sym typeface="Wingdings" pitchFamily="2" charset="2"/>
                  </a:rPr>
                  <a:t> rRB( </a:t>
                </a:r>
                <a:r>
                  <a:rPr lang="id-ID" sz="2300" dirty="0">
                    <a:sym typeface="Wingdings" pitchFamily="2" charset="2"/>
                  </a:rPr>
                  <a:t>rata-rata) dan </a:t>
                </a:r>
                <a:r>
                  <a:rPr lang="id-ID" sz="2300" dirty="0" smtClean="0">
                    <a:sym typeface="Wingdings" pitchFamily="2" charset="2"/>
                  </a:rPr>
                  <a:t>bRB(bobot)</a:t>
                </a:r>
                <a:endParaRPr lang="id-ID" sz="2300" dirty="0" smtClean="0"/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300" dirty="0" smtClean="0"/>
                  <a:t>PK(</a:t>
                </a:r>
                <a:r>
                  <a:rPr lang="en-US" sz="2300" dirty="0" err="1" smtClean="0"/>
                  <a:t>Persatuan</a:t>
                </a:r>
                <a:r>
                  <a:rPr lang="en-US" sz="2300" dirty="0" smtClean="0"/>
                  <a:t> </a:t>
                </a:r>
                <a:r>
                  <a:rPr lang="en-US" sz="2300" dirty="0" err="1"/>
                  <a:t>dan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Kesatuan</a:t>
                </a:r>
                <a:r>
                  <a:rPr lang="en-US" sz="2300" dirty="0" smtClean="0"/>
                  <a:t>)</a:t>
                </a:r>
                <a:r>
                  <a:rPr lang="id-ID" sz="2300" dirty="0" smtClean="0"/>
                  <a:t> </a:t>
                </a:r>
                <a:r>
                  <a:rPr lang="id-ID" sz="2300" dirty="0" smtClean="0">
                    <a:sym typeface="Wingdings" pitchFamily="2" charset="2"/>
                  </a:rPr>
                  <a:t> rPK( </a:t>
                </a:r>
                <a:r>
                  <a:rPr lang="id-ID" sz="2300" dirty="0">
                    <a:sym typeface="Wingdings" pitchFamily="2" charset="2"/>
                  </a:rPr>
                  <a:t>rata-rata) dan </a:t>
                </a:r>
                <a:r>
                  <a:rPr lang="id-ID" sz="2300" dirty="0" smtClean="0">
                    <a:sym typeface="Wingdings" pitchFamily="2" charset="2"/>
                  </a:rPr>
                  <a:t>bPK(bobot)</a:t>
                </a:r>
                <a:endParaRPr lang="id-ID" sz="2300" dirty="0" smtClean="0"/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300" dirty="0" smtClean="0"/>
                  <a:t>JP </a:t>
                </a:r>
                <a:r>
                  <a:rPr lang="en-US" sz="2300" dirty="0"/>
                  <a:t>(</a:t>
                </a:r>
                <a:r>
                  <a:rPr lang="en-US" sz="2300" dirty="0" err="1"/>
                  <a:t>Jiwa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Pembaharu</a:t>
                </a:r>
                <a:r>
                  <a:rPr lang="en-US" sz="2300" dirty="0" smtClean="0"/>
                  <a:t>)</a:t>
                </a:r>
                <a:r>
                  <a:rPr lang="id-ID" sz="2300" dirty="0" smtClean="0"/>
                  <a:t> </a:t>
                </a:r>
                <a:r>
                  <a:rPr lang="id-ID" sz="2300" dirty="0" smtClean="0">
                    <a:sym typeface="Wingdings" pitchFamily="2" charset="2"/>
                  </a:rPr>
                  <a:t> rJP </a:t>
                </a:r>
                <a:r>
                  <a:rPr lang="id-ID" sz="2300" dirty="0">
                    <a:sym typeface="Wingdings" pitchFamily="2" charset="2"/>
                  </a:rPr>
                  <a:t>rata-rata) dan </a:t>
                </a:r>
                <a:r>
                  <a:rPr lang="id-ID" sz="2300" dirty="0" smtClean="0">
                    <a:sym typeface="Wingdings" pitchFamily="2" charset="2"/>
                  </a:rPr>
                  <a:t>bJPbobot)</a:t>
                </a:r>
                <a:endParaRPr lang="id-ID" sz="2300" dirty="0" smtClean="0"/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300" dirty="0" err="1" smtClean="0"/>
                  <a:t>serta</a:t>
                </a:r>
                <a:r>
                  <a:rPr lang="en-US" sz="2300" dirty="0" smtClean="0"/>
                  <a:t> </a:t>
                </a:r>
                <a:r>
                  <a:rPr lang="en-US" sz="2300" dirty="0"/>
                  <a:t>TR( </a:t>
                </a:r>
                <a:r>
                  <a:rPr lang="en-US" sz="2300" dirty="0" err="1"/>
                  <a:t>Tenggang</a:t>
                </a:r>
                <a:r>
                  <a:rPr lang="en-US" sz="2300" dirty="0"/>
                  <a:t> Rasa</a:t>
                </a:r>
                <a:r>
                  <a:rPr lang="en-US" sz="2300" dirty="0" smtClean="0"/>
                  <a:t>)</a:t>
                </a:r>
                <a:r>
                  <a:rPr lang="id-ID" sz="2300" dirty="0" smtClean="0"/>
                  <a:t> </a:t>
                </a:r>
                <a:r>
                  <a:rPr lang="id-ID" sz="2300" dirty="0" smtClean="0">
                    <a:sym typeface="Wingdings" pitchFamily="2" charset="2"/>
                  </a:rPr>
                  <a:t> rTR </a:t>
                </a:r>
                <a:r>
                  <a:rPr lang="id-ID" sz="2300" dirty="0">
                    <a:sym typeface="Wingdings" pitchFamily="2" charset="2"/>
                  </a:rPr>
                  <a:t>rata-rata) dan </a:t>
                </a:r>
                <a:r>
                  <a:rPr lang="id-ID" sz="2300" dirty="0" smtClean="0">
                    <a:sym typeface="Wingdings" pitchFamily="2" charset="2"/>
                  </a:rPr>
                  <a:t>bTR(bobot</a:t>
                </a:r>
                <a:r>
                  <a:rPr lang="id-ID" sz="2300" dirty="0">
                    <a:sym typeface="Wingdings" pitchFamily="2" charset="2"/>
                  </a:rPr>
                  <a:t>)</a:t>
                </a:r>
                <a:endParaRPr lang="id-ID" sz="2300" dirty="0"/>
              </a:p>
              <a:p>
                <a:pPr marL="11430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5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Analisis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Konversi Indeks Nasionalisme  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914400" y="2329543"/>
            <a:ext cx="1763486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Skala 1-4 </a:t>
            </a:r>
            <a:endParaRPr lang="id-ID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7886" y="2634343"/>
            <a:ext cx="11974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3029" y="2155371"/>
            <a:ext cx="2960914" cy="95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Skala 0 -10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3808917"/>
                <a:ext cx="7271657" cy="1460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>
                          <a:latin typeface="Cambria Math"/>
                        </a:rPr>
                        <m:t>𝑵</m:t>
                      </m:r>
                      <m:r>
                        <a:rPr lang="id-ID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>
                              <a:latin typeface="Cambria Math"/>
                            </a:rPr>
                            <m:t>𝟏𝟎</m:t>
                          </m:r>
                          <m:d>
                            <m:dPr>
                              <m:ctrlPr>
                                <a:rPr lang="id-ID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id-ID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id-ID" dirty="0"/>
              </a:p>
              <a:p>
                <a:r>
                  <a:rPr lang="id-ID" dirty="0"/>
                  <a:t>Dimana:</a:t>
                </a:r>
              </a:p>
              <a:p>
                <a:r>
                  <a:rPr lang="id-ID" dirty="0"/>
                  <a:t>N= hasil konversi yang nilai dari 0-10.</a:t>
                </a:r>
              </a:p>
              <a:p>
                <a:r>
                  <a:rPr lang="id-ID" dirty="0"/>
                  <a:t>M= nilai yang akan dikonversi dari 1-4.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08917"/>
                <a:ext cx="7271657" cy="1460849"/>
              </a:xfrm>
              <a:prstGeom prst="rect">
                <a:avLst/>
              </a:prstGeom>
              <a:blipFill rotWithShape="1">
                <a:blip r:embed="rId2"/>
                <a:stretch>
                  <a:fillRect l="-671" b="-58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3"/>
          <a:srcRect l="24571" t="37478" r="25027" b="39025"/>
          <a:stretch/>
        </p:blipFill>
        <p:spPr bwMode="auto">
          <a:xfrm>
            <a:off x="5573487" y="3808917"/>
            <a:ext cx="5268684" cy="2134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5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0800"/>
            <a:ext cx="10353761" cy="1326321"/>
          </a:xfrm>
        </p:spPr>
        <p:txBody>
          <a:bodyPr/>
          <a:lstStyle/>
          <a:p>
            <a:r>
              <a:rPr lang="id-ID" dirty="0" smtClean="0"/>
              <a:t>CONTOH TERPILIH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537264"/>
            <a:ext cx="4889021" cy="3695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sz="2800" dirty="0" smtClean="0"/>
              <a:t>Menggunakan </a:t>
            </a:r>
            <a:r>
              <a:rPr lang="id-ID" sz="2800" b="1" dirty="0" smtClean="0"/>
              <a:t>Stratified Random Sampling.</a:t>
            </a:r>
            <a:r>
              <a:rPr lang="id-ID" sz="2800" dirty="0" smtClean="0"/>
              <a:t> Terpilih </a:t>
            </a:r>
            <a:r>
              <a:rPr lang="en-US" sz="2800" dirty="0" smtClean="0"/>
              <a:t>14 </a:t>
            </a:r>
            <a:r>
              <a:rPr lang="id-ID" sz="2800" dirty="0" smtClean="0"/>
              <a:t>contoh (perkotaan dan Perdesaan).</a:t>
            </a:r>
            <a:endParaRPr lang="id-ID" sz="2800" dirty="0"/>
          </a:p>
          <a:p>
            <a:pPr marL="0" indent="0" algn="just">
              <a:buNone/>
            </a:pPr>
            <a:endParaRPr lang="id-ID" sz="2800" dirty="0" smtClean="0"/>
          </a:p>
          <a:p>
            <a:pPr marL="0" indent="0" algn="just">
              <a:buNone/>
            </a:pPr>
            <a:r>
              <a:rPr lang="id-ID" sz="2800" dirty="0" smtClean="0"/>
              <a:t>a. </a:t>
            </a:r>
            <a:r>
              <a:rPr lang="en-US" sz="2800" dirty="0" smtClean="0"/>
              <a:t>10 </a:t>
            </a:r>
            <a:r>
              <a:rPr lang="en-US" sz="2800" dirty="0" err="1" smtClean="0"/>
              <a:t>kategori</a:t>
            </a:r>
            <a:r>
              <a:rPr lang="en-US" sz="2800" dirty="0" smtClean="0"/>
              <a:t> </a:t>
            </a:r>
            <a:r>
              <a:rPr lang="en-US" sz="2800" dirty="0" err="1" smtClean="0"/>
              <a:t>perkotaan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0" indent="0" algn="just">
              <a:buNone/>
            </a:pPr>
            <a:r>
              <a:rPr lang="id-ID" sz="2800" dirty="0" smtClean="0"/>
              <a:t>b.  </a:t>
            </a:r>
            <a:r>
              <a:rPr lang="en-US" sz="2800" dirty="0" smtClean="0"/>
              <a:t>4 </a:t>
            </a:r>
            <a:r>
              <a:rPr lang="en-US" sz="2800" dirty="0" err="1" smtClean="0"/>
              <a:t>kategori</a:t>
            </a:r>
            <a:r>
              <a:rPr lang="en-US" sz="2800" dirty="0" smtClean="0"/>
              <a:t> </a:t>
            </a:r>
            <a:r>
              <a:rPr lang="en-US" sz="2800" dirty="0" err="1" smtClean="0"/>
              <a:t>pedesaan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94127"/>
              </p:ext>
            </p:extLst>
          </p:nvPr>
        </p:nvGraphicFramePr>
        <p:xfrm>
          <a:off x="5567306" y="1672166"/>
          <a:ext cx="5700250" cy="40792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850125">
                  <a:extLst>
                    <a:ext uri="{9D8B030D-6E8A-4147-A177-3AD203B41FA5}">
                      <a16:colId xmlns="" xmlns:a16="http://schemas.microsoft.com/office/drawing/2014/main" val="2619565276"/>
                    </a:ext>
                  </a:extLst>
                </a:gridCol>
                <a:gridCol w="2850125">
                  <a:extLst>
                    <a:ext uri="{9D8B030D-6E8A-4147-A177-3AD203B41FA5}">
                      <a16:colId xmlns="" xmlns:a16="http://schemas.microsoft.com/office/drawing/2014/main" val="2264276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Perkotaan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Pedesaan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139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Kembang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Kuning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Karacak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962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Bojong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Sempu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Sukamulya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46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Tajur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Weninggalih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778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Ciomas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Malasari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329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Muarasari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382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Gadog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488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Cigudeg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06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Cihideung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Udik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706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Cigombong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414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Parigi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Mekar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5613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6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Waktu Pelaksanaan Survei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53" y="1600200"/>
            <a:ext cx="1016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d-ID" sz="2800" b="1" dirty="0" smtClean="0"/>
              <a:t>Survey dilaksanakan pada tanggal  : 14- 28 Desember 2015</a:t>
            </a:r>
          </a:p>
        </p:txBody>
      </p:sp>
      <p:pic>
        <p:nvPicPr>
          <p:cNvPr id="1026" name="Picture 2" descr="D:\MULTIMEDIA\stt\Survey\IMG-2015121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2140790"/>
            <a:ext cx="5175849" cy="43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349</TotalTime>
  <Words>1003</Words>
  <Application>Microsoft Office PowerPoint</Application>
  <PresentationFormat>Widescreen</PresentationFormat>
  <Paragraphs>405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Century Gothic</vt:lpstr>
      <vt:lpstr>Times New Roman</vt:lpstr>
      <vt:lpstr>Wingdings</vt:lpstr>
      <vt:lpstr>Adjacency</vt:lpstr>
      <vt:lpstr>HASIL  ANALISIS TINGKAT NASIONALISME BOGOR   </vt:lpstr>
      <vt:lpstr>TUJUAN</vt:lpstr>
      <vt:lpstr>Metode Analisis Data</vt:lpstr>
      <vt:lpstr>Metode Analisis Data</vt:lpstr>
      <vt:lpstr>Metode Analisis Data</vt:lpstr>
      <vt:lpstr>Metode Analisis Data</vt:lpstr>
      <vt:lpstr>Metode Analisis Data</vt:lpstr>
      <vt:lpstr>CONTOH TERPILIH</vt:lpstr>
      <vt:lpstr>Waktu Pelaksanaan Survei </vt:lpstr>
      <vt:lpstr>PROFIL RESPONDEN TERPILIH</vt:lpstr>
      <vt:lpstr>PROFIL RESPONDEN TERPILIH</vt:lpstr>
      <vt:lpstr>HASIL ANALISIS PERBANDINGAN INDIKATOR</vt:lpstr>
      <vt:lpstr>HASIL ANALISIS BERDASARKAN DAERAH</vt:lpstr>
      <vt:lpstr>HASIL ANALISIS BERDASARKAN DAERAH</vt:lpstr>
      <vt:lpstr>HASIL ANALISIS BERDASARKAN UMUR</vt:lpstr>
      <vt:lpstr>HASIL ANALISIS BERDASARKAN UMUR</vt:lpstr>
      <vt:lpstr>HASIL ANALISIS NASIONALISME BERDASARKAN JENIS KELAMIN</vt:lpstr>
      <vt:lpstr>HASIL ANALISIS NASIONALISME BERDASARKAN JENIS KELAMIN</vt:lpstr>
      <vt:lpstr>Indeks Nasionalisme</vt:lpstr>
      <vt:lpstr>Indeks Nasionalisme</vt:lpstr>
      <vt:lpstr>KESIMPULAN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PENYAMPAIAN HASIL ANALISIS TINGKAT NASIONALISME</dc:title>
  <dc:creator>pokokeono</dc:creator>
  <cp:lastModifiedBy>Ikhwah</cp:lastModifiedBy>
  <cp:revision>127</cp:revision>
  <dcterms:created xsi:type="dcterms:W3CDTF">2016-01-03T14:07:37Z</dcterms:created>
  <dcterms:modified xsi:type="dcterms:W3CDTF">2016-01-14T06:37:21Z</dcterms:modified>
</cp:coreProperties>
</file>