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5143500" type="screen16x9"/>
  <p:notesSz cx="6858000" cy="9144000"/>
  <p:embeddedFontLst>
    <p:embeddedFont>
      <p:font typeface="Roboto Condensed Light" charset="0"/>
      <p:regular r:id="rId8"/>
      <p:bold r:id="rId9"/>
      <p:italic r:id="rId10"/>
      <p:boldItalic r:id="rId11"/>
    </p:embeddedFont>
    <p:embeddedFont>
      <p:font typeface="Franklin Gothic Demi Cond" pitchFamily="34" charset="0"/>
      <p:regular r:id="rId12"/>
    </p:embeddedFont>
    <p:embeddedFont>
      <p:font typeface="Roboto Condensed" charset="0"/>
      <p:regular r:id="rId13"/>
      <p:bold r:id="rId14"/>
      <p:italic r:id="rId15"/>
      <p:boldItalic r:id="rId16"/>
    </p:embeddedFont>
    <p:embeddedFont>
      <p:font typeface="Arvo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032AA0D-D9EB-4B01-B75C-2A952DE8F3FC}">
  <a:tblStyle styleId="{0032AA0D-D9EB-4B01-B75C-2A952DE8F3F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66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heme" Target="theme/theme1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17601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4" name="Google Shape;44;p4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45" name="Google Shape;45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47" name="Google Shape;47;p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48" name="Google Shape;48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0" name="Google Shape;50;p4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4"/>
          <p:cNvSpPr txBox="1"/>
          <p:nvPr/>
        </p:nvSpPr>
        <p:spPr>
          <a:xfrm>
            <a:off x="286600" y="1014575"/>
            <a:ext cx="676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FF9800"/>
                </a:solidFill>
              </a:rPr>
              <a:t>“</a:t>
            </a:r>
            <a:endParaRPr sz="7200" b="1">
              <a:solidFill>
                <a:srgbClr val="FF9800"/>
              </a:solidFill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53" name="Google Shape;53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" name="Google Shape;54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55" name="Google Shape;55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7" name="Google Shape;57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58" name="Google Shape;58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enelitianilmiah.com/penelitian-komparatif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.syekhnurjati.ac.id/esscamp/risetmhs/BAB214121410470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penelitianilmiah.com/penelitian-komparatif/#:~:text=daerah%20perkotaan%20terdekat.-,ciri%20penelitian%20komparatif,setelah%20peristiwa%20yang%20dipermasalahkan%20terjadi.&amp;twxt=penelitian%20ini%20cenderung%20menggunakan%data%20kuantitatif" TargetMode="External"/><Relationship Id="rId4" Type="http://schemas.openxmlformats.org/officeDocument/2006/relationships/hyperlink" Target="https://penelitanilmiah.com/contoh-penelitian-komparat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685800" y="438150"/>
            <a:ext cx="5367900" cy="129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/>
              <a:t>METODE PENELITIAN KOMPARATIF</a:t>
            </a:r>
            <a:endParaRPr sz="4400" dirty="0"/>
          </a:p>
        </p:txBody>
      </p:sp>
      <p:sp>
        <p:nvSpPr>
          <p:cNvPr id="3" name="Google Shape;184;p11"/>
          <p:cNvSpPr txBox="1">
            <a:spLocks/>
          </p:cNvSpPr>
          <p:nvPr/>
        </p:nvSpPr>
        <p:spPr>
          <a:xfrm>
            <a:off x="1828800" y="1686426"/>
            <a:ext cx="45297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Condensed"/>
              <a:buNone/>
              <a:defRPr sz="48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Condensed"/>
              <a:buNone/>
              <a:defRPr sz="48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Condensed"/>
              <a:buNone/>
              <a:defRPr sz="48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Condensed"/>
              <a:buNone/>
              <a:defRPr sz="48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Condensed"/>
              <a:buNone/>
              <a:defRPr sz="48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Condensed"/>
              <a:buNone/>
              <a:defRPr sz="48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Condensed"/>
              <a:buNone/>
              <a:defRPr sz="48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Condensed"/>
              <a:buNone/>
              <a:defRPr sz="48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Condensed"/>
              <a:buNone/>
              <a:defRPr sz="48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n-US" sz="2800" dirty="0" smtClean="0"/>
              <a:t>KELOMPOK II</a:t>
            </a:r>
          </a:p>
          <a:p>
            <a:r>
              <a:rPr lang="en-US" sz="2000" dirty="0" smtClean="0"/>
              <a:t>ABDUR RAZAK RAHAF |18.3100.014</a:t>
            </a:r>
          </a:p>
          <a:p>
            <a:r>
              <a:rPr lang="en-US" sz="2000" dirty="0" smtClean="0"/>
              <a:t>EGHA ANUGRAH T |18.3100.041</a:t>
            </a:r>
          </a:p>
          <a:p>
            <a:r>
              <a:rPr lang="en-US" sz="2000" dirty="0" smtClean="0"/>
              <a:t>HUSNUL HATIMAH |18.3100.068</a:t>
            </a:r>
          </a:p>
          <a:p>
            <a:r>
              <a:rPr lang="en-US" sz="2000" dirty="0" smtClean="0"/>
              <a:t>NURUL HALIKA PUTRI |18.3100.041</a:t>
            </a:r>
          </a:p>
          <a:p>
            <a:r>
              <a:rPr lang="en-US" sz="2000" dirty="0" smtClean="0"/>
              <a:t>SERLI |17.3100.047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PENGERTIAN PENELITIAN KOMPARATIF</a:t>
            </a:r>
            <a:endParaRPr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4119725" y="1744425"/>
            <a:ext cx="3654900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 smtClean="0">
                <a:solidFill>
                  <a:srgbClr val="FF9800"/>
                </a:solidFill>
              </a:rPr>
              <a:t>MENURUT SUGIYONO (2012)</a:t>
            </a:r>
            <a:endParaRPr sz="1200" dirty="0">
              <a:solidFill>
                <a:srgbClr val="FF9800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 err="1" smtClean="0"/>
              <a:t>Ciri</a:t>
            </a:r>
            <a:r>
              <a:rPr lang="en-US" sz="1200" dirty="0" smtClean="0"/>
              <a:t> </a:t>
            </a:r>
            <a:r>
              <a:rPr lang="en-US" sz="1200" dirty="0" err="1" smtClean="0"/>
              <a:t>penelitian</a:t>
            </a:r>
            <a:r>
              <a:rPr lang="en-US" sz="1200" dirty="0" smtClean="0"/>
              <a:t> </a:t>
            </a:r>
            <a:r>
              <a:rPr lang="en-US" sz="1200" dirty="0" err="1" smtClean="0"/>
              <a:t>komparatif</a:t>
            </a:r>
            <a:r>
              <a:rPr lang="en-US" sz="1200" dirty="0" smtClean="0"/>
              <a:t> </a:t>
            </a:r>
            <a:r>
              <a:rPr lang="en-US" sz="1200" dirty="0" err="1" smtClean="0"/>
              <a:t>dibuat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mampu</a:t>
            </a:r>
            <a:r>
              <a:rPr lang="en-US" sz="1200" dirty="0" smtClean="0"/>
              <a:t> </a:t>
            </a:r>
            <a:r>
              <a:rPr lang="en-US" sz="1200" dirty="0" err="1" smtClean="0"/>
              <a:t>membandingkan</a:t>
            </a:r>
            <a:r>
              <a:rPr lang="en-US" sz="1200" dirty="0" smtClean="0"/>
              <a:t> </a:t>
            </a:r>
            <a:r>
              <a:rPr lang="en-US" sz="1200" dirty="0" err="1" smtClean="0"/>
              <a:t>keberadaan</a:t>
            </a:r>
            <a:r>
              <a:rPr lang="en-US" sz="1200" dirty="0" smtClean="0"/>
              <a:t> </a:t>
            </a:r>
            <a:r>
              <a:rPr lang="en-US" sz="1200" dirty="0" err="1" smtClean="0"/>
              <a:t>satu</a:t>
            </a:r>
            <a:r>
              <a:rPr lang="en-US" sz="1200" dirty="0" smtClean="0"/>
              <a:t> </a:t>
            </a:r>
            <a:r>
              <a:rPr lang="en-US" sz="1200" dirty="0" err="1" smtClean="0"/>
              <a:t>variabel</a:t>
            </a:r>
            <a:r>
              <a:rPr lang="en-US" sz="1200" dirty="0" smtClean="0"/>
              <a:t>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lebih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dua</a:t>
            </a:r>
            <a:r>
              <a:rPr lang="en-US" sz="1200" dirty="0" smtClean="0"/>
              <a:t> </a:t>
            </a:r>
            <a:r>
              <a:rPr lang="en-US" sz="1200" dirty="0" err="1" smtClean="0"/>
              <a:t>ata</a:t>
            </a:r>
            <a:r>
              <a:rPr lang="en-US" sz="1200" dirty="0" smtClean="0"/>
              <a:t> </a:t>
            </a:r>
            <a:r>
              <a:rPr lang="en-US" sz="1200" dirty="0" err="1" smtClean="0"/>
              <a:t>setempel</a:t>
            </a:r>
            <a:r>
              <a:rPr lang="en-US" sz="1200" dirty="0" smtClean="0"/>
              <a:t> yang </a:t>
            </a:r>
            <a:r>
              <a:rPr lang="en-US" sz="1200" dirty="0" err="1" smtClean="0"/>
              <a:t>berbeda</a:t>
            </a:r>
            <a:r>
              <a:rPr lang="en-US" sz="1200" dirty="0" smtClean="0"/>
              <a:t>,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waktu</a:t>
            </a:r>
            <a:r>
              <a:rPr lang="en-US" sz="1200" dirty="0" smtClean="0"/>
              <a:t> yang </a:t>
            </a:r>
            <a:r>
              <a:rPr lang="en-US" sz="1200" dirty="0" err="1" smtClean="0"/>
              <a:t>berbeda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1000"/>
              </a:spcAft>
              <a:buNone/>
            </a:pPr>
            <a:endParaRPr sz="1200" b="1" dirty="0"/>
          </a:p>
        </p:txBody>
      </p:sp>
      <p:sp>
        <p:nvSpPr>
          <p:cNvPr id="191" name="Google Shape;191;p12"/>
          <p:cNvSpPr txBox="1">
            <a:spLocks noGrp="1"/>
          </p:cNvSpPr>
          <p:nvPr>
            <p:ph type="body" idx="2"/>
          </p:nvPr>
        </p:nvSpPr>
        <p:spPr>
          <a:xfrm>
            <a:off x="838200" y="4476750"/>
            <a:ext cx="5168400" cy="4946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i="1" dirty="0" smtClean="0">
                <a:solidFill>
                  <a:srgbClr val="3F5378"/>
                </a:solidFill>
              </a:rPr>
              <a:t>R</a:t>
            </a:r>
            <a:r>
              <a:rPr lang="en" sz="1000" b="1" i="1" dirty="0" smtClean="0">
                <a:solidFill>
                  <a:srgbClr val="3F5378"/>
                </a:solidFill>
              </a:rPr>
              <a:t>eferensi terkait pengertian penelitian komparatif </a:t>
            </a:r>
            <a:r>
              <a:rPr lang="en" sz="1000" b="1" i="1" u="sng" dirty="0" smtClean="0">
                <a:solidFill>
                  <a:srgbClr val="3F5378"/>
                </a:solidFill>
                <a:hlinkClick r:id="rId3"/>
              </a:rPr>
              <a:t>https://penelitianilmiah.com/penelitian-komparatif/</a:t>
            </a:r>
            <a:r>
              <a:rPr lang="en" sz="1000" i="1" dirty="0" smtClean="0">
                <a:solidFill>
                  <a:srgbClr val="3F5378"/>
                </a:solidFill>
              </a:rPr>
              <a:t>.</a:t>
            </a:r>
            <a:endParaRPr sz="1000" i="1" dirty="0">
              <a:solidFill>
                <a:srgbClr val="3F537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i="1" dirty="0">
              <a:solidFill>
                <a:srgbClr val="3F537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i="1" dirty="0">
              <a:solidFill>
                <a:srgbClr val="3F5378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744425"/>
            <a:ext cx="3084300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 smtClean="0">
                <a:solidFill>
                  <a:srgbClr val="FF9800"/>
                </a:solidFill>
              </a:rPr>
              <a:t>PENELITIAN KOMPARATIF</a:t>
            </a:r>
            <a:endParaRPr sz="1200" dirty="0">
              <a:solidFill>
                <a:srgbClr val="FF9800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jenis</a:t>
            </a:r>
            <a:r>
              <a:rPr lang="en-US" sz="1200" dirty="0" smtClean="0"/>
              <a:t> </a:t>
            </a:r>
            <a:r>
              <a:rPr lang="en-US" sz="1200" dirty="0" err="1" smtClean="0"/>
              <a:t>penelitian</a:t>
            </a:r>
            <a:r>
              <a:rPr lang="en-US" sz="1200" dirty="0" smtClean="0"/>
              <a:t> </a:t>
            </a:r>
            <a:r>
              <a:rPr lang="en-US" sz="1200" dirty="0" err="1" smtClean="0"/>
              <a:t>deskriptif</a:t>
            </a:r>
            <a:r>
              <a:rPr lang="en-US" sz="1200" dirty="0" smtClean="0"/>
              <a:t> yang </a:t>
            </a:r>
            <a:r>
              <a:rPr lang="en-US" sz="1200" dirty="0" err="1" smtClean="0"/>
              <a:t>tujuannya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mencari</a:t>
            </a:r>
            <a:r>
              <a:rPr lang="en-US" sz="1200" dirty="0" smtClean="0"/>
              <a:t> </a:t>
            </a:r>
            <a:r>
              <a:rPr lang="en-US" sz="1200" dirty="0" err="1" smtClean="0"/>
              <a:t>jawaban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mendasar</a:t>
            </a:r>
            <a:r>
              <a:rPr lang="en-US" sz="1200" dirty="0" smtClean="0"/>
              <a:t> </a:t>
            </a:r>
            <a:r>
              <a:rPr lang="en-US" sz="1200" dirty="0" err="1" smtClean="0"/>
              <a:t>mengenai</a:t>
            </a:r>
            <a:r>
              <a:rPr lang="en-US" sz="1200" dirty="0" smtClean="0"/>
              <a:t> </a:t>
            </a:r>
            <a:r>
              <a:rPr lang="en-US" sz="1200" dirty="0" err="1" smtClean="0"/>
              <a:t>hubungan</a:t>
            </a:r>
            <a:r>
              <a:rPr lang="en-US" sz="1200" dirty="0" smtClean="0"/>
              <a:t> </a:t>
            </a:r>
            <a:r>
              <a:rPr lang="en-US" sz="1200" dirty="0" err="1" smtClean="0"/>
              <a:t>sebab-akibat</a:t>
            </a:r>
            <a:r>
              <a:rPr lang="en-US" sz="1200" dirty="0" smtClean="0"/>
              <a:t>,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menganalisis</a:t>
            </a:r>
            <a:r>
              <a:rPr lang="en-US" sz="1200" dirty="0" smtClean="0"/>
              <a:t> </a:t>
            </a:r>
            <a:r>
              <a:rPr lang="en-US" sz="1200" dirty="0" err="1" smtClean="0"/>
              <a:t>faktor-faktor</a:t>
            </a:r>
            <a:r>
              <a:rPr lang="en-US" sz="1200" dirty="0" smtClean="0"/>
              <a:t> </a:t>
            </a:r>
            <a:r>
              <a:rPr lang="en-US" sz="1200" dirty="0" err="1" smtClean="0"/>
              <a:t>penyebab</a:t>
            </a:r>
            <a:r>
              <a:rPr lang="en-US" sz="1200" dirty="0" smtClean="0"/>
              <a:t> </a:t>
            </a:r>
            <a:r>
              <a:rPr lang="en-US" sz="1200" dirty="0" err="1" smtClean="0"/>
              <a:t>terjadinya</a:t>
            </a:r>
            <a:r>
              <a:rPr lang="en-US" sz="1200" dirty="0" smtClean="0"/>
              <a:t>  </a:t>
            </a:r>
            <a:r>
              <a:rPr lang="en-US" sz="1200" dirty="0" err="1" smtClean="0"/>
              <a:t>ataupun</a:t>
            </a:r>
            <a:r>
              <a:rPr lang="en-US" sz="1200" dirty="0" smtClean="0"/>
              <a:t> </a:t>
            </a:r>
            <a:r>
              <a:rPr lang="en-US" sz="1200" dirty="0" err="1" smtClean="0"/>
              <a:t>munculnya</a:t>
            </a:r>
            <a:r>
              <a:rPr lang="en-US" sz="1200" dirty="0" smtClean="0"/>
              <a:t> </a:t>
            </a:r>
            <a:r>
              <a:rPr lang="en-US" sz="1200" dirty="0" err="1" smtClean="0"/>
              <a:t>fenomena</a:t>
            </a:r>
            <a:r>
              <a:rPr lang="en-US" sz="1200" dirty="0" smtClean="0"/>
              <a:t> </a:t>
            </a:r>
            <a:r>
              <a:rPr lang="en-US" sz="1200" dirty="0" err="1" smtClean="0"/>
              <a:t>tertentu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1000"/>
              </a:spcAft>
              <a:buNone/>
            </a:pPr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99619" y="687003"/>
            <a:ext cx="6934200" cy="6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umum</a:t>
            </a:r>
            <a:r>
              <a:rPr lang="en-US" sz="1800" dirty="0" smtClean="0"/>
              <a:t>, </a:t>
            </a:r>
            <a:r>
              <a:rPr lang="en-US" sz="1800" dirty="0" err="1" smtClean="0"/>
              <a:t>tujuan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komparatif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menemukan</a:t>
            </a:r>
            <a:r>
              <a:rPr lang="en-US" sz="1800" dirty="0" smtClean="0"/>
              <a:t> </a:t>
            </a:r>
            <a:r>
              <a:rPr lang="en-US" sz="1800" dirty="0" err="1" smtClean="0"/>
              <a:t>persamaan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perbedaan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endParaRPr sz="1800"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953000" y="1352550"/>
            <a:ext cx="4094400" cy="33876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 dirty="0" smtClean="0">
                <a:latin typeface="Franklin Gothic Demi Cond" pitchFamily="34" charset="0"/>
              </a:rPr>
              <a:t>Karakteristik &amp; Ciri penelitian Komparatif</a:t>
            </a:r>
            <a:endParaRPr lang="en" sz="1800" dirty="0">
              <a:solidFill>
                <a:schemeClr val="accent2"/>
              </a:solidFill>
              <a:latin typeface="Franklin Gothic Demi Cond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en-US" sz="1600" dirty="0" smtClean="0">
                <a:latin typeface="Franklin Gothic Demi Cond" pitchFamily="34" charset="0"/>
              </a:rPr>
              <a:t>M</a:t>
            </a:r>
            <a:r>
              <a:rPr lang="en" sz="1600" dirty="0" smtClean="0">
                <a:latin typeface="Franklin Gothic Demi Cond" pitchFamily="34" charset="0"/>
              </a:rPr>
              <a:t>erupakan dua atau lebih objek yang berbeda</a:t>
            </a:r>
          </a:p>
          <a:p>
            <a:pPr marL="285750" lvl="0" indent="-285750" algn="l" rtl="0"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en-US" sz="1600" dirty="0" smtClean="0">
                <a:solidFill>
                  <a:schemeClr val="accent2"/>
                </a:solidFill>
                <a:latin typeface="Franklin Gothic Demi Cond" pitchFamily="34" charset="0"/>
              </a:rPr>
              <a:t>M</a:t>
            </a:r>
            <a:r>
              <a:rPr lang="en" sz="1600" dirty="0" smtClean="0">
                <a:solidFill>
                  <a:schemeClr val="accent2"/>
                </a:solidFill>
                <a:latin typeface="Franklin Gothic Demi Cond" pitchFamily="34" charset="0"/>
              </a:rPr>
              <a:t>asing-masing bediri sendiri dan bersifat terpisah</a:t>
            </a:r>
          </a:p>
          <a:p>
            <a:pPr marL="285750" lvl="0" indent="-285750" algn="l" rtl="0"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en-US" sz="1600" dirty="0" smtClean="0">
                <a:solidFill>
                  <a:schemeClr val="accent2"/>
                </a:solidFill>
                <a:latin typeface="Franklin Gothic Demi Cond" pitchFamily="34" charset="0"/>
              </a:rPr>
              <a:t>M</a:t>
            </a:r>
            <a:r>
              <a:rPr lang="en" sz="1600" dirty="0" smtClean="0">
                <a:solidFill>
                  <a:schemeClr val="accent2"/>
                </a:solidFill>
                <a:latin typeface="Franklin Gothic Demi Cond" pitchFamily="34" charset="0"/>
              </a:rPr>
              <a:t>emiliki kesamaan pola atau cara kerja tertentu</a:t>
            </a:r>
          </a:p>
          <a:p>
            <a:pPr marL="285750" lvl="0" indent="-285750" algn="l" rtl="0"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en-US" sz="1600" dirty="0" smtClean="0">
                <a:solidFill>
                  <a:schemeClr val="accent2"/>
                </a:solidFill>
                <a:latin typeface="Franklin Gothic Demi Cond" pitchFamily="34" charset="0"/>
              </a:rPr>
              <a:t>O</a:t>
            </a:r>
            <a:r>
              <a:rPr lang="en" sz="1600" dirty="0" smtClean="0">
                <a:solidFill>
                  <a:schemeClr val="accent2"/>
                </a:solidFill>
                <a:latin typeface="Franklin Gothic Demi Cond" pitchFamily="34" charset="0"/>
              </a:rPr>
              <a:t>bjek yang di perbandingkan jelas dan spesifik</a:t>
            </a:r>
          </a:p>
          <a:p>
            <a:pPr marL="285750" lvl="0" indent="-285750" algn="l" rtl="0"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en-US" sz="1600" dirty="0" smtClean="0">
                <a:solidFill>
                  <a:schemeClr val="accent2"/>
                </a:solidFill>
                <a:latin typeface="Franklin Gothic Demi Cond" pitchFamily="34" charset="0"/>
              </a:rPr>
              <a:t>M</a:t>
            </a:r>
            <a:r>
              <a:rPr lang="en" sz="1600" dirty="0" smtClean="0">
                <a:solidFill>
                  <a:schemeClr val="accent2"/>
                </a:solidFill>
                <a:latin typeface="Franklin Gothic Demi Cond" pitchFamily="34" charset="0"/>
              </a:rPr>
              <a:t>emakai standar dan ukuran</a:t>
            </a:r>
          </a:p>
          <a:p>
            <a:pPr marL="285750" lvl="0" indent="-285750" algn="l" rtl="0">
              <a:spcBef>
                <a:spcPts val="0"/>
              </a:spcBef>
              <a:spcAft>
                <a:spcPts val="1000"/>
              </a:spcAft>
              <a:buFontTx/>
              <a:buChar char="-"/>
            </a:pPr>
            <a:r>
              <a:rPr lang="en-US" sz="1600" dirty="0" smtClean="0">
                <a:solidFill>
                  <a:schemeClr val="accent2"/>
                </a:solidFill>
                <a:latin typeface="Franklin Gothic Demi Cond" pitchFamily="34" charset="0"/>
              </a:rPr>
              <a:t>P</a:t>
            </a:r>
            <a:r>
              <a:rPr lang="en" sz="1600" dirty="0" smtClean="0">
                <a:solidFill>
                  <a:schemeClr val="accent2"/>
                </a:solidFill>
                <a:latin typeface="Franklin Gothic Demi Cond" pitchFamily="34" charset="0"/>
              </a:rPr>
              <a:t>erbandingan berbeda dari objek yang sam</a:t>
            </a:r>
            <a:endParaRPr lang="en" sz="1800" dirty="0">
              <a:solidFill>
                <a:schemeClr val="accent2"/>
              </a:solidFill>
              <a:latin typeface="Franklin Gothic Demi Cond" pitchFamily="34" charset="0"/>
            </a:endParaRPr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4" y="133350"/>
            <a:ext cx="5861076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TUJUAN &amp; KARAKTERISTIK PENELITIAN KOMPARATIF</a:t>
            </a:r>
            <a:endParaRPr sz="2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7" name="Google Shape;222;p14"/>
          <p:cNvSpPr txBox="1">
            <a:spLocks/>
          </p:cNvSpPr>
          <p:nvPr/>
        </p:nvSpPr>
        <p:spPr>
          <a:xfrm>
            <a:off x="609600" y="1352550"/>
            <a:ext cx="4094400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Font typeface="Roboto Condensed Light"/>
              <a:buNone/>
              <a:defRPr sz="2000" b="0" i="0" u="none" strike="noStrike" cap="none">
                <a:solidFill>
                  <a:srgbClr val="FF98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Font typeface="Roboto Condensed Light"/>
              <a:buNone/>
              <a:defRPr sz="2000" b="0" i="0" u="none" strike="noStrike" cap="none">
                <a:solidFill>
                  <a:srgbClr val="FF98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Font typeface="Roboto Condensed Light"/>
              <a:buNone/>
              <a:defRPr sz="2000" b="0" i="0" u="none" strike="noStrike" cap="none">
                <a:solidFill>
                  <a:srgbClr val="FF98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Font typeface="Roboto Condensed Light"/>
              <a:buNone/>
              <a:defRPr sz="2000" b="0" i="0" u="none" strike="noStrike" cap="none">
                <a:solidFill>
                  <a:srgbClr val="FF98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Font typeface="Roboto Condensed Light"/>
              <a:buNone/>
              <a:defRPr sz="2000" b="0" i="0" u="none" strike="noStrike" cap="none">
                <a:solidFill>
                  <a:srgbClr val="FF98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Font typeface="Roboto Condensed Light"/>
              <a:buNone/>
              <a:defRPr sz="2000" b="0" i="0" u="none" strike="noStrike" cap="none">
                <a:solidFill>
                  <a:srgbClr val="FF98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Font typeface="Roboto Condensed Light"/>
              <a:buNone/>
              <a:defRPr sz="2000" b="0" i="0" u="none" strike="noStrike" cap="none">
                <a:solidFill>
                  <a:srgbClr val="FF98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Font typeface="Roboto Condensed Light"/>
              <a:buNone/>
              <a:defRPr sz="2000" b="0" i="0" u="none" strike="noStrike" cap="none">
                <a:solidFill>
                  <a:srgbClr val="FF98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Font typeface="Roboto Condensed Light"/>
              <a:buNone/>
              <a:defRPr sz="2000" b="0" i="0" u="none" strike="noStrike" cap="none">
                <a:solidFill>
                  <a:srgbClr val="FF9800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indent="0">
              <a:spcAft>
                <a:spcPts val="1000"/>
              </a:spcAft>
            </a:pPr>
            <a:r>
              <a:rPr lang="en-US" sz="1800" dirty="0" err="1" smtClean="0">
                <a:latin typeface="Franklin Gothic Demi Cond" pitchFamily="34" charset="0"/>
              </a:rPr>
              <a:t>Instrumen</a:t>
            </a:r>
            <a:r>
              <a:rPr lang="en-US" sz="1800" dirty="0" smtClean="0">
                <a:latin typeface="Franklin Gothic Demi Cond" pitchFamily="34" charset="0"/>
              </a:rPr>
              <a:t> </a:t>
            </a:r>
            <a:r>
              <a:rPr lang="en-US" sz="1800" dirty="0" err="1" smtClean="0">
                <a:latin typeface="Franklin Gothic Demi Cond" pitchFamily="34" charset="0"/>
              </a:rPr>
              <a:t>Penelitian</a:t>
            </a:r>
            <a:r>
              <a:rPr lang="en-US" sz="1800" dirty="0" smtClean="0">
                <a:latin typeface="Franklin Gothic Demi Cond" pitchFamily="34" charset="0"/>
              </a:rPr>
              <a:t> </a:t>
            </a:r>
            <a:r>
              <a:rPr lang="en-US" sz="1800" dirty="0" err="1" smtClean="0">
                <a:latin typeface="Franklin Gothic Demi Cond" pitchFamily="34" charset="0"/>
              </a:rPr>
              <a:t>Komparatif</a:t>
            </a:r>
            <a:endParaRPr lang="en-US" sz="1800" dirty="0" smtClean="0">
              <a:solidFill>
                <a:schemeClr val="bg1"/>
              </a:solidFill>
              <a:latin typeface="Franklin Gothic Demi Cond" pitchFamily="34" charset="0"/>
            </a:endParaRPr>
          </a:p>
          <a:p>
            <a:pPr marL="0" indent="0" algn="just">
              <a:spcAft>
                <a:spcPts val="1000"/>
              </a:spcAft>
            </a:pP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Teknik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pengumpulan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data yang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akan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digunakan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dalam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penelitian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ini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adalah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kuesioner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(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angket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).</a:t>
            </a:r>
          </a:p>
          <a:p>
            <a:pPr marL="0" indent="0" algn="just">
              <a:spcAft>
                <a:spcPts val="1000"/>
              </a:spcAft>
            </a:pP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Angket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dibuat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berdasarkan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kisi-kisi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instrumen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penelitian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yang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telah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ditetapkan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jenis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angket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yang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digunakan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dalam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penelitian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ini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adalah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angket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tertutup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Tujuannya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agar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responden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lebih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fokus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terhadap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penelitian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dan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apa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yang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diteliti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karena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jawaban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sudah</a:t>
            </a:r>
            <a:r>
              <a:rPr lang="en-US" sz="1600" dirty="0" smtClean="0">
                <a:solidFill>
                  <a:schemeClr val="bg1"/>
                </a:solidFill>
                <a:latin typeface="Franklin Gothic Demi Con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Franklin Gothic Demi Cond" pitchFamily="34" charset="0"/>
              </a:rPr>
              <a:t>tersedia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Franklin Gothic Demi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3513625" cy="3808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 i="0" dirty="0" smtClean="0"/>
              <a:t>KELEBIHAN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Penelitian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yang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layak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pada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banyak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hal</a:t>
            </a:r>
            <a:endParaRPr lang="en-US" sz="1600" b="1" i="0" dirty="0" smtClean="0">
              <a:ln>
                <a:solidFill>
                  <a:schemeClr val="tx1"/>
                </a:solidFill>
              </a:ln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Memperbaiki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teknik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,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metode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,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statistik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dan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desain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dengan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mengontrol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fitur-fitur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secara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parsial</a:t>
            </a:r>
            <a:endParaRPr lang="en-US" sz="1600" b="1" i="0" dirty="0" smtClean="0">
              <a:ln>
                <a:solidFill>
                  <a:schemeClr val="tx1"/>
                </a:solidFill>
              </a:ln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Dapat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mensubstansikan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metode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eksperimental</a:t>
            </a:r>
            <a:endParaRPr lang="en-US" sz="1600" b="1" i="0" dirty="0" smtClean="0">
              <a:ln>
                <a:solidFill>
                  <a:schemeClr val="tx1"/>
                </a:solidFill>
              </a:ln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Dapat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mengadakan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estimasi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terhadap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prameter</a:t>
            </a:r>
            <a:r>
              <a:rPr lang="en-US" sz="1600" b="1" i="0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hubngan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kausal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secara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efektif</a:t>
            </a:r>
            <a:endParaRPr lang="en-US" sz="1600" b="1" i="0" dirty="0" smtClean="0">
              <a:ln>
                <a:solidFill>
                  <a:schemeClr val="tx1"/>
                </a:solidFill>
              </a:ln>
            </a:endParaRP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Dapat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menghasilkan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informasi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yang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sangat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berguna</a:t>
            </a:r>
            <a:endParaRPr sz="1600" i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30" name="Google Shape;230;p15"/>
          <p:cNvSpPr txBox="1">
            <a:spLocks noGrp="1"/>
          </p:cNvSpPr>
          <p:nvPr>
            <p:ph type="sldNum" idx="4294967295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31" name="Google Shape;231;p1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6" name="Google Shape;229;p15"/>
          <p:cNvSpPr txBox="1">
            <a:spLocks/>
          </p:cNvSpPr>
          <p:nvPr/>
        </p:nvSpPr>
        <p:spPr>
          <a:xfrm>
            <a:off x="4724400" y="1200150"/>
            <a:ext cx="35814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▰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indent="0">
              <a:buFont typeface="Roboto Condensed Light"/>
              <a:buNone/>
            </a:pPr>
            <a:r>
              <a:rPr lang="en-US" sz="1800" b="1" i="0" dirty="0" smtClean="0"/>
              <a:t>KEKURANGAN</a:t>
            </a:r>
          </a:p>
          <a:p>
            <a:pPr marL="285750" indent="-285750">
              <a:buFontTx/>
              <a:buChar char="-"/>
            </a:pP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Penelitian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tersebut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tidak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mempunyai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kontrol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terhadap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variabel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bebas</a:t>
            </a:r>
            <a:endParaRPr lang="en-US" sz="1600" b="1" i="0" dirty="0" smtClean="0">
              <a:ln>
                <a:solidFill>
                  <a:schemeClr val="tx1"/>
                </a:solidFill>
              </a:ln>
            </a:endParaRPr>
          </a:p>
          <a:p>
            <a:pPr marL="285750" indent="-285750">
              <a:buFontTx/>
              <a:buChar char="-"/>
            </a:pP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Sukar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memperoleh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kepastian</a:t>
            </a:r>
            <a:endParaRPr lang="en-US" sz="1600" b="1" i="0" dirty="0" smtClean="0">
              <a:ln>
                <a:solidFill>
                  <a:schemeClr val="tx1"/>
                </a:solidFill>
              </a:ln>
            </a:endParaRPr>
          </a:p>
          <a:p>
            <a:pPr marL="285750" indent="-285750">
              <a:buFontTx/>
              <a:buChar char="-"/>
            </a:pP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Kenyataan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bahwa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faktor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penyebab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bukanlah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tunggal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,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melainkan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kombinasi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dan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interaksi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antara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berbagai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faktor</a:t>
            </a:r>
            <a:endParaRPr lang="en-US" sz="1600" b="1" i="0" dirty="0" smtClean="0">
              <a:ln>
                <a:solidFill>
                  <a:schemeClr val="tx1"/>
                </a:solidFill>
              </a:ln>
            </a:endParaRPr>
          </a:p>
          <a:p>
            <a:pPr marL="285750" indent="-285750">
              <a:buFontTx/>
              <a:buChar char="-"/>
            </a:pP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Sukar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untuk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menetukan</a:t>
            </a:r>
            <a:r>
              <a:rPr lang="en-US" sz="1600" b="1" i="0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mana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yang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sebab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,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mana</a:t>
            </a:r>
            <a:r>
              <a:rPr lang="en-US" sz="1600" b="1" i="0" dirty="0" smtClean="0">
                <a:ln>
                  <a:solidFill>
                    <a:schemeClr val="tx1"/>
                  </a:solidFill>
                </a:ln>
              </a:rPr>
              <a:t> yang </a:t>
            </a:r>
            <a:r>
              <a:rPr lang="en-US" sz="1600" b="1" i="0" dirty="0" err="1" smtClean="0">
                <a:ln>
                  <a:solidFill>
                    <a:schemeClr val="tx1"/>
                  </a:solidFill>
                </a:ln>
              </a:rPr>
              <a:t>akibat</a:t>
            </a:r>
            <a:endParaRPr lang="en-US" sz="1800" b="1" i="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Google Shape;229;p15"/>
          <p:cNvSpPr txBox="1">
            <a:spLocks/>
          </p:cNvSpPr>
          <p:nvPr/>
        </p:nvSpPr>
        <p:spPr>
          <a:xfrm>
            <a:off x="522572" y="285750"/>
            <a:ext cx="64770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▰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419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Condensed Light"/>
              <a:buChar char="▻"/>
              <a:defRPr sz="3000" b="0" i="1" u="none" strike="noStrike" cap="none">
                <a:solidFill>
                  <a:srgbClr val="FFFFFF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indent="0">
              <a:buFont typeface="Roboto Condensed Light"/>
              <a:buNone/>
            </a:pPr>
            <a:r>
              <a:rPr lang="en-US" sz="2000" i="0" dirty="0" smtClean="0">
                <a:latin typeface="Franklin Gothic Demi Cond" pitchFamily="34" charset="0"/>
              </a:rPr>
              <a:t>KELEBIHAN DAN KEKURANGAN PENELITIAN KOMPARATIF</a:t>
            </a:r>
            <a:endParaRPr lang="en-US" sz="2000" i="0" dirty="0">
              <a:latin typeface="Franklin Gothic Demi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CONTOH JUDUL PENELITIAN KOMPARATIF</a:t>
            </a:r>
            <a:endParaRPr dirty="0"/>
          </a:p>
        </p:txBody>
      </p:sp>
      <p:sp>
        <p:nvSpPr>
          <p:cNvPr id="237" name="Google Shape;237;p16"/>
          <p:cNvSpPr txBox="1">
            <a:spLocks noGrp="1"/>
          </p:cNvSpPr>
          <p:nvPr>
            <p:ph type="body" idx="1"/>
          </p:nvPr>
        </p:nvSpPr>
        <p:spPr>
          <a:xfrm>
            <a:off x="762000" y="1276350"/>
            <a:ext cx="6132600" cy="20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76200" lvl="0" indent="0" algn="l" rtl="0"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1800" dirty="0" err="1" smtClean="0"/>
              <a:t>Berikut</a:t>
            </a:r>
            <a:r>
              <a:rPr lang="en-US" sz="1800" dirty="0" smtClean="0"/>
              <a:t>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judul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metode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komparatif</a:t>
            </a:r>
            <a:r>
              <a:rPr lang="en-US" sz="1800" dirty="0" smtClean="0"/>
              <a:t>:</a:t>
            </a:r>
            <a:endParaRPr lang="en-US" sz="1800" dirty="0"/>
          </a:p>
          <a:p>
            <a:pPr marL="76200" lvl="0" indent="0" algn="l" rtl="0"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1800" i="1" dirty="0" smtClean="0"/>
              <a:t>“</a:t>
            </a:r>
            <a:r>
              <a:rPr lang="en-US" sz="1800" i="1" dirty="0" err="1" smtClean="0"/>
              <a:t>Perbedaan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Kematangan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Emosi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pada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Wanita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Usia</a:t>
            </a:r>
            <a:r>
              <a:rPr lang="en-US" sz="1800" i="1" dirty="0" smtClean="0"/>
              <a:t> 25-35 </a:t>
            </a:r>
            <a:r>
              <a:rPr lang="en-US" sz="1800" i="1" dirty="0" err="1" smtClean="0"/>
              <a:t>Tahun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Ditinjau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dari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tingkat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pendidikan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Usia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Memasuki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Perkawinan</a:t>
            </a:r>
            <a:r>
              <a:rPr lang="en-US" sz="1800" i="1" dirty="0" smtClean="0"/>
              <a:t>”.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(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Komparatif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Ibu-ibu</a:t>
            </a:r>
            <a:r>
              <a:rPr lang="en-US" sz="1800" dirty="0" smtClean="0"/>
              <a:t> </a:t>
            </a:r>
            <a:r>
              <a:rPr lang="en-US" sz="1800" dirty="0" err="1" smtClean="0"/>
              <a:t>Rumah</a:t>
            </a:r>
            <a:r>
              <a:rPr lang="en-US" sz="1800" dirty="0" smtClean="0"/>
              <a:t> </a:t>
            </a:r>
            <a:r>
              <a:rPr lang="en-US" sz="1800" dirty="0" err="1" smtClean="0"/>
              <a:t>Tangga</a:t>
            </a:r>
            <a:r>
              <a:rPr lang="en-US" sz="1800" dirty="0" smtClean="0"/>
              <a:t> di RW 5 </a:t>
            </a:r>
            <a:r>
              <a:rPr lang="en-US" sz="1800" dirty="0" err="1" smtClean="0"/>
              <a:t>Desa</a:t>
            </a:r>
            <a:r>
              <a:rPr lang="en-US" sz="1800" dirty="0" smtClean="0"/>
              <a:t> </a:t>
            </a:r>
            <a:r>
              <a:rPr lang="en-US" sz="1800" dirty="0" err="1" smtClean="0"/>
              <a:t>Tunahan</a:t>
            </a:r>
            <a:r>
              <a:rPr lang="en-US" sz="1800" dirty="0" smtClean="0"/>
              <a:t> </a:t>
            </a:r>
            <a:r>
              <a:rPr lang="en-US" sz="1800" dirty="0" err="1" smtClean="0"/>
              <a:t>Kec</a:t>
            </a:r>
            <a:r>
              <a:rPr lang="en-US" sz="1800" dirty="0" smtClean="0"/>
              <a:t>. </a:t>
            </a:r>
            <a:r>
              <a:rPr lang="en-US" sz="1800" dirty="0" err="1" smtClean="0"/>
              <a:t>Keling</a:t>
            </a:r>
            <a:r>
              <a:rPr lang="en-US" sz="1800" dirty="0" smtClean="0"/>
              <a:t> </a:t>
            </a:r>
            <a:r>
              <a:rPr lang="en-US" sz="1800" dirty="0" err="1" smtClean="0"/>
              <a:t>Kab</a:t>
            </a:r>
            <a:r>
              <a:rPr lang="en-US" sz="1800" dirty="0" smtClean="0"/>
              <a:t>. </a:t>
            </a:r>
            <a:r>
              <a:rPr lang="en-US" sz="1800" dirty="0" err="1" smtClean="0"/>
              <a:t>Jepara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2006)</a:t>
            </a:r>
            <a:endParaRPr sz="1800" dirty="0"/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239" name="Google Shape;239;p16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Google Shape;240;p1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" name="Google Shape;236;p16"/>
          <p:cNvSpPr txBox="1">
            <a:spLocks/>
          </p:cNvSpPr>
          <p:nvPr/>
        </p:nvSpPr>
        <p:spPr>
          <a:xfrm>
            <a:off x="756000" y="3638550"/>
            <a:ext cx="549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r>
              <a:rPr lang="en-US" sz="1800" i="1" dirty="0" smtClean="0">
                <a:solidFill>
                  <a:srgbClr val="002448"/>
                </a:solidFill>
              </a:rPr>
              <a:t>REFERENSI : </a:t>
            </a:r>
            <a:r>
              <a:rPr lang="en-US" sz="1200" i="1" dirty="0" smtClean="0">
                <a:solidFill>
                  <a:srgbClr val="002448"/>
                </a:solidFill>
                <a:hlinkClick r:id="rId3"/>
              </a:rPr>
              <a:t>https://sc.syekhnurjati.ac.id/esscamp/risetmhs/BAB214121410470.pdf</a:t>
            </a:r>
            <a:r>
              <a:rPr lang="en-US" sz="1200" i="1" dirty="0" smtClean="0">
                <a:solidFill>
                  <a:srgbClr val="002448"/>
                </a:solidFill>
              </a:rPr>
              <a:t/>
            </a:r>
            <a:br>
              <a:rPr lang="en-US" sz="1200" i="1" dirty="0" smtClean="0">
                <a:solidFill>
                  <a:srgbClr val="002448"/>
                </a:solidFill>
              </a:rPr>
            </a:br>
            <a:r>
              <a:rPr lang="en-US" sz="1200" i="1" dirty="0" smtClean="0">
                <a:solidFill>
                  <a:srgbClr val="002448"/>
                </a:solidFill>
                <a:hlinkClick r:id="rId4"/>
              </a:rPr>
              <a:t>https://penelitanilmiah.com/contoh-penelitian-komparatif</a:t>
            </a:r>
            <a:r>
              <a:rPr lang="en-US" sz="1200" i="1" dirty="0" smtClean="0">
                <a:solidFill>
                  <a:srgbClr val="002448"/>
                </a:solidFill>
              </a:rPr>
              <a:t/>
            </a:r>
            <a:br>
              <a:rPr lang="en-US" sz="1200" i="1" dirty="0" smtClean="0">
                <a:solidFill>
                  <a:srgbClr val="002448"/>
                </a:solidFill>
              </a:rPr>
            </a:br>
            <a:r>
              <a:rPr lang="en-US" sz="1200" i="1" dirty="0" smtClean="0">
                <a:solidFill>
                  <a:srgbClr val="002448"/>
                </a:solidFill>
                <a:hlinkClick r:id="rId5"/>
              </a:rPr>
              <a:t>https://penelitianilmiah.com/penelitian-komparatif/#:~:text=daerah%20perkotaan%20terdekat.-,ciri%20penelitian%20komparatif,setelah%20peristiwa%20yang%20dipermasalahkan%20terjadi.&amp;twxt=penelitian%20ini%20cenderung%20menggunakan%data%20kuantitatif</a:t>
            </a:r>
            <a:endParaRPr lang="en-US" sz="1200" i="1" dirty="0" smtClean="0">
              <a:solidFill>
                <a:srgbClr val="002448"/>
              </a:solidFill>
            </a:endParaRPr>
          </a:p>
          <a:p>
            <a:r>
              <a:rPr lang="en-US" sz="1200" i="1" dirty="0" smtClean="0">
                <a:solidFill>
                  <a:srgbClr val="002448"/>
                </a:solidFill>
              </a:rPr>
              <a:t/>
            </a:r>
            <a:br>
              <a:rPr lang="en-US" sz="1200" i="1" dirty="0" smtClean="0">
                <a:solidFill>
                  <a:srgbClr val="002448"/>
                </a:solidFill>
              </a:rPr>
            </a:br>
            <a:endParaRPr lang="en-US" sz="1800" i="1" dirty="0">
              <a:solidFill>
                <a:srgbClr val="00244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339</Words>
  <Application>Microsoft Office PowerPoint</Application>
  <PresentationFormat>On-screen Show (16:9)</PresentationFormat>
  <Paragraphs>47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Roboto Condensed Light</vt:lpstr>
      <vt:lpstr>Franklin Gothic Demi Cond</vt:lpstr>
      <vt:lpstr>Roboto Condensed</vt:lpstr>
      <vt:lpstr>Arvo</vt:lpstr>
      <vt:lpstr>Salerio template</vt:lpstr>
      <vt:lpstr>METODE PENELITIAN KOMPARATIF</vt:lpstr>
      <vt:lpstr>PENGERTIAN PENELITIAN KOMPARATIF</vt:lpstr>
      <vt:lpstr>Secara umum, tujuan penelitian komparatif yaitu untuk menemukan persamaan dan perbedaan tentang dua hal atau lebih</vt:lpstr>
      <vt:lpstr>PowerPoint Presentation</vt:lpstr>
      <vt:lpstr>CONTOH JUDUL PENELITIAN KOMPARATIF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KOMPARATIF</dc:title>
  <dc:creator>ACER</dc:creator>
  <cp:lastModifiedBy>user</cp:lastModifiedBy>
  <cp:revision>11</cp:revision>
  <dcterms:modified xsi:type="dcterms:W3CDTF">2020-11-02T22:49:30Z</dcterms:modified>
</cp:coreProperties>
</file>