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2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1E676406-8449-4FD3-B208-93763961434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703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04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AE54B434-BD9F-4DD6-808B-9C35A3DADA5D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E54B434-BD9F-4DD6-808B-9C35A3DADA5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E54B434-BD9F-4DD6-808B-9C35A3DADA5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2097155" name="Picture 15" descr="HD-PanelTitleR1.png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/>
          </p:spPr>
        </p:pic>
        <p:sp>
          <p:nvSpPr>
            <p:cNvPr id="1048582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/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097156" name="Picture 16" descr="HDRibbonTitle-UniformTrim.png"/>
            <p:cNvPicPr>
              <a:picLocks noChangeAspect="1"/>
            </p:cNvPicPr>
            <p:nvPr/>
          </p:nvPicPr>
          <p:blipFill rotWithShape="1">
            <a:blip xmlns:r="http://schemas.openxmlformats.org/officeDocument/2006/relationships" r:embed="rId2"/>
            <a:srcRect/>
            <a:stretch>
              <a:fillRect/>
            </a:stretch>
          </p:blipFill>
          <p:spPr>
            <a:xfrm>
              <a:off x="-16934" y="3147609"/>
              <a:ext cx="2478024" cy="612648"/>
            </a:xfrm>
            <a:prstGeom prst="rect"/>
          </p:spPr>
        </p:pic>
        <p:pic>
          <p:nvPicPr>
            <p:cNvPr id="2097157" name="Picture 19" descr="HDRibbonTitle-UniformTrim.png"/>
            <p:cNvPicPr>
              <a:picLocks noChangeAspect="1"/>
            </p:cNvPicPr>
            <p:nvPr/>
          </p:nvPicPr>
          <p:blipFill rotWithShape="1">
            <a:blip xmlns:r="http://schemas.openxmlformats.org/officeDocument/2006/relationships" r:embed="rId2"/>
            <a:srcRect/>
            <a:stretch>
              <a:fillRect/>
            </a:stretch>
          </p:blipFill>
          <p:spPr>
            <a:xfrm>
              <a:off x="9736202" y="3147609"/>
              <a:ext cx="2478024" cy="612648"/>
            </a:xfrm>
            <a:prstGeom prst="rect"/>
          </p:spPr>
        </p:pic>
      </p:grpSp>
      <p:sp>
        <p:nvSpPr>
          <p:cNvPr id="1048583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84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algn="ctr" indent="0" marL="0">
              <a:buNone/>
              <a:defRPr sz="2100">
                <a:solidFill>
                  <a:schemeClr val="tx1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p>
            <a:endParaRPr lang="en-US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2692399" y="3522131"/>
            <a:ext cx="6815668" cy="0"/>
          </a:xfrm>
          <a:prstGeom prst="lin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b="0" sz="2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9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r="14460000" dist="381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1048697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algn="ctr"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9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b="0" cap="none"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algn="ctr" indent="0" marL="0">
              <a:buNone/>
              <a:defRPr sz="20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cxnSp>
        <p:nvCxnSpPr>
          <p:cNvPr id="3145735" name="Straight Connector 14"/>
          <p:cNvCxnSpPr>
            <a:cxnSpLocks/>
          </p:cNvCxnSpPr>
          <p:nvPr/>
        </p:nvCxnSpPr>
        <p:spPr>
          <a:xfrm>
            <a:off x="1396169" y="4140199"/>
            <a:ext cx="94072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b="0" cap="none"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4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algn="r" indent="0" marL="0">
              <a:buFontTx/>
              <a:buNone/>
              <a:defRPr sz="2000"/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algn="ctr" indent="0" marL="0">
              <a:buNone/>
              <a:defRPr sz="20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sp>
        <p:nvSpPr>
          <p:cNvPr id="1048648" name="TextBox 13"/>
          <p:cNvSpPr txBox="1"/>
          <p:nvPr/>
        </p:nvSpPr>
        <p:spPr>
          <a:xfrm>
            <a:off x="862013" y="879961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dirty="0" sz="8000" lang="en-US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48649" name="TextBox 14"/>
          <p:cNvSpPr txBox="1"/>
          <p:nvPr/>
        </p:nvSpPr>
        <p:spPr>
          <a:xfrm>
            <a:off x="10600267" y="2827870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algn="r" lvl="0"/>
            <a:r>
              <a:rPr dirty="0" sz="8000" lang="en-US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3145734" name="Straight Connector 18"/>
          <p:cNvCxnSpPr>
            <a:cxnSpLocks/>
          </p:cNvCxnSpPr>
          <p:nvPr/>
        </p:nvCxnSpPr>
        <p:spPr>
          <a:xfrm>
            <a:off x="1396169" y="4140199"/>
            <a:ext cx="94072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b="0" cap="none"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algn="l" indent="0" marL="0">
              <a:buNone/>
              <a:defRPr sz="20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b="0" cap="none"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88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algn="l" indent="0" mar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9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sp>
        <p:nvSpPr>
          <p:cNvPr id="1048693" name="TextBox 11"/>
          <p:cNvSpPr txBox="1"/>
          <p:nvPr/>
        </p:nvSpPr>
        <p:spPr>
          <a:xfrm>
            <a:off x="862013" y="879961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dirty="0" sz="8000" lang="en-US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48694" name="TextBox 12"/>
          <p:cNvSpPr txBox="1"/>
          <p:nvPr/>
        </p:nvSpPr>
        <p:spPr>
          <a:xfrm>
            <a:off x="10600267" y="2599261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algn="r" lvl="0"/>
            <a:r>
              <a:rPr dirty="0" sz="8000" lang="en-US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3145740" name="Straight Connector 25"/>
          <p:cNvCxnSpPr>
            <a:cxnSpLocks/>
          </p:cNvCxnSpPr>
          <p:nvPr/>
        </p:nvCxnSpPr>
        <p:spPr>
          <a:xfrm>
            <a:off x="1396169" y="3429000"/>
            <a:ext cx="94072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anchor="ctr" bIns="45720" lIns="91440" rIns="91440" rtlCol="0" tIns="45720" vert="horz">
            <a:normAutofit/>
          </a:bodyPr>
          <a:lstStyle>
            <a:lvl1pPr>
              <a:defRPr b="0" dirty="0" lang="en-US"/>
            </a:lvl1pPr>
          </a:lstStyle>
          <a:p>
            <a:pPr lvl="0" marL="0"/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19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algn="l" indent="0" mar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0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cxnSp>
        <p:nvCxnSpPr>
          <p:cNvPr id="3145730" name="Straight Connector 14"/>
          <p:cNvCxnSpPr>
            <a:cxnSpLocks/>
          </p:cNvCxnSpPr>
          <p:nvPr/>
        </p:nvCxnSpPr>
        <p:spPr>
          <a:xfrm>
            <a:off x="1396169" y="3429000"/>
            <a:ext cx="94072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/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t"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cxnSp>
        <p:nvCxnSpPr>
          <p:cNvPr id="3145733" name="Straight Connector 13"/>
          <p:cNvCxnSpPr>
            <a:cxnSpLocks/>
          </p:cNvCxnSpPr>
          <p:nvPr/>
        </p:nvCxnSpPr>
        <p:spPr>
          <a:xfrm>
            <a:off x="1396169" y="2421466"/>
            <a:ext cx="94072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anchor="t"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cxnSp>
        <p:nvCxnSpPr>
          <p:cNvPr id="3145731" name="Straight Connector 13"/>
          <p:cNvCxnSpPr>
            <a:cxnSpLocks/>
          </p:cNvCxnSpPr>
          <p:nvPr/>
        </p:nvCxnSpPr>
        <p:spPr>
          <a:xfrm>
            <a:off x="8863890" y="990600"/>
            <a:ext cx="0" cy="487680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9" name="Straight Connector 6"/>
          <p:cNvCxnSpPr>
            <a:cxnSpLocks/>
          </p:cNvCxnSpPr>
          <p:nvPr/>
        </p:nvCxnSpPr>
        <p:spPr>
          <a:xfrm>
            <a:off x="1396169" y="2421466"/>
            <a:ext cx="94072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61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algn="ctr"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cxnSp>
        <p:nvCxnSpPr>
          <p:cNvPr id="3145736" name="Straight Connector 15"/>
          <p:cNvCxnSpPr>
            <a:cxnSpLocks/>
          </p:cNvCxnSpPr>
          <p:nvPr/>
        </p:nvCxnSpPr>
        <p:spPr>
          <a:xfrm>
            <a:off x="2012723" y="3710585"/>
            <a:ext cx="8163380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8" name="Straight Connector 7"/>
          <p:cNvCxnSpPr>
            <a:cxnSpLocks/>
          </p:cNvCxnSpPr>
          <p:nvPr/>
        </p:nvCxnSpPr>
        <p:spPr>
          <a:xfrm>
            <a:off x="1396169" y="2421466"/>
            <a:ext cx="94072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72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73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7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7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indent="0" marL="0">
              <a:spcBef>
                <a:spcPts val="672"/>
              </a:spcBef>
              <a:spcAft>
                <a:spcPts val="600"/>
              </a:spcAft>
              <a:buNone/>
              <a:defRPr b="0" sz="28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indent="0" marL="0">
              <a:spcBef>
                <a:spcPts val="672"/>
              </a:spcBef>
              <a:spcAft>
                <a:spcPts val="600"/>
              </a:spcAft>
              <a:buNone/>
              <a:defRPr b="0" sz="2800">
                <a:solidFill>
                  <a:schemeClr val="accent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cxnSp>
        <p:nvCxnSpPr>
          <p:cNvPr id="3145732" name="Straight Connector 17"/>
          <p:cNvCxnSpPr>
            <a:cxnSpLocks/>
          </p:cNvCxnSpPr>
          <p:nvPr/>
        </p:nvCxnSpPr>
        <p:spPr>
          <a:xfrm>
            <a:off x="1396169" y="2421466"/>
            <a:ext cx="94072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7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7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cxnSp>
        <p:nvCxnSpPr>
          <p:cNvPr id="3145739" name="Straight Connector 13"/>
          <p:cNvCxnSpPr>
            <a:cxnSpLocks/>
          </p:cNvCxnSpPr>
          <p:nvPr/>
        </p:nvCxnSpPr>
        <p:spPr>
          <a:xfrm>
            <a:off x="1396169" y="2421466"/>
            <a:ext cx="94072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0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b="0" sz="2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66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67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  <p:cxnSp>
        <p:nvCxnSpPr>
          <p:cNvPr id="3145737" name="Straight Connector 15"/>
          <p:cNvCxnSpPr>
            <a:cxnSpLocks/>
          </p:cNvCxnSpPr>
          <p:nvPr/>
        </p:nvCxnSpPr>
        <p:spPr>
          <a:xfrm>
            <a:off x="1396169" y="2912533"/>
            <a:ext cx="3514498" cy="0"/>
          </a:xfrm>
          <a:prstGeom prst="line"/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b="0" sz="28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8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r="14460000" dist="381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1048683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algn="ctr" indent="0" marL="0">
              <a:buNone/>
              <a:defRPr sz="18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image" Target="../media/image3.png"/><Relationship Id="rId19" Type="http://schemas.openxmlformats.org/officeDocument/2006/relationships/image" Target="../media/image4.png"/><Relationship Id="rId2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2097152" name="Picture 7" descr="HD-PanelContent.png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8"/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/>
          </p:spPr>
        </p:pic>
        <p:sp>
          <p:nvSpPr>
            <p:cNvPr id="1048576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/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097153" name="Picture 9" descr="HDRibbonContent-UniformTrim.png"/>
            <p:cNvPicPr>
              <a:picLocks noChangeAspect="1"/>
            </p:cNvPicPr>
            <p:nvPr/>
          </p:nvPicPr>
          <p:blipFill rotWithShape="1">
            <a:blip xmlns:r="http://schemas.openxmlformats.org/officeDocument/2006/relationships" r:embed="rId19"/>
            <a:srcRect/>
            <a:stretch>
              <a:fillRect/>
            </a:stretch>
          </p:blipFill>
          <p:spPr>
            <a:xfrm>
              <a:off x="-15736" y="3153832"/>
              <a:ext cx="777240" cy="606425"/>
            </a:xfrm>
            <a:prstGeom prst="rect"/>
          </p:spPr>
        </p:pic>
        <p:pic>
          <p:nvPicPr>
            <p:cNvPr id="2097154" name="Picture 10" descr="HDRibbonContent-UniformTrim.png"/>
            <p:cNvPicPr>
              <a:picLocks noChangeAspect="1"/>
            </p:cNvPicPr>
            <p:nvPr/>
          </p:nvPicPr>
          <p:blipFill rotWithShape="1">
            <a:blip xmlns:r="http://schemas.openxmlformats.org/officeDocument/2006/relationships" r:embed="rId19"/>
            <a:srcRect/>
            <a:stretch>
              <a:fillRect/>
            </a:stretch>
          </p:blipFill>
          <p:spPr>
            <a:xfrm>
              <a:off x="11436986" y="3153832"/>
              <a:ext cx="777240" cy="606425"/>
            </a:xfrm>
            <a:prstGeom prst="rect"/>
          </p:spPr>
        </p:pic>
      </p:grpSp>
      <p:sp>
        <p:nvSpPr>
          <p:cNvPr id="1048577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/>
          <a:effectLst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78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79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b="0" sz="100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93EF81-D1DA-4F8F-A96E-438E9EA192F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04858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b="0" sz="100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858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b="0" sz="100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07C65B-CB78-4956-8B6C-77A27F28C48C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 eaLnBrk="1" hangingPunct="1" latinLnBrk="0" rtl="0">
        <a:spcBef>
          <a:spcPct val="0"/>
        </a:spcBef>
        <a:buNone/>
        <a:defRPr cap="none" sz="4400" kern="1200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285750" latinLnBrk="0" marL="285750" rtl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cap="none"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cap="none"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algn="l" defTabSz="457200" eaLnBrk="1" hangingPunct="1" indent="-285750" latinLnBrk="0" marL="1200150" rtl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cap="none"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algn="l" defTabSz="457200" eaLnBrk="1" hangingPunct="1" indent="-171450" latinLnBrk="0" marL="1543050" rtl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cap="none" sz="16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algn="l" defTabSz="457200" eaLnBrk="1" hangingPunct="1" indent="-171450" latinLnBrk="0" marL="2000250" rtl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cap="none" sz="1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cap="none" sz="1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cap="none" sz="1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cap="none" sz="1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cap="none" sz="1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2692398" y="1630018"/>
            <a:ext cx="6815669" cy="1643270"/>
          </a:xfrm>
        </p:spPr>
        <p:txBody>
          <a:bodyPr/>
          <a:p>
            <a:r>
              <a:rPr dirty="0" sz="4600" lang="en-US" err="1"/>
              <a:t>Prinsip</a:t>
            </a:r>
            <a:r>
              <a:rPr dirty="0" sz="4600" lang="en-US"/>
              <a:t> dan </a:t>
            </a:r>
            <a:r>
              <a:rPr dirty="0" sz="4600" lang="en-US" err="1"/>
              <a:t>Karakteristik</a:t>
            </a:r>
            <a:r>
              <a:rPr dirty="0" sz="4600" lang="en-US"/>
              <a:t> </a:t>
            </a:r>
            <a:r>
              <a:rPr dirty="0" sz="4600" lang="en-US" err="1"/>
              <a:t>Naskah</a:t>
            </a:r>
            <a:r>
              <a:rPr dirty="0" sz="4600" lang="en-US"/>
              <a:t> </a:t>
            </a:r>
            <a:r>
              <a:rPr dirty="0" sz="4600" lang="en-US" err="1"/>
              <a:t>Siaran</a:t>
            </a:r>
            <a:r>
              <a:rPr dirty="0" lang="en-US"/>
              <a:t>  </a:t>
            </a:r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2692398" y="3273287"/>
            <a:ext cx="6815669" cy="2133600"/>
          </a:xfrm>
        </p:spPr>
        <p:txBody>
          <a:bodyPr>
            <a:normAutofit fontScale="90476" lnSpcReduction="20000"/>
          </a:bodyPr>
          <a:p>
            <a:r>
              <a:rPr dirty="0" lang="en-US"/>
              <a:t>KELOMPOK 1 :  </a:t>
            </a:r>
          </a:p>
          <a:p>
            <a:r>
              <a:rPr dirty="0" lang="en-US"/>
              <a:t>ANDI CAESAR FAHRESA ABDILLAH </a:t>
            </a:r>
          </a:p>
          <a:p>
            <a:r>
              <a:rPr dirty="0" lang="en-US"/>
              <a:t>SRI NOVIANTI  </a:t>
            </a:r>
          </a:p>
          <a:p>
            <a:r>
              <a:rPr dirty="0" lang="en-US"/>
              <a:t>NUR AFNI </a:t>
            </a:r>
          </a:p>
          <a:p>
            <a:r>
              <a:rPr dirty="0" lang="en-US"/>
              <a:t>WAHYUDI ARDIANSYAH </a:t>
            </a:r>
          </a:p>
          <a:p>
            <a:r>
              <a:rPr dirty="0" lang="en-US"/>
              <a:t>MUHAMMAD ALFIAN  </a:t>
            </a:r>
          </a:p>
          <a:p>
            <a:endParaRPr dirty="0" lang="en-US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1"/>
          <p:cNvSpPr/>
          <p:nvPr/>
        </p:nvSpPr>
        <p:spPr>
          <a:xfrm>
            <a:off x="1284849" y="1252025"/>
            <a:ext cx="9988062" cy="4358640"/>
          </a:xfrm>
          <a:prstGeom prst="rect"/>
        </p:spPr>
        <p:txBody>
          <a:bodyPr wrap="square">
            <a:spAutoFit/>
          </a:bodyPr>
          <a:p>
            <a:pPr algn="just" fontAlgn="base"/>
            <a:r>
              <a:rPr b="1"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 TANDA BACA </a:t>
            </a:r>
          </a:p>
          <a:p>
            <a:pPr algn="just" fontAlgn="base"/>
            <a:endParaRPr b="1" dirty="0" sz="2000" lang="en-US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sebagaimana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mestinya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Tanya (?), titi (.),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(,).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penyiar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menyukai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garis miring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(/)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garis miring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(//)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titik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pengaturan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nafas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Pakar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-Ahmad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fulan-menilai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sistm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Indonesiaharus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diubah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kurikulumnya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terlalu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membebani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mengatakan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ii/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seminar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UPI Bandung//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Menurutnya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kurikulum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hendaknya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berfokus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….//</a:t>
            </a:r>
            <a:endParaRPr dirty="0" sz="20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1800"/>
              </a:spcAft>
            </a:pP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Seliplan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(,)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garis miring (/)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 “dan”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susunan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rangkaian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Para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demonstran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menuntut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menurunkan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menindak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tegas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koruptor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2000" lang="en-US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000">
        <p14:shred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867508" y="803260"/>
            <a:ext cx="10456984" cy="4892040"/>
          </a:xfrm>
          <a:prstGeom prst="rect"/>
        </p:spPr>
        <p:txBody>
          <a:bodyPr wrap="square">
            <a:spAutoFit/>
          </a:bodyPr>
          <a:p>
            <a:pPr algn="just" fontAlgn="base"/>
            <a:r>
              <a:rPr b="1"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 POLA HALAMAN </a:t>
            </a:r>
          </a:p>
          <a:p>
            <a:pPr algn="just" fontAlgn="base"/>
            <a:endParaRPr b="1" dirty="0" lang="en-US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diadaptasi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siaran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Hand book for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World Journalist yang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disunting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Albert L. Hester dan Wai Lan J. To (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diterjemahkan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Pedoman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Wartawan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terbitan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USIS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Kedubes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Jakarta, 1987).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kertas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ukuran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letter (21,5 X 27,5 cm).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bolak-balik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sudut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tiap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tuliskan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Nama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Satu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ejaan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fonetik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 yang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sulit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diucapkan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Cara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pengucapan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 yang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dimaksud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Ameer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Deedat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(AMIR DIDAT); M-o-U (EM OW YU).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paragraph.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lanjutkan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paragraph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lanjutkan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(JANGAN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bersambung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dibubuhkan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triple star (***)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garis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miing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(///).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lipat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jepret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pun.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Takuk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(Indent)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dirty="0" lang="en-US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1600"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1"/>
          <p:cNvSpPr/>
          <p:nvPr/>
        </p:nvSpPr>
        <p:spPr>
          <a:xfrm>
            <a:off x="975359" y="2932429"/>
            <a:ext cx="10241280" cy="993141"/>
          </a:xfrm>
          <a:prstGeom prst="rect"/>
        </p:spPr>
        <p:txBody>
          <a:bodyPr wrap="square">
            <a:spAutoFit/>
          </a:bodyPr>
          <a:p>
            <a:r>
              <a:rPr dirty="0" sz="6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SEKIAN DAN TERIMA KASIH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/>
              <a:t>Naskah</a:t>
            </a:r>
            <a:r>
              <a:rPr dirty="0" lang="en-US"/>
              <a:t> </a:t>
            </a:r>
            <a:r>
              <a:rPr dirty="0" lang="en-US" err="1"/>
              <a:t>Siaran</a:t>
            </a:r>
            <a:r>
              <a:rPr dirty="0" lang="en-US"/>
              <a:t> </a:t>
            </a: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err="1"/>
              <a:t>Naskah</a:t>
            </a:r>
            <a:r>
              <a:rPr dirty="0" lang="en-US"/>
              <a:t> </a:t>
            </a:r>
            <a:r>
              <a:rPr dirty="0" lang="en-US" err="1"/>
              <a:t>Siaran</a:t>
            </a:r>
            <a:r>
              <a:rPr dirty="0" lang="en-US"/>
              <a:t> (script) </a:t>
            </a:r>
            <a:r>
              <a:rPr dirty="0" lang="en-US" err="1"/>
              <a:t>adalah</a:t>
            </a:r>
            <a:r>
              <a:rPr dirty="0" lang="en-US"/>
              <a:t> </a:t>
            </a:r>
            <a:r>
              <a:rPr dirty="0" lang="en-US" err="1"/>
              <a:t>materi</a:t>
            </a:r>
            <a:r>
              <a:rPr dirty="0" lang="en-US"/>
              <a:t> </a:t>
            </a:r>
            <a:r>
              <a:rPr dirty="0" lang="en-US" err="1"/>
              <a:t>siaran</a:t>
            </a:r>
            <a:r>
              <a:rPr dirty="0" lang="en-US"/>
              <a:t> yang </a:t>
            </a:r>
            <a:r>
              <a:rPr dirty="0" lang="en-US" err="1"/>
              <a:t>akan</a:t>
            </a:r>
            <a:r>
              <a:rPr dirty="0" lang="en-US"/>
              <a:t> </a:t>
            </a:r>
            <a:r>
              <a:rPr dirty="0" lang="en-US" err="1"/>
              <a:t>disampaikan</a:t>
            </a:r>
            <a:r>
              <a:rPr dirty="0" lang="en-US"/>
              <a:t> </a:t>
            </a:r>
            <a:r>
              <a:rPr dirty="0" lang="en-US" err="1"/>
              <a:t>penyiar</a:t>
            </a:r>
            <a:r>
              <a:rPr dirty="0" lang="en-US"/>
              <a:t> </a:t>
            </a:r>
            <a:r>
              <a:rPr dirty="0" lang="en-US" err="1"/>
              <a:t>dalam</a:t>
            </a:r>
            <a:r>
              <a:rPr dirty="0" lang="en-US"/>
              <a:t> </a:t>
            </a:r>
            <a:r>
              <a:rPr dirty="0" lang="en-US" err="1"/>
              <a:t>bersiaran</a:t>
            </a:r>
            <a:r>
              <a:rPr dirty="0" lang="en-US"/>
              <a:t>, </a:t>
            </a:r>
            <a:r>
              <a:rPr dirty="0" lang="en-US" err="1"/>
              <a:t>terutama</a:t>
            </a:r>
            <a:r>
              <a:rPr dirty="0" lang="en-US"/>
              <a:t> </a:t>
            </a:r>
            <a:r>
              <a:rPr dirty="0" lang="en-US" err="1"/>
              <a:t>siaran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teknik</a:t>
            </a:r>
            <a:r>
              <a:rPr dirty="0" lang="en-US"/>
              <a:t> “</a:t>
            </a:r>
            <a:r>
              <a:rPr dirty="0" lang="en-US" err="1"/>
              <a:t>membaca</a:t>
            </a:r>
            <a:r>
              <a:rPr dirty="0" lang="en-US"/>
              <a:t> </a:t>
            </a:r>
            <a:r>
              <a:rPr dirty="0" lang="en-US" err="1"/>
              <a:t>naskah</a:t>
            </a:r>
            <a:r>
              <a:rPr dirty="0" lang="en-US"/>
              <a:t>”. </a:t>
            </a:r>
            <a:r>
              <a:rPr dirty="0" lang="en-US" err="1"/>
              <a:t>berfungsi</a:t>
            </a:r>
            <a:r>
              <a:rPr dirty="0" lang="en-US"/>
              <a:t> </a:t>
            </a:r>
            <a:r>
              <a:rPr dirty="0" lang="en-US" err="1"/>
              <a:t>sebagai</a:t>
            </a:r>
            <a:r>
              <a:rPr dirty="0" lang="en-US"/>
              <a:t> </a:t>
            </a:r>
            <a:r>
              <a:rPr dirty="0" lang="en-US" err="1"/>
              <a:t>materi</a:t>
            </a:r>
            <a:r>
              <a:rPr dirty="0" lang="en-US"/>
              <a:t> </a:t>
            </a:r>
            <a:r>
              <a:rPr dirty="0" lang="en-US" err="1"/>
              <a:t>atau</a:t>
            </a:r>
            <a:r>
              <a:rPr dirty="0" lang="en-US"/>
              <a:t> </a:t>
            </a:r>
            <a:r>
              <a:rPr dirty="0" lang="en-US" err="1"/>
              <a:t>bahan</a:t>
            </a:r>
            <a:r>
              <a:rPr dirty="0" lang="en-US"/>
              <a:t> </a:t>
            </a:r>
            <a:r>
              <a:rPr dirty="0" lang="en-US" err="1"/>
              <a:t>siaran</a:t>
            </a:r>
            <a:r>
              <a:rPr dirty="0" lang="en-US"/>
              <a:t>, script juga </a:t>
            </a:r>
            <a:r>
              <a:rPr dirty="0" lang="en-US" err="1"/>
              <a:t>berfungsi</a:t>
            </a:r>
            <a:r>
              <a:rPr dirty="0" lang="en-US"/>
              <a:t> </a:t>
            </a:r>
            <a:r>
              <a:rPr dirty="0" lang="en-US" err="1"/>
              <a:t>sebagai</a:t>
            </a:r>
            <a:r>
              <a:rPr dirty="0" lang="en-US"/>
              <a:t> </a:t>
            </a:r>
            <a:r>
              <a:rPr dirty="0" lang="en-US" err="1"/>
              <a:t>pengendalian</a:t>
            </a:r>
            <a:r>
              <a:rPr dirty="0" lang="en-US"/>
              <a:t> </a:t>
            </a:r>
            <a:r>
              <a:rPr dirty="0" lang="en-US" err="1"/>
              <a:t>siaran</a:t>
            </a:r>
            <a:r>
              <a:rPr dirty="0" lang="en-US"/>
              <a:t> agar </a:t>
            </a:r>
            <a:r>
              <a:rPr dirty="0" lang="en-US" err="1"/>
              <a:t>tepat</a:t>
            </a:r>
            <a:r>
              <a:rPr dirty="0" lang="en-US"/>
              <a:t> </a:t>
            </a:r>
            <a:r>
              <a:rPr dirty="0" lang="en-US" err="1"/>
              <a:t>waktu</a:t>
            </a:r>
            <a:r>
              <a:rPr dirty="0" lang="en-US"/>
              <a:t> dan </a:t>
            </a:r>
            <a:r>
              <a:rPr dirty="0" lang="en-US" err="1"/>
              <a:t>sesuai</a:t>
            </a:r>
            <a:r>
              <a:rPr dirty="0" lang="en-US"/>
              <a:t> </a:t>
            </a:r>
            <a:r>
              <a:rPr dirty="0" lang="en-US" err="1"/>
              <a:t>visi-misi</a:t>
            </a:r>
            <a:r>
              <a:rPr dirty="0" lang="en-US"/>
              <a:t> program, </a:t>
            </a:r>
            <a:r>
              <a:rPr dirty="0" lang="en-US" err="1"/>
              <a:t>penyeragaman</a:t>
            </a:r>
            <a:r>
              <a:rPr dirty="0" lang="en-US"/>
              <a:t> tata </a:t>
            </a:r>
            <a:r>
              <a:rPr dirty="0" lang="en-US" err="1"/>
              <a:t>bahasa</a:t>
            </a:r>
            <a:r>
              <a:rPr dirty="0" lang="en-US"/>
              <a:t> </a:t>
            </a:r>
            <a:r>
              <a:rPr dirty="0" lang="en-US" err="1"/>
              <a:t>bagi</a:t>
            </a:r>
            <a:r>
              <a:rPr dirty="0" lang="en-US"/>
              <a:t> </a:t>
            </a:r>
            <a:r>
              <a:rPr dirty="0" lang="en-US" err="1"/>
              <a:t>penyiar</a:t>
            </a:r>
            <a:r>
              <a:rPr dirty="0" lang="en-US"/>
              <a:t> (</a:t>
            </a:r>
            <a:r>
              <a:rPr dirty="0" lang="en-US" err="1"/>
              <a:t>standarisasi</a:t>
            </a:r>
            <a:r>
              <a:rPr dirty="0" lang="en-US"/>
              <a:t> kata), dan </a:t>
            </a:r>
            <a:r>
              <a:rPr dirty="0" lang="en-US" err="1"/>
              <a:t>pembentuk</a:t>
            </a:r>
            <a:r>
              <a:rPr dirty="0" lang="en-US"/>
              <a:t> image  radio di </a:t>
            </a:r>
            <a:r>
              <a:rPr dirty="0" lang="en-US" err="1"/>
              <a:t>benak</a:t>
            </a:r>
            <a:r>
              <a:rPr dirty="0" lang="en-US"/>
              <a:t> </a:t>
            </a:r>
            <a:r>
              <a:rPr dirty="0" lang="en-US" err="1"/>
              <a:t>pendengar</a:t>
            </a:r>
            <a:r>
              <a:rPr dirty="0" lang="en-US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PRINSIP  NASKAH SIARAN </a:t>
            </a:r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898574" y="2472526"/>
            <a:ext cx="10394852" cy="3717259"/>
          </a:xfrm>
        </p:spPr>
        <p:txBody>
          <a:bodyPr>
            <a:noAutofit/>
          </a:bodyPr>
          <a:p>
            <a:pPr algn="just">
              <a:lnSpc>
                <a:spcPct val="120000"/>
              </a:lnSpc>
            </a:pP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Layak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baca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disampaikan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tutur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b="0" dirty="0" sz="24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penyiar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di studio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pendengar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radio.</a:t>
            </a:r>
            <a:endParaRPr b="0" dirty="0" sz="24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baca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ucap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dimengerti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0" dirty="0" sz="24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personal. </a:t>
            </a:r>
            <a:endParaRPr altLang="en-US" b="0" sz="2400" lang="zh-CN"/>
          </a:p>
          <a:p>
            <a:pPr algn="just">
              <a:lnSpc>
                <a:spcPct val="120000"/>
              </a:lnSpc>
            </a:pP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Menyadari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b="0" dirty="0" sz="24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ara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b="0" dirty="0" sz="24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0" dirty="0" sz="24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Rectangle 1"/>
          <p:cNvSpPr/>
          <p:nvPr/>
        </p:nvSpPr>
        <p:spPr>
          <a:xfrm>
            <a:off x="1331741" y="1154429"/>
            <a:ext cx="10860259" cy="4587240"/>
          </a:xfrm>
          <a:prstGeom prst="rect"/>
        </p:spPr>
        <p:txBody>
          <a:bodyPr wrap="square">
            <a:spAutoFit/>
          </a:bodyPr>
          <a:p>
            <a:pPr algn="ctr" fontAlgn="base"/>
            <a:r>
              <a:rPr dirty="0" sz="27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dirty="0" sz="27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7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dirty="0" sz="27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7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siaran</a:t>
            </a:r>
            <a:endParaRPr dirty="0" sz="2700" lang="en-US">
              <a:latin typeface="Sitka Subheading" panose="0200050500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dirty="0" sz="2300" lang="en-US">
              <a:latin typeface="Sitka Subheading" panose="0200050500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 sz="2300" lang="en-US">
              <a:latin typeface="Sitka Subheading" panose="0200050500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Ringkas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altLang="en-US" sz="2300" lang="zh-CN"/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altLang="en-US" sz="2300" lang="zh-CN"/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altLang="en-US" sz="2300" lang="zh-CN"/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Imajinatif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altLang="en-US" sz="2300" lang="zh-CN"/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Hindari</a:t>
            </a:r>
            <a:r>
              <a:rPr b="1"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Akronim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altLang="en-US" sz="2300" lang="zh-CN"/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Pembulatan</a:t>
            </a:r>
            <a:r>
              <a:rPr b="1"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Angka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altLang="en-US" sz="2300" lang="zh-CN"/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</a:t>
            </a:r>
            <a:r>
              <a:rPr b="1"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altLang="en" b="1"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altLang="en-US" sz="2300" lang="zh-CN"/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9. 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Logis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altLang="en-US" sz="2300" lang="zh-CN"/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10. </a:t>
            </a:r>
            <a:r>
              <a:rPr b="1" dirty="0" sz="2300" lang="en-US" err="1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Bercerita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altLang="en-US" sz="2300" lang="zh-CN"/>
          </a:p>
          <a:p>
            <a:pPr algn="just" fontAlgn="base"/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b="1"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Sign-Postin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dirty="0" sz="2300" lang="en-US"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altLang="en-US" sz="2300" 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Teknis </a:t>
            </a:r>
            <a:r>
              <a:rPr b="1"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r>
              <a:rPr b="1"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Kata dan </a:t>
            </a:r>
            <a:r>
              <a:rPr b="1"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b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dirty="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1295402" y="2556932"/>
            <a:ext cx="9601196" cy="3318936"/>
          </a:xfrm>
        </p:spPr>
        <p:txBody>
          <a:bodyPr/>
          <a:p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garis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naslah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siarn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Bagian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berfungsi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perhatian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pendengar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kepentinagn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indformasi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pembuka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perhatian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pendengar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kea rah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diceritakan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Bagian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detil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menerangkan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Bagian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meninggalkan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kesan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kuat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pertanyaan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jawaban</a:t>
            </a:r>
            <a:r>
              <a:rPr dirty="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 lang="en-US"/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1"/>
          <p:cNvSpPr/>
          <p:nvPr/>
        </p:nvSpPr>
        <p:spPr>
          <a:xfrm>
            <a:off x="914400" y="633046"/>
            <a:ext cx="10564838" cy="6073140"/>
          </a:xfrm>
          <a:prstGeom prst="rect"/>
        </p:spPr>
        <p:txBody>
          <a:bodyPr wrap="square">
            <a:spAutoFit/>
          </a:bodyPr>
          <a:p>
            <a:pPr indent="-457200" marL="457200">
              <a:buAutoNum type="alphaUcPeriod"/>
            </a:pPr>
            <a:r>
              <a:rPr b="1"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PENGGUNANAN HURUF </a:t>
            </a:r>
          </a:p>
          <a:p>
            <a:b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huruf-huruf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capital (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huruf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normal,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huruf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tulis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capital”.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RIBUAN MAHASISWA MELAKUKAN AKSI UNJUK RASA DI DEPAN ISTANA NEGARA KEMARIN.</a:t>
            </a:r>
            <a:b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Ribuan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unjuk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rasa di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Istana Negara </a:t>
            </a:r>
            <a:r>
              <a:rPr dirty="0" sz="200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kemarin</a:t>
            </a:r>
            <a:r>
              <a:rPr dirty="0" sz="200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dirty="0" sz="2000" lang="en-US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b="1"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KATA GANTI </a:t>
            </a:r>
          </a:p>
          <a:p>
            <a:pPr fontAlgn="base"/>
            <a:endParaRPr b="1" dirty="0" sz="20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Ulangi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kunci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unsure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pendengar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menaruh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perhatian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Pastikan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antecedent (kata yang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rujukan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gantiya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ragu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ulangi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Tersangka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pelaku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pencurtian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Fulan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ditangkap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Remaja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ditangkap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rumahnya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perlawanan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-kali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“yang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”, “yang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terakhir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”, “yang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terdahulu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 di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pendengar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menoleh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b="1" dirty="0" lang="en-US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dirty="0" lang="en-US"/>
          </a:p>
        </p:txBody>
      </p:sp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1"/>
          <p:cNvSpPr/>
          <p:nvPr/>
        </p:nvSpPr>
        <p:spPr>
          <a:xfrm>
            <a:off x="1012874" y="801858"/>
            <a:ext cx="10424160" cy="5044440"/>
          </a:xfrm>
          <a:prstGeom prst="rect"/>
        </p:spPr>
        <p:txBody>
          <a:bodyPr wrap="square">
            <a:spAutoFit/>
          </a:bodyPr>
          <a:p>
            <a:pPr fontAlgn="base"/>
            <a:r>
              <a:rPr b="1" dirty="0" sz="2000" lang="en-US"/>
              <a:t>C.PENULISAN NAMA</a:t>
            </a:r>
          </a:p>
          <a:p>
            <a:pPr fontAlgn="base"/>
            <a:endParaRPr dirty="0" sz="2000" lang="en-US"/>
          </a:p>
          <a:p>
            <a:pPr fontAlgn="base" lvl="0"/>
            <a:r>
              <a:rPr dirty="0" sz="2000" lang="en-US"/>
              <a:t>Nama </a:t>
            </a:r>
            <a:r>
              <a:rPr dirty="0" sz="2000" lang="en-US" err="1"/>
              <a:t>tidak</a:t>
            </a:r>
            <a:r>
              <a:rPr dirty="0" sz="2000" lang="en-US"/>
              <a:t> </a:t>
            </a:r>
            <a:r>
              <a:rPr dirty="0" sz="2000" lang="en-US" err="1"/>
              <a:t>boleh</a:t>
            </a:r>
            <a:r>
              <a:rPr dirty="0" sz="2000" lang="en-US"/>
              <a:t> </a:t>
            </a:r>
            <a:r>
              <a:rPr dirty="0" sz="2000" lang="en-US" err="1"/>
              <a:t>ditempatkan</a:t>
            </a:r>
            <a:r>
              <a:rPr dirty="0" sz="2000" lang="en-US"/>
              <a:t> pada </a:t>
            </a:r>
            <a:r>
              <a:rPr dirty="0" sz="2000" lang="en-US" err="1"/>
              <a:t>awal</a:t>
            </a:r>
            <a:r>
              <a:rPr dirty="0" sz="2000" lang="en-US"/>
              <a:t> </a:t>
            </a:r>
            <a:r>
              <a:rPr dirty="0" sz="2000" lang="en-US" err="1"/>
              <a:t>kalimat</a:t>
            </a:r>
            <a:r>
              <a:rPr dirty="0" sz="2000" lang="en-US"/>
              <a:t>. </a:t>
            </a:r>
            <a:r>
              <a:rPr dirty="0" sz="2000" lang="en-US" err="1"/>
              <a:t>Jangan</a:t>
            </a:r>
            <a:r>
              <a:rPr dirty="0" sz="2000" lang="en-US"/>
              <a:t> </a:t>
            </a:r>
            <a:r>
              <a:rPr dirty="0" sz="2000" lang="en-US" err="1"/>
              <a:t>memulai</a:t>
            </a:r>
            <a:r>
              <a:rPr dirty="0" sz="2000" lang="en-US"/>
              <a:t> </a:t>
            </a:r>
            <a:r>
              <a:rPr dirty="0" sz="2000" lang="en-US" err="1"/>
              <a:t>dengan</a:t>
            </a:r>
            <a:r>
              <a:rPr dirty="0" sz="2000" lang="en-US"/>
              <a:t> </a:t>
            </a:r>
            <a:r>
              <a:rPr dirty="0" sz="2000" lang="en-US" err="1"/>
              <a:t>nama</a:t>
            </a:r>
            <a:r>
              <a:rPr dirty="0" sz="2000" lang="en-US"/>
              <a:t> </a:t>
            </a:r>
            <a:r>
              <a:rPr dirty="0" sz="2000" lang="en-US" err="1"/>
              <a:t>karena</a:t>
            </a:r>
            <a:r>
              <a:rPr dirty="0" sz="2000" lang="en-US"/>
              <a:t> </a:t>
            </a:r>
            <a:r>
              <a:rPr dirty="0" sz="2000" lang="en-US" err="1"/>
              <a:t>terlalu</a:t>
            </a:r>
            <a:r>
              <a:rPr dirty="0" sz="2000" lang="en-US"/>
              <a:t> </a:t>
            </a:r>
            <a:r>
              <a:rPr dirty="0" sz="2000" lang="en-US" err="1"/>
              <a:t>mudah</a:t>
            </a:r>
            <a:r>
              <a:rPr dirty="0" sz="2000" lang="en-US"/>
              <a:t> </a:t>
            </a:r>
            <a:r>
              <a:rPr dirty="0" sz="2000" lang="en-US" err="1"/>
              <a:t>lepas</a:t>
            </a:r>
            <a:r>
              <a:rPr dirty="0" sz="2000" lang="en-US"/>
              <a:t> </a:t>
            </a:r>
            <a:r>
              <a:rPr dirty="0" sz="2000" lang="en-US" err="1"/>
              <a:t>dari</a:t>
            </a:r>
            <a:r>
              <a:rPr dirty="0" sz="2000" lang="en-US"/>
              <a:t> </a:t>
            </a:r>
            <a:r>
              <a:rPr dirty="0" sz="2000" lang="en-US" err="1"/>
              <a:t>pendengaran</a:t>
            </a:r>
            <a:r>
              <a:rPr dirty="0" sz="2000" lang="en-US"/>
              <a:t>.</a:t>
            </a:r>
          </a:p>
          <a:p>
            <a:pPr fontAlgn="base" lvl="0"/>
            <a:r>
              <a:rPr dirty="0" sz="2000" lang="en-US" err="1"/>
              <a:t>Sebutkan</a:t>
            </a:r>
            <a:r>
              <a:rPr dirty="0" sz="2000" lang="en-US"/>
              <a:t> </a:t>
            </a:r>
            <a:r>
              <a:rPr dirty="0" sz="2000" lang="en-US" err="1"/>
              <a:t>lebih</a:t>
            </a:r>
            <a:r>
              <a:rPr dirty="0" sz="2000" lang="en-US"/>
              <a:t> </a:t>
            </a:r>
            <a:r>
              <a:rPr dirty="0" sz="2000" lang="en-US" err="1"/>
              <a:t>dulu</a:t>
            </a:r>
            <a:r>
              <a:rPr dirty="0" sz="2000" lang="en-US"/>
              <a:t> </a:t>
            </a:r>
            <a:r>
              <a:rPr dirty="0" sz="2000" lang="en-US" err="1"/>
              <a:t>atribusi</a:t>
            </a:r>
            <a:r>
              <a:rPr dirty="0" sz="2000" lang="en-US"/>
              <a:t> 9 kata </a:t>
            </a:r>
            <a:r>
              <a:rPr dirty="0" sz="2000" lang="en-US" err="1"/>
              <a:t>keterangan</a:t>
            </a:r>
            <a:r>
              <a:rPr dirty="0" sz="2000" lang="en-US"/>
              <a:t> </a:t>
            </a:r>
            <a:r>
              <a:rPr dirty="0" sz="2000" lang="en-US" err="1"/>
              <a:t>seperti</a:t>
            </a:r>
            <a:r>
              <a:rPr dirty="0" sz="2000" lang="en-US"/>
              <a:t> </a:t>
            </a:r>
            <a:r>
              <a:rPr dirty="0" sz="2000" lang="en-US" err="1"/>
              <a:t>jabatan</a:t>
            </a:r>
            <a:r>
              <a:rPr dirty="0" sz="2000" lang="en-US"/>
              <a:t> </a:t>
            </a:r>
            <a:r>
              <a:rPr dirty="0" sz="2000" lang="en-US" err="1"/>
              <a:t>atau</a:t>
            </a:r>
            <a:r>
              <a:rPr dirty="0" sz="2000" lang="en-US"/>
              <a:t> </a:t>
            </a:r>
            <a:r>
              <a:rPr dirty="0" sz="2000" lang="en-US" err="1"/>
              <a:t>dentitas</a:t>
            </a:r>
            <a:r>
              <a:rPr dirty="0" sz="2000" lang="en-US"/>
              <a:t> lain) orang </a:t>
            </a:r>
            <a:r>
              <a:rPr dirty="0" sz="2000" lang="en-US" err="1"/>
              <a:t>tersebut</a:t>
            </a:r>
            <a:r>
              <a:rPr dirty="0" sz="2000" lang="en-US"/>
              <a:t>, </a:t>
            </a:r>
            <a:r>
              <a:rPr dirty="0" sz="2000" lang="en-US" err="1"/>
              <a:t>baru</a:t>
            </a:r>
            <a:r>
              <a:rPr dirty="0" sz="2000" lang="en-US"/>
              <a:t> </a:t>
            </a:r>
            <a:r>
              <a:rPr dirty="0" sz="2000" lang="en-US" err="1"/>
              <a:t>namanya</a:t>
            </a:r>
            <a:r>
              <a:rPr dirty="0" sz="2000" lang="en-US"/>
              <a:t> : </a:t>
            </a:r>
            <a:r>
              <a:rPr dirty="0" sz="2000" lang="en-US" err="1"/>
              <a:t>Contohnya</a:t>
            </a:r>
            <a:r>
              <a:rPr dirty="0" sz="2000" lang="en-US"/>
              <a:t> : </a:t>
            </a:r>
            <a:r>
              <a:rPr dirty="0" sz="2000" lang="en-US" err="1"/>
              <a:t>seorang</a:t>
            </a:r>
            <a:r>
              <a:rPr dirty="0" sz="2000" lang="en-US"/>
              <a:t> </a:t>
            </a:r>
            <a:r>
              <a:rPr dirty="0" sz="2000" lang="en-US" err="1"/>
              <a:t>mahasiswa</a:t>
            </a:r>
            <a:r>
              <a:rPr dirty="0" sz="2000" lang="en-US"/>
              <a:t> </a:t>
            </a:r>
            <a:r>
              <a:rPr dirty="0" sz="2000" lang="en-US" err="1"/>
              <a:t>Unpad</a:t>
            </a:r>
            <a:r>
              <a:rPr dirty="0" sz="2000" lang="en-US"/>
              <a:t>- Ahmad, </a:t>
            </a:r>
            <a:r>
              <a:rPr dirty="0" sz="2000" lang="en-US" err="1"/>
              <a:t>berusia</a:t>
            </a:r>
            <a:r>
              <a:rPr dirty="0" sz="2000" lang="en-US"/>
              <a:t> 23 </a:t>
            </a:r>
            <a:r>
              <a:rPr dirty="0" sz="2000" lang="en-US" err="1"/>
              <a:t>tahun</a:t>
            </a:r>
            <a:r>
              <a:rPr dirty="0" sz="2000" lang="en-US"/>
              <a:t>, </a:t>
            </a:r>
            <a:r>
              <a:rPr dirty="0" sz="2000" lang="en-US" err="1"/>
              <a:t>mengalami</a:t>
            </a:r>
            <a:r>
              <a:rPr dirty="0" sz="2000" lang="en-US"/>
              <a:t>……..”</a:t>
            </a:r>
          </a:p>
          <a:p>
            <a:pPr fontAlgn="base" lvl="0"/>
            <a:r>
              <a:rPr dirty="0" sz="2000" lang="en-US" err="1"/>
              <a:t>Singkatan</a:t>
            </a:r>
            <a:r>
              <a:rPr dirty="0" sz="2000" lang="en-US"/>
              <a:t> </a:t>
            </a:r>
            <a:r>
              <a:rPr dirty="0" sz="2000" lang="en-US" err="1"/>
              <a:t>nama</a:t>
            </a:r>
            <a:r>
              <a:rPr dirty="0" sz="2000" lang="en-US"/>
              <a:t> </a:t>
            </a:r>
            <a:r>
              <a:rPr dirty="0" sz="2000" lang="en-US" err="1"/>
              <a:t>tengah</a:t>
            </a:r>
            <a:r>
              <a:rPr dirty="0" sz="2000" lang="en-US"/>
              <a:t> (middle name) </a:t>
            </a:r>
            <a:r>
              <a:rPr dirty="0" sz="2000" lang="en-US" err="1"/>
              <a:t>umumnya</a:t>
            </a:r>
            <a:r>
              <a:rPr dirty="0" sz="2000" lang="en-US"/>
              <a:t> </a:t>
            </a:r>
            <a:r>
              <a:rPr dirty="0" sz="2000" lang="en-US" err="1"/>
              <a:t>diabaikan</a:t>
            </a:r>
            <a:r>
              <a:rPr dirty="0" sz="2000" lang="en-US"/>
              <a:t>, </a:t>
            </a:r>
            <a:r>
              <a:rPr dirty="0" sz="2000" lang="en-US" err="1"/>
              <a:t>bahkan</a:t>
            </a:r>
            <a:r>
              <a:rPr dirty="0" sz="2000" lang="en-US"/>
              <a:t> </a:t>
            </a:r>
            <a:r>
              <a:rPr dirty="0" sz="2000" lang="en-US" err="1"/>
              <a:t>jika</a:t>
            </a:r>
            <a:r>
              <a:rPr dirty="0" sz="2000" lang="en-US"/>
              <a:t> </a:t>
            </a:r>
            <a:r>
              <a:rPr dirty="0" sz="2000" lang="en-US" err="1"/>
              <a:t>nama</a:t>
            </a:r>
            <a:r>
              <a:rPr dirty="0" sz="2000" lang="en-US"/>
              <a:t> </a:t>
            </a:r>
            <a:r>
              <a:rPr dirty="0" sz="2000" lang="en-US" err="1"/>
              <a:t>itu</a:t>
            </a:r>
            <a:r>
              <a:rPr dirty="0" sz="2000" lang="en-US"/>
              <a:t> </a:t>
            </a:r>
            <a:r>
              <a:rPr dirty="0" sz="2000" lang="en-US" err="1"/>
              <a:t>sudah</a:t>
            </a:r>
            <a:r>
              <a:rPr dirty="0" sz="2000" lang="en-US"/>
              <a:t> </a:t>
            </a:r>
            <a:r>
              <a:rPr dirty="0" sz="2000" lang="en-US" err="1"/>
              <a:t>dikenal</a:t>
            </a:r>
            <a:r>
              <a:rPr dirty="0" sz="2000" lang="en-US"/>
              <a:t>, </a:t>
            </a:r>
            <a:r>
              <a:rPr dirty="0" sz="2000" lang="en-US" err="1"/>
              <a:t>nama</a:t>
            </a:r>
            <a:r>
              <a:rPr dirty="0" sz="2000" lang="en-US"/>
              <a:t> </a:t>
            </a:r>
            <a:r>
              <a:rPr dirty="0" sz="2000" lang="en-US" err="1"/>
              <a:t>depanya</a:t>
            </a:r>
            <a:r>
              <a:rPr dirty="0" sz="2000" lang="en-US"/>
              <a:t> (first name)</a:t>
            </a:r>
            <a:r>
              <a:rPr dirty="0" sz="2000" lang="en-US" err="1"/>
              <a:t>diabaikan</a:t>
            </a:r>
            <a:r>
              <a:rPr dirty="0" sz="2000" lang="en-US"/>
              <a:t> </a:t>
            </a:r>
            <a:r>
              <a:rPr dirty="0" sz="2000" lang="en-US" err="1"/>
              <a:t>saja</a:t>
            </a:r>
            <a:r>
              <a:rPr dirty="0" sz="2000" lang="en-US"/>
              <a:t>, dan </a:t>
            </a:r>
            <a:r>
              <a:rPr dirty="0" sz="2000" lang="en-US" err="1"/>
              <a:t>hanya</a:t>
            </a:r>
            <a:r>
              <a:rPr dirty="0" sz="2000" lang="en-US"/>
              <a:t> </a:t>
            </a:r>
            <a:r>
              <a:rPr dirty="0" sz="2000" lang="en-US" err="1"/>
              <a:t>menyebutkan</a:t>
            </a:r>
            <a:r>
              <a:rPr dirty="0" sz="2000" lang="en-US"/>
              <a:t> </a:t>
            </a:r>
            <a:r>
              <a:rPr dirty="0" sz="2000" lang="en-US" err="1"/>
              <a:t>nama</a:t>
            </a:r>
            <a:r>
              <a:rPr dirty="0" sz="2000" lang="en-US"/>
              <a:t> </a:t>
            </a:r>
            <a:r>
              <a:rPr dirty="0" sz="2000" lang="en-US" err="1"/>
              <a:t>akhirnya</a:t>
            </a:r>
            <a:r>
              <a:rPr dirty="0" sz="2000" lang="en-US"/>
              <a:t> (last name). </a:t>
            </a:r>
            <a:r>
              <a:rPr dirty="0" sz="2000" lang="en-US" err="1"/>
              <a:t>Contoh</a:t>
            </a:r>
            <a:r>
              <a:rPr dirty="0" sz="2000" lang="en-US"/>
              <a:t> : </a:t>
            </a:r>
            <a:r>
              <a:rPr dirty="0" sz="2000" lang="en-US" err="1"/>
              <a:t>Presiden</a:t>
            </a:r>
            <a:r>
              <a:rPr dirty="0" sz="2000" lang="en-US"/>
              <a:t> George W. bush,  </a:t>
            </a:r>
            <a:r>
              <a:rPr dirty="0" sz="2000" lang="en-US" err="1"/>
              <a:t>cukup</a:t>
            </a:r>
            <a:r>
              <a:rPr dirty="0" sz="2000" lang="en-US"/>
              <a:t> </a:t>
            </a:r>
            <a:r>
              <a:rPr dirty="0" sz="2000" lang="en-US" err="1"/>
              <a:t>ditulis</a:t>
            </a:r>
            <a:r>
              <a:rPr dirty="0" sz="2000" lang="en-US"/>
              <a:t> </a:t>
            </a:r>
            <a:r>
              <a:rPr dirty="0" sz="2000" lang="en-US" err="1"/>
              <a:t>dengan</a:t>
            </a:r>
            <a:r>
              <a:rPr dirty="0" sz="2000" lang="en-US"/>
              <a:t> </a:t>
            </a:r>
            <a:r>
              <a:rPr dirty="0" sz="2000" lang="en-US" err="1"/>
              <a:t>Presiden</a:t>
            </a:r>
            <a:r>
              <a:rPr dirty="0" sz="2000" lang="en-US"/>
              <a:t> Bush.</a:t>
            </a:r>
          </a:p>
          <a:p>
            <a:pPr fontAlgn="base" lvl="0"/>
            <a:r>
              <a:rPr dirty="0" sz="2000" lang="en-US" err="1"/>
              <a:t>Tidak</a:t>
            </a:r>
            <a:r>
              <a:rPr dirty="0" sz="2000" lang="en-US"/>
              <a:t> </a:t>
            </a:r>
            <a:r>
              <a:rPr dirty="0" sz="2000" lang="en-US" err="1"/>
              <a:t>perlu</a:t>
            </a:r>
            <a:r>
              <a:rPr dirty="0" sz="2000" lang="en-US"/>
              <a:t> </a:t>
            </a:r>
            <a:r>
              <a:rPr dirty="0" sz="2000" lang="en-US" err="1"/>
              <a:t>memberikan</a:t>
            </a:r>
            <a:r>
              <a:rPr dirty="0" sz="2000" lang="en-US"/>
              <a:t> </a:t>
            </a:r>
            <a:r>
              <a:rPr dirty="0" sz="2000" lang="en-US" err="1"/>
              <a:t>nama</a:t>
            </a:r>
            <a:r>
              <a:rPr dirty="0" sz="2000" lang="en-US"/>
              <a:t> </a:t>
            </a:r>
            <a:r>
              <a:rPr dirty="0" sz="2000" lang="en-US" err="1"/>
              <a:t>lengkap</a:t>
            </a:r>
            <a:r>
              <a:rPr dirty="0" sz="2000" lang="en-US"/>
              <a:t> dan </a:t>
            </a:r>
            <a:r>
              <a:rPr dirty="0" sz="2000" lang="en-US" err="1"/>
              <a:t>gelar</a:t>
            </a:r>
            <a:r>
              <a:rPr dirty="0" sz="2000" lang="en-US"/>
              <a:t> orang </a:t>
            </a:r>
            <a:r>
              <a:rPr dirty="0" sz="2000" lang="en-US" err="1"/>
              <a:t>terkenal</a:t>
            </a:r>
            <a:r>
              <a:rPr dirty="0" sz="2000" lang="en-US"/>
              <a:t>. </a:t>
            </a:r>
            <a:r>
              <a:rPr dirty="0" sz="2000" lang="en-US" err="1"/>
              <a:t>Contohnya</a:t>
            </a:r>
            <a:r>
              <a:rPr dirty="0" sz="2000" lang="en-US"/>
              <a:t> : </a:t>
            </a:r>
            <a:r>
              <a:rPr dirty="0" sz="2000" lang="en-US" err="1"/>
              <a:t>Profesor</a:t>
            </a:r>
            <a:r>
              <a:rPr dirty="0" sz="2000" lang="en-US"/>
              <a:t> </a:t>
            </a:r>
            <a:r>
              <a:rPr dirty="0" sz="2000" lang="en-US" err="1"/>
              <a:t>Doktor</a:t>
            </a:r>
            <a:r>
              <a:rPr dirty="0" sz="2000" lang="en-US"/>
              <a:t> M. </a:t>
            </a:r>
            <a:r>
              <a:rPr dirty="0" sz="2000" lang="en-US" err="1"/>
              <a:t>Amien</a:t>
            </a:r>
            <a:r>
              <a:rPr dirty="0" sz="2000" lang="en-US"/>
              <a:t> </a:t>
            </a:r>
            <a:r>
              <a:rPr dirty="0" sz="2000" lang="en-US" err="1"/>
              <a:t>Rais</a:t>
            </a:r>
            <a:r>
              <a:rPr dirty="0" sz="2000" lang="en-US"/>
              <a:t>, MA, </a:t>
            </a:r>
            <a:r>
              <a:rPr dirty="0" sz="2000" lang="en-US" err="1"/>
              <a:t>cukup</a:t>
            </a:r>
            <a:r>
              <a:rPr dirty="0" sz="2000" lang="en-US"/>
              <a:t> </a:t>
            </a:r>
            <a:r>
              <a:rPr dirty="0" sz="2000" lang="en-US" err="1"/>
              <a:t>dituliskan</a:t>
            </a:r>
            <a:r>
              <a:rPr dirty="0" sz="2000" lang="en-US"/>
              <a:t> : </a:t>
            </a:r>
            <a:r>
              <a:rPr dirty="0" sz="2000" lang="en-US" err="1"/>
              <a:t>Amien</a:t>
            </a:r>
            <a:r>
              <a:rPr dirty="0" sz="2000" lang="en-US"/>
              <a:t> </a:t>
            </a:r>
            <a:r>
              <a:rPr dirty="0" sz="2000" lang="en-US" err="1"/>
              <a:t>Rais</a:t>
            </a:r>
            <a:r>
              <a:rPr dirty="0" sz="2000" lang="en-US"/>
              <a:t>, </a:t>
            </a:r>
            <a:r>
              <a:rPr dirty="0" sz="2000" lang="en-US" err="1"/>
              <a:t>Ginandjar</a:t>
            </a:r>
            <a:r>
              <a:rPr dirty="0" sz="2000" lang="en-US"/>
              <a:t> (</a:t>
            </a:r>
            <a:r>
              <a:rPr dirty="0" sz="2000" lang="en-US" err="1"/>
              <a:t>Ginandjar</a:t>
            </a:r>
            <a:r>
              <a:rPr dirty="0" sz="2000" lang="en-US"/>
              <a:t> </a:t>
            </a:r>
            <a:r>
              <a:rPr dirty="0" sz="2000" lang="en-US" err="1"/>
              <a:t>Kartasasmita</a:t>
            </a:r>
            <a:r>
              <a:rPr dirty="0" sz="2000" lang="en-US"/>
              <a:t>); </a:t>
            </a:r>
            <a:r>
              <a:rPr dirty="0" sz="2000" lang="en-US" err="1"/>
              <a:t>Yusril</a:t>
            </a:r>
            <a:r>
              <a:rPr dirty="0" sz="2000" lang="en-US"/>
              <a:t> ( </a:t>
            </a:r>
            <a:r>
              <a:rPr dirty="0" sz="2000" lang="en-US" err="1"/>
              <a:t>Yusril</a:t>
            </a:r>
            <a:r>
              <a:rPr dirty="0" sz="2000" lang="en-US"/>
              <a:t> </a:t>
            </a:r>
            <a:r>
              <a:rPr dirty="0" sz="2000" lang="en-US" err="1"/>
              <a:t>Ihza</a:t>
            </a:r>
            <a:r>
              <a:rPr dirty="0" sz="2000" lang="en-US"/>
              <a:t> </a:t>
            </a:r>
            <a:r>
              <a:rPr dirty="0" sz="2000" lang="en-US" err="1"/>
              <a:t>Mahendra</a:t>
            </a:r>
            <a:r>
              <a:rPr dirty="0" sz="2000" lang="en-US"/>
              <a:t>).</a:t>
            </a:r>
          </a:p>
          <a:p>
            <a:pPr fontAlgn="base" lvl="0"/>
            <a:r>
              <a:rPr dirty="0" sz="2000" lang="en-US"/>
              <a:t>Cara </a:t>
            </a:r>
            <a:r>
              <a:rPr dirty="0" sz="2000" lang="en-US" err="1"/>
              <a:t>penulisan</a:t>
            </a:r>
            <a:r>
              <a:rPr dirty="0" sz="2000" lang="en-US"/>
              <a:t> </a:t>
            </a:r>
            <a:r>
              <a:rPr dirty="0" sz="2000" lang="en-US" err="1"/>
              <a:t>umur</a:t>
            </a:r>
            <a:r>
              <a:rPr dirty="0" sz="2000" lang="en-US"/>
              <a:t> </a:t>
            </a:r>
            <a:r>
              <a:rPr dirty="0" sz="2000" lang="en-US" err="1"/>
              <a:t>gaya</a:t>
            </a:r>
            <a:r>
              <a:rPr dirty="0" sz="2000" lang="en-US"/>
              <a:t> </a:t>
            </a:r>
            <a:r>
              <a:rPr dirty="0" sz="2000" lang="en-US" err="1"/>
              <a:t>suratkabar</a:t>
            </a:r>
            <a:r>
              <a:rPr dirty="0" sz="2000" lang="en-US"/>
              <a:t>, </a:t>
            </a:r>
            <a:r>
              <a:rPr dirty="0" sz="2000" lang="en-US" err="1"/>
              <a:t>seperti</a:t>
            </a:r>
            <a:r>
              <a:rPr dirty="0" sz="2000" lang="en-US"/>
              <a:t> “Fernando Jose (30)” </a:t>
            </a:r>
            <a:r>
              <a:rPr dirty="0" sz="2000" lang="en-US" err="1"/>
              <a:t>harus</a:t>
            </a:r>
            <a:r>
              <a:rPr dirty="0" sz="2000" lang="en-US"/>
              <a:t> </a:t>
            </a:r>
            <a:r>
              <a:rPr dirty="0" sz="2000" lang="en-US" err="1"/>
              <a:t>dihindari</a:t>
            </a:r>
            <a:r>
              <a:rPr dirty="0" sz="2000" lang="en-US"/>
              <a:t>, </a:t>
            </a:r>
            <a:r>
              <a:rPr dirty="0" sz="2000" lang="en-US" err="1"/>
              <a:t>tapi</a:t>
            </a:r>
            <a:r>
              <a:rPr dirty="0" sz="2000" lang="en-US"/>
              <a:t> </a:t>
            </a:r>
            <a:r>
              <a:rPr dirty="0" sz="2000" lang="en-US" err="1"/>
              <a:t>gunakan</a:t>
            </a:r>
            <a:r>
              <a:rPr dirty="0" sz="2000" lang="en-US"/>
              <a:t> </a:t>
            </a:r>
            <a:r>
              <a:rPr dirty="0" sz="2000" lang="en-US" err="1"/>
              <a:t>begini</a:t>
            </a:r>
            <a:r>
              <a:rPr dirty="0" sz="2000" lang="en-US"/>
              <a:t>:  Fernando Jose, </a:t>
            </a:r>
            <a:r>
              <a:rPr dirty="0" sz="2000" lang="en-US" err="1"/>
              <a:t>berusia</a:t>
            </a:r>
            <a:r>
              <a:rPr dirty="0" sz="2000" lang="en-US"/>
              <a:t> 30 </a:t>
            </a:r>
            <a:r>
              <a:rPr dirty="0" sz="2000" lang="en-US" err="1"/>
              <a:t>tahun</a:t>
            </a:r>
            <a:r>
              <a:rPr dirty="0" sz="2000" lang="en-US"/>
              <a:t>.</a:t>
            </a:r>
          </a:p>
          <a:p>
            <a:pPr algn="just" fontAlgn="base">
              <a:lnSpc>
                <a:spcPts val="1500"/>
              </a:lnSpc>
            </a:pPr>
            <a:br>
              <a:rPr b="1" dirty="0" sz="2000" lang="en-US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dirty="0" sz="200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1"/>
          <p:cNvSpPr/>
          <p:nvPr/>
        </p:nvSpPr>
        <p:spPr>
          <a:xfrm>
            <a:off x="862818" y="606313"/>
            <a:ext cx="10466364" cy="5158740"/>
          </a:xfrm>
          <a:prstGeom prst="rect"/>
        </p:spPr>
        <p:txBody>
          <a:bodyPr wrap="square">
            <a:spAutoFit/>
          </a:bodyPr>
          <a:p>
            <a:pPr algn="just" fontAlgn="base"/>
            <a:r>
              <a:rPr b="1"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PENULISAN GELAR / JABATAN</a:t>
            </a:r>
          </a:p>
          <a:p>
            <a:pPr algn="just" fontAlgn="base"/>
            <a:br>
              <a:rPr dirty="0" lang="en-US"/>
            </a:br>
            <a:r>
              <a:rPr dirty="0" lang="en-US" err="1"/>
              <a:t>Atribusi</a:t>
            </a:r>
            <a:r>
              <a:rPr dirty="0" lang="en-US"/>
              <a:t> </a:t>
            </a:r>
            <a:r>
              <a:rPr dirty="0" lang="en-US" err="1"/>
              <a:t>seperti</a:t>
            </a:r>
            <a:r>
              <a:rPr dirty="0" lang="en-US"/>
              <a:t> </a:t>
            </a:r>
            <a:r>
              <a:rPr dirty="0" lang="en-US" err="1"/>
              <a:t>jabatan</a:t>
            </a:r>
            <a:r>
              <a:rPr dirty="0" lang="en-US"/>
              <a:t>, </a:t>
            </a:r>
            <a:r>
              <a:rPr dirty="0" lang="en-US" err="1"/>
              <a:t>gelar</a:t>
            </a:r>
            <a:r>
              <a:rPr dirty="0" lang="en-US"/>
              <a:t>, </a:t>
            </a:r>
            <a:r>
              <a:rPr dirty="0" lang="en-US" err="1"/>
              <a:t>atau</a:t>
            </a:r>
            <a:r>
              <a:rPr dirty="0" lang="en-US"/>
              <a:t> </a:t>
            </a:r>
            <a:r>
              <a:rPr dirty="0" lang="en-US" err="1"/>
              <a:t>predikat</a:t>
            </a:r>
            <a:r>
              <a:rPr dirty="0" lang="en-US"/>
              <a:t> </a:t>
            </a:r>
            <a:r>
              <a:rPr dirty="0" lang="en-US" err="1"/>
              <a:t>selalu</a:t>
            </a:r>
            <a:r>
              <a:rPr dirty="0" lang="en-US"/>
              <a:t> </a:t>
            </a:r>
            <a:r>
              <a:rPr dirty="0" lang="en-US" err="1"/>
              <a:t>mendahului</a:t>
            </a:r>
            <a:r>
              <a:rPr dirty="0" lang="en-US"/>
              <a:t> </a:t>
            </a:r>
            <a:r>
              <a:rPr dirty="0" lang="en-US" err="1"/>
              <a:t>nama</a:t>
            </a:r>
            <a:r>
              <a:rPr dirty="0" lang="en-US"/>
              <a:t>. </a:t>
            </a:r>
            <a:r>
              <a:rPr dirty="0" lang="en-US" err="1"/>
              <a:t>Ingat</a:t>
            </a:r>
            <a:r>
              <a:rPr dirty="0" lang="en-US"/>
              <a:t>, </a:t>
            </a:r>
            <a:r>
              <a:rPr dirty="0" lang="en-US" err="1"/>
              <a:t>jangan</a:t>
            </a:r>
            <a:r>
              <a:rPr dirty="0" lang="en-US"/>
              <a:t> </a:t>
            </a:r>
            <a:r>
              <a:rPr dirty="0" lang="en-US" err="1"/>
              <a:t>memulai</a:t>
            </a:r>
            <a:r>
              <a:rPr dirty="0" lang="en-US"/>
              <a:t> </a:t>
            </a:r>
            <a:r>
              <a:rPr dirty="0" lang="en-US" err="1"/>
              <a:t>kalimat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nama</a:t>
            </a:r>
            <a:r>
              <a:rPr dirty="0" lang="en-US"/>
              <a:t> </a:t>
            </a:r>
            <a:r>
              <a:rPr dirty="0" lang="en-US" err="1"/>
              <a:t>karna</a:t>
            </a:r>
            <a:r>
              <a:rPr dirty="0" lang="en-US"/>
              <a:t> </a:t>
            </a:r>
            <a:r>
              <a:rPr dirty="0" lang="en-US" err="1"/>
              <a:t>terlalu</a:t>
            </a:r>
            <a:r>
              <a:rPr dirty="0" lang="en-US"/>
              <a:t> </a:t>
            </a:r>
            <a:r>
              <a:rPr dirty="0" lang="en-US" err="1"/>
              <a:t>mudah</a:t>
            </a:r>
            <a:r>
              <a:rPr dirty="0" lang="en-US"/>
              <a:t> </a:t>
            </a:r>
            <a:r>
              <a:rPr dirty="0" lang="en-US" err="1"/>
              <a:t>lepas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</a:t>
            </a:r>
            <a:r>
              <a:rPr dirty="0" lang="en-US" err="1"/>
              <a:t>pendengaran</a:t>
            </a:r>
            <a:r>
              <a:rPr dirty="0" lang="en-US"/>
              <a:t>. </a:t>
            </a:r>
          </a:p>
          <a:p>
            <a:pPr algn="just" fontAlgn="base"/>
            <a:r>
              <a:rPr dirty="0" lang="en-US" err="1"/>
              <a:t>Contoh</a:t>
            </a:r>
            <a:r>
              <a:rPr dirty="0" lang="en-US"/>
              <a:t> : </a:t>
            </a:r>
            <a:r>
              <a:rPr dirty="0" lang="en-US" err="1"/>
              <a:t>Pengamat</a:t>
            </a:r>
            <a:r>
              <a:rPr dirty="0" lang="en-US"/>
              <a:t> </a:t>
            </a:r>
            <a:r>
              <a:rPr dirty="0" lang="en-US" err="1"/>
              <a:t>politik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Universitas </a:t>
            </a:r>
            <a:r>
              <a:rPr dirty="0" lang="en-US" err="1"/>
              <a:t>Indoensia-Arbi</a:t>
            </a:r>
            <a:r>
              <a:rPr dirty="0" lang="en-US"/>
              <a:t> </a:t>
            </a:r>
            <a:r>
              <a:rPr dirty="0" lang="en-US" err="1"/>
              <a:t>Sanit</a:t>
            </a:r>
            <a:r>
              <a:rPr dirty="0" lang="en-US"/>
              <a:t>……, </a:t>
            </a:r>
            <a:r>
              <a:rPr dirty="0" lang="en-US" err="1"/>
              <a:t>bukan</a:t>
            </a:r>
            <a:r>
              <a:rPr dirty="0" lang="en-US"/>
              <a:t> </a:t>
            </a:r>
            <a:r>
              <a:rPr dirty="0" lang="en-US" err="1"/>
              <a:t>ditulis</a:t>
            </a:r>
            <a:r>
              <a:rPr dirty="0" lang="en-US"/>
              <a:t>, </a:t>
            </a:r>
            <a:r>
              <a:rPr dirty="0" lang="en-US" err="1"/>
              <a:t>Arbi</a:t>
            </a:r>
            <a:r>
              <a:rPr dirty="0" lang="en-US"/>
              <a:t> </a:t>
            </a:r>
            <a:r>
              <a:rPr dirty="0" lang="en-US" err="1"/>
              <a:t>Sanit</a:t>
            </a:r>
            <a:r>
              <a:rPr dirty="0" lang="en-US"/>
              <a:t>, </a:t>
            </a:r>
            <a:r>
              <a:rPr dirty="0" lang="en-US" err="1"/>
              <a:t>pengamat</a:t>
            </a:r>
            <a:r>
              <a:rPr dirty="0" lang="en-US"/>
              <a:t> </a:t>
            </a:r>
            <a:r>
              <a:rPr dirty="0" lang="en-US" err="1"/>
              <a:t>politik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Universitas Indonesia </a:t>
            </a:r>
          </a:p>
          <a:p>
            <a:pPr algn="just" fontAlgn="base"/>
            <a:r>
              <a:rPr dirty="0" lang="en-US" err="1"/>
              <a:t>Contoh</a:t>
            </a:r>
            <a:r>
              <a:rPr dirty="0" lang="en-US"/>
              <a:t> lain : </a:t>
            </a:r>
            <a:r>
              <a:rPr dirty="0" lang="en-US" err="1"/>
              <a:t>Sekretaris</a:t>
            </a:r>
            <a:r>
              <a:rPr dirty="0" lang="en-US"/>
              <a:t> </a:t>
            </a:r>
            <a:r>
              <a:rPr dirty="0" lang="en-US" err="1"/>
              <a:t>Umum</a:t>
            </a:r>
            <a:r>
              <a:rPr dirty="0" lang="en-US"/>
              <a:t> M-U-I </a:t>
            </a:r>
            <a:r>
              <a:rPr dirty="0" lang="en-US" err="1"/>
              <a:t>Dien</a:t>
            </a:r>
            <a:r>
              <a:rPr dirty="0" lang="en-US"/>
              <a:t> </a:t>
            </a:r>
            <a:r>
              <a:rPr dirty="0" lang="en-US" err="1"/>
              <a:t>Syamsuddin</a:t>
            </a:r>
            <a:r>
              <a:rPr dirty="0" lang="en-US"/>
              <a:t>….., </a:t>
            </a:r>
            <a:r>
              <a:rPr dirty="0" lang="en-US" err="1"/>
              <a:t>bukan</a:t>
            </a:r>
            <a:r>
              <a:rPr dirty="0" lang="en-US"/>
              <a:t> </a:t>
            </a:r>
            <a:r>
              <a:rPr dirty="0" lang="en-US" err="1"/>
              <a:t>Dien</a:t>
            </a:r>
            <a:r>
              <a:rPr dirty="0" lang="en-US"/>
              <a:t> </a:t>
            </a:r>
            <a:r>
              <a:rPr dirty="0" lang="en-US" err="1"/>
              <a:t>Syamsuddin</a:t>
            </a:r>
            <a:r>
              <a:rPr dirty="0" lang="en-US"/>
              <a:t>, </a:t>
            </a:r>
            <a:r>
              <a:rPr dirty="0" lang="en-US" err="1"/>
              <a:t>Sekretaris</a:t>
            </a:r>
            <a:r>
              <a:rPr dirty="0" lang="en-US"/>
              <a:t> </a:t>
            </a:r>
            <a:r>
              <a:rPr dirty="0" lang="en-US" err="1"/>
              <a:t>Umum</a:t>
            </a:r>
            <a:r>
              <a:rPr dirty="0" lang="en-US"/>
              <a:t> M-U-I….</a:t>
            </a:r>
            <a:br>
              <a:rPr dirty="0" lang="en-US"/>
            </a:b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b="1"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b="1"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 PENULISAN WAKTU</a:t>
            </a:r>
          </a:p>
          <a:p>
            <a:pPr algn="just" fontAlgn="base"/>
            <a:endParaRPr dirty="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kata-kata “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kemarin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“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”’ dan “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Besok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”’ BUKAN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Selasa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Rabu.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dibaca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peristiwanya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berlangsung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tulislah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ribuan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demonstrasi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kemarin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dirty="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 “jam”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pukul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tulislah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jam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delapan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….BUKAN :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Pukul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08.00).</a:t>
            </a:r>
            <a:endParaRPr dirty="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Kecuali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peristwa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menyebutkan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kematian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tuliskan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unsure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(jam)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membulatkannya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demontrasi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jam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sembilan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Pukul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09.10 WIB.</a:t>
            </a:r>
            <a:endParaRPr dirty="0" lang="en-US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1"/>
          <p:cNvSpPr/>
          <p:nvPr/>
        </p:nvSpPr>
        <p:spPr>
          <a:xfrm>
            <a:off x="844062" y="745587"/>
            <a:ext cx="10297551" cy="5933440"/>
          </a:xfrm>
          <a:prstGeom prst="rect"/>
        </p:spPr>
        <p:txBody>
          <a:bodyPr wrap="square">
            <a:spAutoFit/>
          </a:bodyPr>
          <a:p>
            <a:pPr algn="just" fontAlgn="base"/>
            <a:r>
              <a:rPr b="1"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F. PENULISAN ANGKA </a:t>
            </a:r>
          </a:p>
          <a:p>
            <a:pPr algn="just" fontAlgn="base"/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pengucapannya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berita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menyukainya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25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345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duapuluh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lima,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tigaratus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empatpuluh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lima.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999.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999,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gabungan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kata yang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dihubungkan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penghubung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10-ribu, 13-juta.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setipa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pecahan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-per-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empat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-per-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Hindari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daftar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dantahun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sebagaimana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meskipun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Mei 2002.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 uang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disngkat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lambing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uang.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rupiah 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Rp,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dolar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$, dan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seterusnya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Rp. 600.000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600-ribu rupiah, US$ 50.000 di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tulis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500-ribu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dolar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Amerika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Serikat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telepon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semisal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penghubung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7200-722, 0818-219-XXX.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 decimal,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decimal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lima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5,2).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 indent="-342900" lvl="0" marL="342900" marR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algn="l" pos="457200"/>
              </a:tabLst>
            </a:pP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symbol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%,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tulislah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lang="en-US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persen</a:t>
            </a:r>
            <a:r>
              <a:rPr dirty="0"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 sz="1600"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b="1" dirty="0" lang="en-US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dirty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isInverted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rganic">
  <a:themeElements>
    <a:clrScheme name="Organic">
      <a:dk1>
        <a:sysClr lastClr="000000" val="windowText"/>
      </a:dk1>
      <a:lt1>
        <a:sysClr lastClr="FFFFFF" val="window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algn="tl" flip="none" sx="100000" sy="100000" tx="0" ty="0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r="13500000" dist="12700">
              <a:srgbClr val="000000">
                <a:alpha val="45000"/>
              </a:srgbClr>
            </a:innerShdw>
          </a:effectLst>
        </a:effectStyle>
        <a:effectStyle>
          <a:effectLst>
            <a:outerShdw blurRad="38100" dir="5400000" dist="254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Prinsip dan Karakteristik Naskah Siaran</dc:title>
  <dc:creator>LENOVO</dc:creator>
  <cp:lastModifiedBy>LENOVO</cp:lastModifiedBy>
  <dcterms:created xsi:type="dcterms:W3CDTF">2020-10-19T23:22:35Z</dcterms:created>
  <dcterms:modified xsi:type="dcterms:W3CDTF">2020-10-20T17:41:35Z</dcterms:modified>
</cp:coreProperties>
</file>