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44" r:id="rId6"/>
    <p:sldMasterId id="2147483756" r:id="rId7"/>
    <p:sldMasterId id="2147483780" r:id="rId8"/>
  </p:sldMasterIdLst>
  <p:notesMasterIdLst>
    <p:notesMasterId r:id="rId21"/>
  </p:notesMasterIdLst>
  <p:sldIdLst>
    <p:sldId id="258" r:id="rId9"/>
    <p:sldId id="260" r:id="rId10"/>
    <p:sldId id="259" r:id="rId11"/>
    <p:sldId id="261" r:id="rId12"/>
    <p:sldId id="262" r:id="rId13"/>
    <p:sldId id="263" r:id="rId14"/>
    <p:sldId id="265" r:id="rId15"/>
    <p:sldId id="267" r:id="rId16"/>
    <p:sldId id="268" r:id="rId17"/>
    <p:sldId id="270" r:id="rId18"/>
    <p:sldId id="271" r:id="rId19"/>
    <p:sldId id="274" r:id="rId2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315" y="-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6AC09-6511-494F-BAF5-9BD9507D8FE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3001A645-B3F4-4E53-AAA6-69138D2970B4}">
      <dgm:prSet phldrT="[Text]"/>
      <dgm:spPr/>
      <dgm:t>
        <a:bodyPr/>
        <a:lstStyle/>
        <a:p>
          <a:r>
            <a:rPr lang="id-ID" dirty="0" smtClean="0"/>
            <a:t>Teori Indeks</a:t>
          </a:r>
          <a:endParaRPr lang="id-ID" dirty="0"/>
        </a:p>
      </dgm:t>
    </dgm:pt>
    <dgm:pt modelId="{75EB970F-FD4D-435F-94C7-F6ADC99C0650}" type="parTrans" cxnId="{FEEC23A0-12D6-4E05-AFC4-D4660835F747}">
      <dgm:prSet/>
      <dgm:spPr/>
      <dgm:t>
        <a:bodyPr/>
        <a:lstStyle/>
        <a:p>
          <a:endParaRPr lang="id-ID"/>
        </a:p>
      </dgm:t>
    </dgm:pt>
    <dgm:pt modelId="{74CB5117-1069-4992-BD19-5EDCAB64725A}" type="sibTrans" cxnId="{FEEC23A0-12D6-4E05-AFC4-D4660835F747}">
      <dgm:prSet/>
      <dgm:spPr/>
      <dgm:t>
        <a:bodyPr/>
        <a:lstStyle/>
        <a:p>
          <a:endParaRPr lang="id-ID"/>
        </a:p>
      </dgm:t>
    </dgm:pt>
    <dgm:pt modelId="{3100007C-449D-45BC-A54C-7EB2176A867E}">
      <dgm:prSet phldrT="[Text]"/>
      <dgm:spPr/>
      <dgm:t>
        <a:bodyPr/>
        <a:lstStyle/>
        <a:p>
          <a:r>
            <a:rPr lang="id-ID" dirty="0" smtClean="0"/>
            <a:t>Teori Diferensiasi</a:t>
          </a:r>
          <a:endParaRPr lang="id-ID" dirty="0"/>
        </a:p>
      </dgm:t>
    </dgm:pt>
    <dgm:pt modelId="{990E4131-52E7-433B-BEF9-CA661E5BC1A5}" type="parTrans" cxnId="{1C53AEEC-E513-4F0B-8782-259BF582FAA8}">
      <dgm:prSet/>
      <dgm:spPr/>
      <dgm:t>
        <a:bodyPr/>
        <a:lstStyle/>
        <a:p>
          <a:endParaRPr lang="id-ID"/>
        </a:p>
      </dgm:t>
    </dgm:pt>
    <dgm:pt modelId="{C27DF254-0C94-4288-BBCD-79015F6FEC39}" type="sibTrans" cxnId="{1C53AEEC-E513-4F0B-8782-259BF582FAA8}">
      <dgm:prSet/>
      <dgm:spPr/>
      <dgm:t>
        <a:bodyPr/>
        <a:lstStyle/>
        <a:p>
          <a:endParaRPr lang="id-ID"/>
        </a:p>
      </dgm:t>
    </dgm:pt>
    <dgm:pt modelId="{6FB36083-07DE-4A1C-8BF8-862F330806EF}">
      <dgm:prSet phldrT="[Text]"/>
      <dgm:spPr/>
      <dgm:t>
        <a:bodyPr/>
        <a:lstStyle/>
        <a:p>
          <a:r>
            <a:rPr lang="id-ID" smtClean="0"/>
            <a:t>Teori Difusi</a:t>
          </a:r>
          <a:endParaRPr lang="id-ID" dirty="0"/>
        </a:p>
      </dgm:t>
    </dgm:pt>
    <dgm:pt modelId="{335170B1-A1C0-4305-90B2-A96F00F56C60}" type="parTrans" cxnId="{D47A8BBB-BDEA-4C2D-A222-8E771330DA75}">
      <dgm:prSet/>
      <dgm:spPr/>
      <dgm:t>
        <a:bodyPr/>
        <a:lstStyle/>
        <a:p>
          <a:endParaRPr lang="id-ID"/>
        </a:p>
      </dgm:t>
    </dgm:pt>
    <dgm:pt modelId="{11835222-1DB0-4D3D-954F-784E83A9B66D}" type="sibTrans" cxnId="{D47A8BBB-BDEA-4C2D-A222-8E771330DA75}">
      <dgm:prSet/>
      <dgm:spPr/>
      <dgm:t>
        <a:bodyPr/>
        <a:lstStyle/>
        <a:p>
          <a:endParaRPr lang="id-ID"/>
        </a:p>
      </dgm:t>
    </dgm:pt>
    <dgm:pt modelId="{E6D9A98B-9ADF-411C-9FD8-69A8F239F269}" type="pres">
      <dgm:prSet presAssocID="{AF46AC09-6511-494F-BAF5-9BD9507D8FE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953DC508-1918-4CC1-9D38-1B86369F24DC}" type="pres">
      <dgm:prSet presAssocID="{AF46AC09-6511-494F-BAF5-9BD9507D8FEC}" presName="Name1" presStyleCnt="0"/>
      <dgm:spPr/>
    </dgm:pt>
    <dgm:pt modelId="{533018C0-ABE3-4450-A596-D186BE9998CD}" type="pres">
      <dgm:prSet presAssocID="{AF46AC09-6511-494F-BAF5-9BD9507D8FEC}" presName="cycle" presStyleCnt="0"/>
      <dgm:spPr/>
    </dgm:pt>
    <dgm:pt modelId="{005AC290-13F6-47FE-8221-028E896192E3}" type="pres">
      <dgm:prSet presAssocID="{AF46AC09-6511-494F-BAF5-9BD9507D8FEC}" presName="srcNode" presStyleLbl="node1" presStyleIdx="0" presStyleCnt="3"/>
      <dgm:spPr/>
    </dgm:pt>
    <dgm:pt modelId="{C85E23F5-8476-4349-B5EE-C3F9A28E32DD}" type="pres">
      <dgm:prSet presAssocID="{AF46AC09-6511-494F-BAF5-9BD9507D8FEC}" presName="conn" presStyleLbl="parChTrans1D2" presStyleIdx="0" presStyleCnt="1"/>
      <dgm:spPr/>
      <dgm:t>
        <a:bodyPr/>
        <a:lstStyle/>
        <a:p>
          <a:endParaRPr lang="id-ID"/>
        </a:p>
      </dgm:t>
    </dgm:pt>
    <dgm:pt modelId="{FD1987B6-9022-43C1-99C8-654B3CD452A4}" type="pres">
      <dgm:prSet presAssocID="{AF46AC09-6511-494F-BAF5-9BD9507D8FEC}" presName="extraNode" presStyleLbl="node1" presStyleIdx="0" presStyleCnt="3"/>
      <dgm:spPr/>
    </dgm:pt>
    <dgm:pt modelId="{C9D50209-6272-44A1-83B8-1E9DD5D17CDF}" type="pres">
      <dgm:prSet presAssocID="{AF46AC09-6511-494F-BAF5-9BD9507D8FEC}" presName="dstNode" presStyleLbl="node1" presStyleIdx="0" presStyleCnt="3"/>
      <dgm:spPr/>
    </dgm:pt>
    <dgm:pt modelId="{E5223772-229A-4FEF-8382-09AA1324E09A}" type="pres">
      <dgm:prSet presAssocID="{3001A645-B3F4-4E53-AAA6-69138D2970B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2596EA8-611D-451B-8357-E46AC488F014}" type="pres">
      <dgm:prSet presAssocID="{3001A645-B3F4-4E53-AAA6-69138D2970B4}" presName="accent_1" presStyleCnt="0"/>
      <dgm:spPr/>
    </dgm:pt>
    <dgm:pt modelId="{50C594B4-B668-431A-B5A2-0B56D5F5FB0D}" type="pres">
      <dgm:prSet presAssocID="{3001A645-B3F4-4E53-AAA6-69138D2970B4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8201DE-0B89-45FF-B728-506AAEAB1F9D}" type="pres">
      <dgm:prSet presAssocID="{3100007C-449D-45BC-A54C-7EB2176A867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3864B15-F5A8-41FB-A74F-F533611110F6}" type="pres">
      <dgm:prSet presAssocID="{3100007C-449D-45BC-A54C-7EB2176A867E}" presName="accent_2" presStyleCnt="0"/>
      <dgm:spPr/>
    </dgm:pt>
    <dgm:pt modelId="{56DA6DF0-0DCA-4270-BEBB-F0B08D2EE86F}" type="pres">
      <dgm:prSet presAssocID="{3100007C-449D-45BC-A54C-7EB2176A867E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85CC865-ACC9-4B09-8A6D-28CF7EDD9A8F}" type="pres">
      <dgm:prSet presAssocID="{6FB36083-07DE-4A1C-8BF8-862F330806E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9021C4F-0927-4BAC-8AC2-16A5507AD107}" type="pres">
      <dgm:prSet presAssocID="{6FB36083-07DE-4A1C-8BF8-862F330806EF}" presName="accent_3" presStyleCnt="0"/>
      <dgm:spPr/>
    </dgm:pt>
    <dgm:pt modelId="{F310A452-1DAC-4237-B8D2-779F9351EBE4}" type="pres">
      <dgm:prSet presAssocID="{6FB36083-07DE-4A1C-8BF8-862F330806EF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8CA4BAF-783C-4762-89C9-ABEC13CFCEAE}" type="presOf" srcId="{AF46AC09-6511-494F-BAF5-9BD9507D8FEC}" destId="{E6D9A98B-9ADF-411C-9FD8-69A8F239F269}" srcOrd="0" destOrd="0" presId="urn:microsoft.com/office/officeart/2008/layout/VerticalCurvedList"/>
    <dgm:cxn modelId="{F707E411-807A-4189-AE5F-8902C0BEFCAC}" type="presOf" srcId="{74CB5117-1069-4992-BD19-5EDCAB64725A}" destId="{C85E23F5-8476-4349-B5EE-C3F9A28E32DD}" srcOrd="0" destOrd="0" presId="urn:microsoft.com/office/officeart/2008/layout/VerticalCurvedList"/>
    <dgm:cxn modelId="{FD020F60-CCE3-461C-8D5E-4E60C2D7B120}" type="presOf" srcId="{3100007C-449D-45BC-A54C-7EB2176A867E}" destId="{B78201DE-0B89-45FF-B728-506AAEAB1F9D}" srcOrd="0" destOrd="0" presId="urn:microsoft.com/office/officeart/2008/layout/VerticalCurvedList"/>
    <dgm:cxn modelId="{B75F1BB5-9739-4882-99CD-8FD8506A34F1}" type="presOf" srcId="{6FB36083-07DE-4A1C-8BF8-862F330806EF}" destId="{285CC865-ACC9-4B09-8A6D-28CF7EDD9A8F}" srcOrd="0" destOrd="0" presId="urn:microsoft.com/office/officeart/2008/layout/VerticalCurvedList"/>
    <dgm:cxn modelId="{FEEC23A0-12D6-4E05-AFC4-D4660835F747}" srcId="{AF46AC09-6511-494F-BAF5-9BD9507D8FEC}" destId="{3001A645-B3F4-4E53-AAA6-69138D2970B4}" srcOrd="0" destOrd="0" parTransId="{75EB970F-FD4D-435F-94C7-F6ADC99C0650}" sibTransId="{74CB5117-1069-4992-BD19-5EDCAB64725A}"/>
    <dgm:cxn modelId="{D47A8BBB-BDEA-4C2D-A222-8E771330DA75}" srcId="{AF46AC09-6511-494F-BAF5-9BD9507D8FEC}" destId="{6FB36083-07DE-4A1C-8BF8-862F330806EF}" srcOrd="2" destOrd="0" parTransId="{335170B1-A1C0-4305-90B2-A96F00F56C60}" sibTransId="{11835222-1DB0-4D3D-954F-784E83A9B66D}"/>
    <dgm:cxn modelId="{1C53AEEC-E513-4F0B-8782-259BF582FAA8}" srcId="{AF46AC09-6511-494F-BAF5-9BD9507D8FEC}" destId="{3100007C-449D-45BC-A54C-7EB2176A867E}" srcOrd="1" destOrd="0" parTransId="{990E4131-52E7-433B-BEF9-CA661E5BC1A5}" sibTransId="{C27DF254-0C94-4288-BBCD-79015F6FEC39}"/>
    <dgm:cxn modelId="{028D82B8-65F5-417F-AACF-35F9B1ABCDA7}" type="presOf" srcId="{3001A645-B3F4-4E53-AAA6-69138D2970B4}" destId="{E5223772-229A-4FEF-8382-09AA1324E09A}" srcOrd="0" destOrd="0" presId="urn:microsoft.com/office/officeart/2008/layout/VerticalCurvedList"/>
    <dgm:cxn modelId="{8811640C-B859-447E-8BAE-8C776CE6716D}" type="presParOf" srcId="{E6D9A98B-9ADF-411C-9FD8-69A8F239F269}" destId="{953DC508-1918-4CC1-9D38-1B86369F24DC}" srcOrd="0" destOrd="0" presId="urn:microsoft.com/office/officeart/2008/layout/VerticalCurvedList"/>
    <dgm:cxn modelId="{C34CF2D2-196B-4BB2-A390-A5EDE20D5B25}" type="presParOf" srcId="{953DC508-1918-4CC1-9D38-1B86369F24DC}" destId="{533018C0-ABE3-4450-A596-D186BE9998CD}" srcOrd="0" destOrd="0" presId="urn:microsoft.com/office/officeart/2008/layout/VerticalCurvedList"/>
    <dgm:cxn modelId="{93C299E7-AA30-4337-8A2B-0AF63FF5DA42}" type="presParOf" srcId="{533018C0-ABE3-4450-A596-D186BE9998CD}" destId="{005AC290-13F6-47FE-8221-028E896192E3}" srcOrd="0" destOrd="0" presId="urn:microsoft.com/office/officeart/2008/layout/VerticalCurvedList"/>
    <dgm:cxn modelId="{A71C46E6-C34A-45CB-B8AE-CDB8E2D1142E}" type="presParOf" srcId="{533018C0-ABE3-4450-A596-D186BE9998CD}" destId="{C85E23F5-8476-4349-B5EE-C3F9A28E32DD}" srcOrd="1" destOrd="0" presId="urn:microsoft.com/office/officeart/2008/layout/VerticalCurvedList"/>
    <dgm:cxn modelId="{950EF186-2341-446A-AC4A-BADF9A3C6238}" type="presParOf" srcId="{533018C0-ABE3-4450-A596-D186BE9998CD}" destId="{FD1987B6-9022-43C1-99C8-654B3CD452A4}" srcOrd="2" destOrd="0" presId="urn:microsoft.com/office/officeart/2008/layout/VerticalCurvedList"/>
    <dgm:cxn modelId="{3E9397F9-5478-4DDD-ACBB-29D868927346}" type="presParOf" srcId="{533018C0-ABE3-4450-A596-D186BE9998CD}" destId="{C9D50209-6272-44A1-83B8-1E9DD5D17CDF}" srcOrd="3" destOrd="0" presId="urn:microsoft.com/office/officeart/2008/layout/VerticalCurvedList"/>
    <dgm:cxn modelId="{29B23A47-E483-45E9-AF48-EA5FBBCE69D4}" type="presParOf" srcId="{953DC508-1918-4CC1-9D38-1B86369F24DC}" destId="{E5223772-229A-4FEF-8382-09AA1324E09A}" srcOrd="1" destOrd="0" presId="urn:microsoft.com/office/officeart/2008/layout/VerticalCurvedList"/>
    <dgm:cxn modelId="{7951B099-2CA8-49DA-AD43-4F07D6D08C2A}" type="presParOf" srcId="{953DC508-1918-4CC1-9D38-1B86369F24DC}" destId="{A2596EA8-611D-451B-8357-E46AC488F014}" srcOrd="2" destOrd="0" presId="urn:microsoft.com/office/officeart/2008/layout/VerticalCurvedList"/>
    <dgm:cxn modelId="{BD0818D3-22E0-40B9-8D35-66F2E011059C}" type="presParOf" srcId="{A2596EA8-611D-451B-8357-E46AC488F014}" destId="{50C594B4-B668-431A-B5A2-0B56D5F5FB0D}" srcOrd="0" destOrd="0" presId="urn:microsoft.com/office/officeart/2008/layout/VerticalCurvedList"/>
    <dgm:cxn modelId="{C72086AA-9859-495A-95B6-390903B07D66}" type="presParOf" srcId="{953DC508-1918-4CC1-9D38-1B86369F24DC}" destId="{B78201DE-0B89-45FF-B728-506AAEAB1F9D}" srcOrd="3" destOrd="0" presId="urn:microsoft.com/office/officeart/2008/layout/VerticalCurvedList"/>
    <dgm:cxn modelId="{E3CD036C-288F-4638-BD2D-9FC46BA0DE67}" type="presParOf" srcId="{953DC508-1918-4CC1-9D38-1B86369F24DC}" destId="{63864B15-F5A8-41FB-A74F-F533611110F6}" srcOrd="4" destOrd="0" presId="urn:microsoft.com/office/officeart/2008/layout/VerticalCurvedList"/>
    <dgm:cxn modelId="{AA06B944-32CC-4191-A09D-1EE1E8E2FD71}" type="presParOf" srcId="{63864B15-F5A8-41FB-A74F-F533611110F6}" destId="{56DA6DF0-0DCA-4270-BEBB-F0B08D2EE86F}" srcOrd="0" destOrd="0" presId="urn:microsoft.com/office/officeart/2008/layout/VerticalCurvedList"/>
    <dgm:cxn modelId="{19578B3C-3421-4F60-9417-B7822C0C86F0}" type="presParOf" srcId="{953DC508-1918-4CC1-9D38-1B86369F24DC}" destId="{285CC865-ACC9-4B09-8A6D-28CF7EDD9A8F}" srcOrd="5" destOrd="0" presId="urn:microsoft.com/office/officeart/2008/layout/VerticalCurvedList"/>
    <dgm:cxn modelId="{00C8FFF0-B4B8-438A-8FBD-D34DBCD915E4}" type="presParOf" srcId="{953DC508-1918-4CC1-9D38-1B86369F24DC}" destId="{C9021C4F-0927-4BAC-8AC2-16A5507AD107}" srcOrd="6" destOrd="0" presId="urn:microsoft.com/office/officeart/2008/layout/VerticalCurvedList"/>
    <dgm:cxn modelId="{7FC6E692-BAC9-40D1-BB0D-A9A00576018A}" type="presParOf" srcId="{C9021C4F-0927-4BAC-8AC2-16A5507AD107}" destId="{F310A452-1DAC-4237-B8D2-779F9351EB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E23F5-8476-4349-B5EE-C3F9A28E32DD}">
      <dsp:nvSpPr>
        <dsp:cNvPr id="0" name=""/>
        <dsp:cNvSpPr/>
      </dsp:nvSpPr>
      <dsp:spPr>
        <a:xfrm>
          <a:off x="-3723786" y="-572061"/>
          <a:ext cx="4438665" cy="4438665"/>
        </a:xfrm>
        <a:prstGeom prst="blockArc">
          <a:avLst>
            <a:gd name="adj1" fmla="val 18900000"/>
            <a:gd name="adj2" fmla="val 2700000"/>
            <a:gd name="adj3" fmla="val 487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23772-229A-4FEF-8382-09AA1324E09A}">
      <dsp:nvSpPr>
        <dsp:cNvPr id="0" name=""/>
        <dsp:cNvSpPr/>
      </dsp:nvSpPr>
      <dsp:spPr>
        <a:xfrm>
          <a:off x="459713" y="329454"/>
          <a:ext cx="4393796" cy="6589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00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Teori Indeks</a:t>
          </a:r>
          <a:endParaRPr lang="id-ID" sz="3400" kern="1200" dirty="0"/>
        </a:p>
      </dsp:txBody>
      <dsp:txXfrm>
        <a:off x="459713" y="329454"/>
        <a:ext cx="4393796" cy="658908"/>
      </dsp:txXfrm>
    </dsp:sp>
    <dsp:sp modelId="{50C594B4-B668-431A-B5A2-0B56D5F5FB0D}">
      <dsp:nvSpPr>
        <dsp:cNvPr id="0" name=""/>
        <dsp:cNvSpPr/>
      </dsp:nvSpPr>
      <dsp:spPr>
        <a:xfrm>
          <a:off x="47895" y="247090"/>
          <a:ext cx="823635" cy="8236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201DE-0B89-45FF-B728-506AAEAB1F9D}">
      <dsp:nvSpPr>
        <dsp:cNvPr id="0" name=""/>
        <dsp:cNvSpPr/>
      </dsp:nvSpPr>
      <dsp:spPr>
        <a:xfrm>
          <a:off x="699226" y="1317817"/>
          <a:ext cx="4154283" cy="65890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00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dirty="0" smtClean="0"/>
            <a:t>Teori Diferensiasi</a:t>
          </a:r>
          <a:endParaRPr lang="id-ID" sz="3400" kern="1200" dirty="0"/>
        </a:p>
      </dsp:txBody>
      <dsp:txXfrm>
        <a:off x="699226" y="1317817"/>
        <a:ext cx="4154283" cy="658908"/>
      </dsp:txXfrm>
    </dsp:sp>
    <dsp:sp modelId="{56DA6DF0-0DCA-4270-BEBB-F0B08D2EE86F}">
      <dsp:nvSpPr>
        <dsp:cNvPr id="0" name=""/>
        <dsp:cNvSpPr/>
      </dsp:nvSpPr>
      <dsp:spPr>
        <a:xfrm>
          <a:off x="287408" y="1235453"/>
          <a:ext cx="823635" cy="8236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CC865-ACC9-4B09-8A6D-28CF7EDD9A8F}">
      <dsp:nvSpPr>
        <dsp:cNvPr id="0" name=""/>
        <dsp:cNvSpPr/>
      </dsp:nvSpPr>
      <dsp:spPr>
        <a:xfrm>
          <a:off x="459713" y="2306180"/>
          <a:ext cx="4393796" cy="65890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3009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400" kern="1200" smtClean="0"/>
            <a:t>Teori Difusi</a:t>
          </a:r>
          <a:endParaRPr lang="id-ID" sz="3400" kern="1200" dirty="0"/>
        </a:p>
      </dsp:txBody>
      <dsp:txXfrm>
        <a:off x="459713" y="2306180"/>
        <a:ext cx="4393796" cy="658908"/>
      </dsp:txXfrm>
    </dsp:sp>
    <dsp:sp modelId="{F310A452-1DAC-4237-B8D2-779F9351EBE4}">
      <dsp:nvSpPr>
        <dsp:cNvPr id="0" name=""/>
        <dsp:cNvSpPr/>
      </dsp:nvSpPr>
      <dsp:spPr>
        <a:xfrm>
          <a:off x="47895" y="2223816"/>
          <a:ext cx="823635" cy="8236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EDAEE-96AB-4E0A-85D5-0216B9CD8B94}" type="datetimeFigureOut">
              <a:rPr lang="id-ID" smtClean="0"/>
              <a:t>28/05/2015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D9B29-1470-4596-BFC8-1A94875CC22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551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11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12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36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KILLER  PRESENTATIONS Series -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1001 Power Template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&amp; Presentations Tools</a:t>
            </a: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You Must See Before You Die</a:t>
            </a: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© 2013  IDEASMAX,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All Rights Reserved. All Accompanying Logos, Brands and Product Name are Trademark and Registered by Their Own Companies</a:t>
            </a: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id-ID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Presentation Services - www.ideasmax.com – SMS Center : 087-8816-000-78 – e-mail:creator@ideasmax.com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id-ID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55AF0-9FC8-4F4F-AF54-AD92DD0CA110}" type="slidenum">
              <a:rPr lang="id-ID" smtClean="0">
                <a:solidFill>
                  <a:prstClr val="black"/>
                </a:solidFill>
              </a:rPr>
              <a:pPr/>
              <a:t>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 Bubble">
            <a:hlinkClick r:id="" action="ppaction://media"/>
          </p:cNvPr>
          <p:cNvPicPr preferRelativeResize="0"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973" b="15430"/>
          <a:stretch/>
        </p:blipFill>
        <p:spPr>
          <a:xfrm>
            <a:off x="0" y="-1"/>
            <a:ext cx="9144000" cy="511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/>
          <a:stretch/>
        </p:blipFill>
        <p:spPr>
          <a:xfrm>
            <a:off x="-10048" y="3938954"/>
            <a:ext cx="9162000" cy="2920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284596"/>
            <a:ext cx="8686800" cy="684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113" y="5968722"/>
            <a:ext cx="5860701" cy="61294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5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3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 Bubble">
            <a:hlinkClick r:id="" action="ppaction://media"/>
          </p:cNvPr>
          <p:cNvPicPr preferRelativeResize="0"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973" b="15430"/>
          <a:stretch/>
        </p:blipFill>
        <p:spPr>
          <a:xfrm>
            <a:off x="0" y="-1"/>
            <a:ext cx="9144000" cy="511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/>
          <a:stretch/>
        </p:blipFill>
        <p:spPr>
          <a:xfrm>
            <a:off x="-10048" y="3938954"/>
            <a:ext cx="9162000" cy="2920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284596"/>
            <a:ext cx="8686800" cy="684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4113" y="5968722"/>
            <a:ext cx="5860701" cy="61294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10400" cy="11546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0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81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9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3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9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010400" cy="11546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8243" y="358346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5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4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ad Outline With Gears">
            <a:hlinkClick r:id="" action="ppaction://media"/>
          </p:cNvPr>
          <p:cNvPicPr preferRelativeResize="0"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4973" r="20217" b="15247"/>
          <a:stretch/>
        </p:blipFill>
        <p:spPr>
          <a:xfrm>
            <a:off x="-1" y="0"/>
            <a:ext cx="9144000" cy="639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09" y="6530297"/>
            <a:ext cx="195072" cy="307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67673"/>
            <a:ext cx="8103996" cy="1470025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9971" y="3366198"/>
            <a:ext cx="3886200" cy="11153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135086" y="6320413"/>
            <a:ext cx="5164852" cy="411983"/>
          </a:xfrm>
          <a:prstGeom prst="rect">
            <a:avLst/>
          </a:prstGeom>
          <a:solidFill>
            <a:srgbClr val="E9E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56" y="5898382"/>
            <a:ext cx="9162000" cy="10055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1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9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1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12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3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4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7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457200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pic>
        <p:nvPicPr>
          <p:cNvPr id="8" name="Globe Spinning In Classroom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4881"/>
          <a:stretch/>
        </p:blipFill>
        <p:spPr>
          <a:xfrm>
            <a:off x="-10048" y="631373"/>
            <a:ext cx="9180000" cy="62511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2357" y="0"/>
            <a:ext cx="9190800" cy="1729946"/>
          </a:xfrm>
          <a:prstGeom prst="rect">
            <a:avLst/>
          </a:prstGeom>
          <a:solidFill>
            <a:srgbClr val="141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06" y="893466"/>
            <a:ext cx="8686800" cy="7042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6143" y="1477107"/>
            <a:ext cx="5780314" cy="4923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F0605"/>
                </a:solidFill>
              </a:defRPr>
            </a:lvl1pPr>
            <a:lvl2pPr>
              <a:defRPr>
                <a:solidFill>
                  <a:srgbClr val="6F0605"/>
                </a:solidFill>
              </a:defRPr>
            </a:lvl2pPr>
            <a:lvl3pPr>
              <a:defRPr>
                <a:solidFill>
                  <a:srgbClr val="6F0605"/>
                </a:solidFill>
              </a:defRPr>
            </a:lvl3pPr>
            <a:lvl4pPr>
              <a:defRPr>
                <a:solidFill>
                  <a:srgbClr val="6F0605"/>
                </a:solidFill>
              </a:defRPr>
            </a:lvl4pPr>
            <a:lvl5pPr>
              <a:defRPr>
                <a:solidFill>
                  <a:srgbClr val="6F060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9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6F060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F060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1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7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9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0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69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8243" y="358346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4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9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7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llow The Vin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156" b="15429"/>
          <a:stretch/>
        </p:blipFill>
        <p:spPr>
          <a:xfrm>
            <a:off x="-30144" y="-80388"/>
            <a:ext cx="9174144" cy="509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09" y="6530297"/>
            <a:ext cx="195072" cy="307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" r="1538"/>
          <a:stretch/>
        </p:blipFill>
        <p:spPr>
          <a:xfrm>
            <a:off x="-36512" y="4883499"/>
            <a:ext cx="9180511" cy="2057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04" y="5013291"/>
            <a:ext cx="8686800" cy="6439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5998" y="5717512"/>
            <a:ext cx="6061668" cy="6029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7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2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2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5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2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5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4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7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457200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2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8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2357" y="5128054"/>
            <a:ext cx="9180000" cy="1729946"/>
          </a:xfrm>
          <a:prstGeom prst="rect">
            <a:avLst/>
          </a:prstGeom>
          <a:solidFill>
            <a:srgbClr val="68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406" y="5224306"/>
            <a:ext cx="8686800" cy="70422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6143" y="5807947"/>
            <a:ext cx="5780314" cy="4923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Antique Earth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789" b="15064"/>
          <a:stretch/>
        </p:blipFill>
        <p:spPr>
          <a:xfrm>
            <a:off x="-10048" y="0"/>
            <a:ext cx="9167874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F0605"/>
                </a:solidFill>
              </a:defRPr>
            </a:lvl1pPr>
            <a:lvl2pPr>
              <a:defRPr>
                <a:solidFill>
                  <a:srgbClr val="6F0605"/>
                </a:solidFill>
              </a:defRPr>
            </a:lvl2pPr>
            <a:lvl3pPr>
              <a:defRPr>
                <a:solidFill>
                  <a:srgbClr val="6F0605"/>
                </a:solidFill>
              </a:defRPr>
            </a:lvl3pPr>
            <a:lvl4pPr>
              <a:defRPr>
                <a:solidFill>
                  <a:srgbClr val="6F0605"/>
                </a:solidFill>
              </a:defRPr>
            </a:lvl4pPr>
            <a:lvl5pPr>
              <a:defRPr>
                <a:solidFill>
                  <a:srgbClr val="6F060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6F060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6F060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3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8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41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5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6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7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8243" y="358346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70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2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pic>
        <p:nvPicPr>
          <p:cNvPr id="8" name="Rulers and Equations">
            <a:hlinkClick r:id="" action="ppaction://media"/>
          </p:cNvPr>
          <p:cNvPicPr preferRelativeResize="0"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973" b="15064"/>
          <a:stretch/>
        </p:blipFill>
        <p:spPr>
          <a:xfrm>
            <a:off x="-40192" y="-130631"/>
            <a:ext cx="9198000" cy="702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 preferRelativeResize="0"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r="523"/>
          <a:stretch/>
        </p:blipFill>
        <p:spPr>
          <a:xfrm>
            <a:off x="-40192" y="3941804"/>
            <a:ext cx="9201600" cy="2939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842" y="5003242"/>
            <a:ext cx="8686800" cy="633884"/>
          </a:xfrm>
        </p:spPr>
        <p:txBody>
          <a:bodyPr/>
          <a:lstStyle>
            <a:lvl1pPr algn="ctr">
              <a:defRPr b="1">
                <a:solidFill>
                  <a:srgbClr val="233E35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450" y="5657222"/>
            <a:ext cx="6292780" cy="5928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4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AEBEA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93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6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4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4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4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0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457200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1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2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4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52" y="6542654"/>
            <a:ext cx="195072" cy="307849"/>
          </a:xfrm>
          <a:prstGeom prst="rect">
            <a:avLst/>
          </a:prstGeom>
        </p:spPr>
      </p:pic>
      <p:pic>
        <p:nvPicPr>
          <p:cNvPr id="8" name="Loving Swan Lake">
            <a:hlinkClick r:id="" action="ppaction://media"/>
          </p:cNvPr>
          <p:cNvPicPr preferRelativeResize="0"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982" b="3709"/>
          <a:stretch/>
        </p:blipFill>
        <p:spPr>
          <a:xfrm>
            <a:off x="-20096" y="-10047"/>
            <a:ext cx="9180000" cy="687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10" y="5314743"/>
            <a:ext cx="8686800" cy="63388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5852" y="6029011"/>
            <a:ext cx="5850653" cy="5928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83736"/>
            <a:ext cx="7990952" cy="1154652"/>
          </a:xfrm>
        </p:spPr>
        <p:txBody>
          <a:bodyPr/>
          <a:lstStyle>
            <a:lvl1pPr>
              <a:defRPr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2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243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241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43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267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07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859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525712"/>
            <a:ext cx="42687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859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25712"/>
            <a:ext cx="42703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0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0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81200"/>
            <a:ext cx="5340350" cy="4343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3143251"/>
            <a:ext cx="3236913" cy="318135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7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8243" y="358346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29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133600"/>
            <a:ext cx="8686800" cy="419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165874"/>
            <a:ext cx="1905000" cy="419100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752600"/>
            <a:ext cx="6629400" cy="45909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4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6450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8243" y="358346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117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3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wm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ideo" Target="../media/media1.wm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microsoft.com/office/2007/relationships/media" Target="../media/media2.wm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video" Target="../media/media2.wm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microsoft.com/office/2007/relationships/media" Target="../media/media3.wm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video" Target="../media/media3.wm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microsoft.com/office/2007/relationships/media" Target="../media/media4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video" Target="../media/media4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microsoft.com/office/2007/relationships/media" Target="../media/media5.wm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video" Target="../media/media5.wm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microsoft.com/office/2007/relationships/media" Target="../media/media6.wmv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video" Target="../media/media6.wm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microsoft.com/office/2007/relationships/media" Target="../media/media7.wmv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video" Target="../media/media7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lk Bubble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4973" b="15430"/>
          <a:stretch/>
        </p:blipFill>
        <p:spPr>
          <a:xfrm>
            <a:off x="5859377" y="-1"/>
            <a:ext cx="3284623" cy="1828801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"/>
          <a:stretch/>
        </p:blipFill>
        <p:spPr>
          <a:xfrm>
            <a:off x="-6034" y="0"/>
            <a:ext cx="9150034" cy="67271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8440"/>
            <a:ext cx="8463224" cy="53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52600"/>
            <a:ext cx="8686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7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50">
          <a:ln w="0"/>
          <a:solidFill>
            <a:schemeClr val="bg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lk Bubble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4973" b="15430"/>
          <a:stretch/>
        </p:blipFill>
        <p:spPr>
          <a:xfrm>
            <a:off x="5859377" y="-1"/>
            <a:ext cx="3284623" cy="1828801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"/>
          <a:stretch/>
        </p:blipFill>
        <p:spPr>
          <a:xfrm>
            <a:off x="-6034" y="0"/>
            <a:ext cx="9150034" cy="67271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8440"/>
            <a:ext cx="8463224" cy="535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52600"/>
            <a:ext cx="8686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50">
          <a:ln w="0"/>
          <a:solidFill>
            <a:schemeClr val="bg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ead Outline With Gears">
            <a:hlinkClick r:id="" action="ppaction://media"/>
          </p:cNvPr>
          <p:cNvPicPr preferRelativeResize="0">
            <a:picLocks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4973" r="74886" b="15247"/>
          <a:stretch/>
        </p:blipFill>
        <p:spPr>
          <a:xfrm>
            <a:off x="-1" y="0"/>
            <a:ext cx="2878283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330" y="-12357"/>
            <a:ext cx="8266670" cy="6876000"/>
          </a:xfrm>
          <a:prstGeom prst="rect">
            <a:avLst/>
          </a:prstGeom>
          <a:solidFill>
            <a:srgbClr val="DE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5930" y="163402"/>
            <a:ext cx="7778578" cy="11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2108" y="1752600"/>
            <a:ext cx="7803292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9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50">
          <a:ln w="0"/>
          <a:solidFill>
            <a:schemeClr val="bg1">
              <a:lumMod val="50000"/>
            </a:schemeClr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2357" y="0"/>
            <a:ext cx="9180000" cy="1075038"/>
          </a:xfrm>
          <a:prstGeom prst="rect">
            <a:avLst/>
          </a:prstGeom>
          <a:solidFill>
            <a:srgbClr val="141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-34308"/>
            <a:ext cx="7010400" cy="11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2357" y="1050324"/>
            <a:ext cx="9180000" cy="5807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80327"/>
            <a:ext cx="8686800" cy="486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Globe Spinning In Classroom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l="-757" t="21477" r="1" b="14881"/>
          <a:stretch/>
        </p:blipFill>
        <p:spPr>
          <a:xfrm>
            <a:off x="7084088" y="0"/>
            <a:ext cx="2077911" cy="10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50">
          <a:ln w="0"/>
          <a:solidFill>
            <a:schemeClr val="bg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84B2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684B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684B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684B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684B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ollow The Vine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5156" b="15429"/>
          <a:stretch/>
        </p:blipFill>
        <p:spPr>
          <a:xfrm>
            <a:off x="0" y="1268840"/>
            <a:ext cx="9136800" cy="5589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3129"/>
            <a:ext cx="9144001" cy="561487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1125415"/>
          </a:xfrm>
          <a:prstGeom prst="rect">
            <a:avLst/>
          </a:prstGeom>
          <a:solidFill>
            <a:srgbClr val="727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9" y="-115376"/>
            <a:ext cx="8285205" cy="11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541"/>
            <a:ext cx="8686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7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50">
          <a:ln w="0"/>
          <a:solidFill>
            <a:schemeClr val="accent3">
              <a:lumMod val="60000"/>
              <a:lumOff val="40000"/>
            </a:schemeClr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2357" y="0"/>
            <a:ext cx="9180000" cy="1075038"/>
          </a:xfrm>
          <a:prstGeom prst="rect">
            <a:avLst/>
          </a:prstGeom>
          <a:solidFill>
            <a:srgbClr val="684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-34308"/>
            <a:ext cx="7010400" cy="11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2357" y="1050324"/>
            <a:ext cx="9180000" cy="5807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80327"/>
            <a:ext cx="8686800" cy="486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Antique Earth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4789" b="15064"/>
          <a:stretch/>
        </p:blipFill>
        <p:spPr>
          <a:xfrm>
            <a:off x="7315200" y="0"/>
            <a:ext cx="1852673" cy="103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50">
          <a:ln w="0"/>
          <a:solidFill>
            <a:schemeClr val="bg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84B2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684B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684B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684B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684B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lers and Equations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14973" b="15064"/>
          <a:stretch/>
        </p:blipFill>
        <p:spPr>
          <a:xfrm>
            <a:off x="0" y="-4"/>
            <a:ext cx="9144000" cy="511796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11018"/>
            <a:ext cx="8684288" cy="699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" y="803189"/>
            <a:ext cx="9144000" cy="60823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52600"/>
            <a:ext cx="8686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3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50">
          <a:ln w="0"/>
          <a:solidFill>
            <a:schemeClr val="bg2">
              <a:lumMod val="75000"/>
            </a:schemeClr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7727182" cy="1065125"/>
          </a:xfrm>
          <a:prstGeom prst="rect">
            <a:avLst/>
          </a:prstGeom>
          <a:solidFill>
            <a:srgbClr val="2E2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-83736"/>
            <a:ext cx="7769888" cy="115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E481-4B2C-4238-8820-09C414DC9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400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F24E5-66D3-4A11-AD57-BF107E636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52600"/>
            <a:ext cx="8686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Loving Swan Lake">
            <a:hlinkClick r:id="" action="ppaction://media"/>
          </p:cNvPr>
          <p:cNvPicPr preferRelativeResize="0">
            <a:picLocks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3982" b="3709"/>
          <a:stretch/>
        </p:blipFill>
        <p:spPr>
          <a:xfrm>
            <a:off x="7731198" y="1"/>
            <a:ext cx="1408609" cy="10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8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50">
          <a:ln w="0"/>
          <a:solidFill>
            <a:schemeClr val="bg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E298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E298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E298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E298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E298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7" t="35754" r="25806" b="34049"/>
          <a:stretch/>
        </p:blipFill>
        <p:spPr>
          <a:xfrm rot="1298398">
            <a:off x="7033453" y="3814238"/>
            <a:ext cx="1603240" cy="258657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6" y="4653136"/>
            <a:ext cx="8637971" cy="962924"/>
          </a:xfrm>
        </p:spPr>
        <p:txBody>
          <a:bodyPr>
            <a:noAutofit/>
          </a:bodyPr>
          <a:lstStyle/>
          <a:p>
            <a:r>
              <a:rPr lang="id-ID" sz="3600" dirty="0" smtClean="0">
                <a:solidFill>
                  <a:schemeClr val="bg2">
                    <a:lumMod val="75000"/>
                  </a:schemeClr>
                </a:solidFill>
                <a:effectLst/>
                <a:latin typeface="Agency FB" pitchFamily="34" charset="0"/>
              </a:rPr>
              <a:t>BIAS ETNOSENTRISME dalam </a:t>
            </a:r>
            <a:br>
              <a:rPr lang="id-ID" sz="3600" dirty="0" smtClean="0">
                <a:solidFill>
                  <a:schemeClr val="bg2">
                    <a:lumMod val="75000"/>
                  </a:schemeClr>
                </a:solidFill>
                <a:effectLst/>
                <a:latin typeface="Agency FB" pitchFamily="34" charset="0"/>
              </a:rPr>
            </a:br>
            <a:r>
              <a:rPr lang="id-ID" sz="3600" dirty="0" smtClean="0">
                <a:solidFill>
                  <a:schemeClr val="bg2">
                    <a:lumMod val="75000"/>
                  </a:schemeClr>
                </a:solidFill>
                <a:effectLst/>
                <a:latin typeface="Agency FB" pitchFamily="34" charset="0"/>
              </a:rPr>
              <a:t>PENGEMBANGAN PENELITIAN</a:t>
            </a:r>
            <a:endParaRPr lang="en-US" sz="7200" spc="50" dirty="0">
              <a:ln w="0"/>
              <a:solidFill>
                <a:schemeClr val="bg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00" y="6021288"/>
            <a:ext cx="7531451" cy="609600"/>
          </a:xfrm>
        </p:spPr>
        <p:txBody>
          <a:bodyPr>
            <a:noAutofit/>
          </a:bodyPr>
          <a:lstStyle/>
          <a:p>
            <a:pPr algn="ctr"/>
            <a:r>
              <a:rPr lang="id-ID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hiller" pitchFamily="82" charset="0"/>
              </a:rPr>
              <a:t>Dian </a:t>
            </a:r>
            <a:r>
              <a:rPr lang="id-ID" dirty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hiller" pitchFamily="82" charset="0"/>
              </a:rPr>
              <a:t>Fitriana Eka Putri </a:t>
            </a:r>
            <a:r>
              <a:rPr lang="id-ID" dirty="0" smtClean="0"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hiller" pitchFamily="82" charset="0"/>
              </a:rPr>
              <a:t>(P1400214017)</a:t>
            </a:r>
            <a:endParaRPr lang="en-US" b="1" spc="50" dirty="0">
              <a:ln w="0">
                <a:noFill/>
              </a:ln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hiller" pitchFamily="82" charset="0"/>
            </a:endParaRPr>
          </a:p>
        </p:txBody>
      </p:sp>
      <p:pic>
        <p:nvPicPr>
          <p:cNvPr id="4" name="Picture 32" descr="indunhasex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1563094" cy="177055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341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9622" y="-1108483"/>
            <a:ext cx="6804756" cy="9144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91" l="0" r="98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70" y="188639"/>
            <a:ext cx="2998152" cy="288032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37" y="2576469"/>
            <a:ext cx="8388424" cy="4221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3068960"/>
            <a:ext cx="6912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Argumen mereka terangkum dalam Vernon (1969: 10) kata-kata: ". Kami (sarjana Barat) cenderung untuk mengevaluasi kecerdasan kelompok etnis lain pada kriteria yang sama, meskipun pasti akan lebih psikologis suara untuk mengenali bahwa kelompok-kelompok seperti itu diperlukan, dan merangsang, pertumbuhan yang mental berbeda serta keterampilan fisik untuk menghadapi lingkungan khusus mereka, bahwa mereka memiliki kecerdasan yang berbeda</a:t>
            </a:r>
          </a:p>
        </p:txBody>
      </p:sp>
    </p:spTree>
    <p:extLst>
      <p:ext uri="{BB962C8B-B14F-4D97-AF65-F5344CB8AC3E}">
        <p14:creationId xmlns:p14="http://schemas.microsoft.com/office/powerpoint/2010/main" val="31752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25144"/>
            <a:ext cx="7632848" cy="1728192"/>
          </a:xfrm>
        </p:spPr>
        <p:txBody>
          <a:bodyPr>
            <a:noAutofit/>
          </a:bodyPr>
          <a:lstStyle/>
          <a:p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Konsep yang digunakan </a:t>
            </a:r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dalam </a:t>
            </a:r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mengukur </a:t>
            </a:r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kompetensi kognitif </a:t>
            </a:r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budaya, </a:t>
            </a:r>
            <a:r>
              <a:rPr lang="id-ID" sz="33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ligraph421 BT" pitchFamily="66" charset="0"/>
              </a:rPr>
              <a:t>harus berasal dari budaya itu sendiri</a:t>
            </a:r>
            <a:endParaRPr lang="en-US" sz="3300" b="1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ligraph421 B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25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2287" r="43305" b="29264"/>
          <a:stretch/>
        </p:blipFill>
        <p:spPr>
          <a:xfrm>
            <a:off x="-252536" y="1859553"/>
            <a:ext cx="2520280" cy="50978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077072"/>
            <a:ext cx="6228184" cy="278092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2852936"/>
            <a:ext cx="6768752" cy="368579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20" y="5733256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Bahwa budaya mempunyai cara berbeda memandang dan menangani sosial, ekonomi, dan masalah politik.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9952" y="3861048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d-ID" b="1" dirty="0">
              <a:solidFill>
                <a:schemeClr val="accent1">
                  <a:lumMod val="75000"/>
                </a:schemeClr>
              </a:solidFill>
              <a:latin typeface="Calligraph421 BT" pitchFamily="66" charset="0"/>
            </a:endParaRPr>
          </a:p>
          <a:p>
            <a:r>
              <a:rPr lang="id-ID" b="1" dirty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Ilmu adalah </a:t>
            </a:r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bersedia </a:t>
            </a:r>
            <a:r>
              <a:rPr lang="id-ID" b="1" dirty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untuk menerima fakta bahkan ketika mereka menentang harapan. Percobaan tidak selalu keluar sebagai salah satu yang diharapkan. namun fakta harus berdiri dan putus harapan</a:t>
            </a:r>
            <a:r>
              <a:rPr lang="id-ID" b="1" dirty="0" smtClean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.(</a:t>
            </a:r>
            <a:r>
              <a:rPr lang="id-ID" b="1" dirty="0">
                <a:solidFill>
                  <a:schemeClr val="accent1">
                    <a:lumMod val="75000"/>
                  </a:schemeClr>
                </a:solidFill>
                <a:latin typeface="Calligraph421 BT" pitchFamily="66" charset="0"/>
              </a:rPr>
              <a:t>Skinner 1953)</a:t>
            </a:r>
          </a:p>
        </p:txBody>
      </p:sp>
    </p:spTree>
    <p:extLst>
      <p:ext uri="{BB962C8B-B14F-4D97-AF65-F5344CB8AC3E}">
        <p14:creationId xmlns:p14="http://schemas.microsoft.com/office/powerpoint/2010/main" val="3905888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764704"/>
            <a:ext cx="4935941" cy="100811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id-ID" sz="4800" spc="50" dirty="0" smtClean="0">
                <a:ln w="0"/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id-ID" sz="4800" dirty="0" smtClean="0"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ETNOSENTRISME</a:t>
            </a:r>
            <a:endParaRPr lang="en-US" sz="4800" spc="50" dirty="0">
              <a:ln w="0"/>
              <a:solidFill>
                <a:srgbClr val="6998B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2480" y="1700808"/>
            <a:ext cx="5263976" cy="194421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r"/>
            <a:r>
              <a:rPr lang="id-ID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abic Typesetting" pitchFamily="66" charset="-78"/>
                <a:cs typeface="Arabic Typesetting" pitchFamily="66" charset="-78"/>
              </a:rPr>
              <a:t>Sikap </a:t>
            </a:r>
            <a:r>
              <a:rPr lang="id-ID" sz="2800" b="1" dirty="0">
                <a:solidFill>
                  <a:schemeClr val="accent1">
                    <a:lumMod val="75000"/>
                  </a:schemeClr>
                </a:solidFill>
                <a:effectLst/>
                <a:latin typeface="Arabic Typesetting" pitchFamily="66" charset="-78"/>
                <a:cs typeface="Arabic Typesetting" pitchFamily="66" charset="-78"/>
              </a:rPr>
              <a:t>emosional sendiri ras, bangsa, atau budaya unggul untuk semua orang lain” (Webster New World </a:t>
            </a:r>
            <a:r>
              <a:rPr lang="id-ID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Arabic Typesetting" pitchFamily="66" charset="-78"/>
                <a:cs typeface="Arabic Typesetting" pitchFamily="66" charset="-78"/>
              </a:rPr>
              <a:t>Dictionary</a:t>
            </a:r>
            <a:r>
              <a:rPr lang="id-ID" sz="2800" b="1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itchFamily="66" charset="-78"/>
                <a:cs typeface="Arabic Typesetting" pitchFamily="66" charset="-78"/>
              </a:rPr>
              <a:t>)</a:t>
            </a:r>
            <a:endParaRPr lang="en-US" sz="2800" b="1" spc="50" dirty="0">
              <a:ln w="0"/>
              <a:solidFill>
                <a:srgbClr val="546FA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4" y="3573016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lvl="0" indent="-530225">
              <a:buFont typeface="Wingdings" pitchFamily="2" charset="2"/>
              <a:buChar char="q"/>
            </a:pPr>
            <a:r>
              <a:rPr lang="id-ID" sz="2400" b="1" dirty="0">
                <a:solidFill>
                  <a:srgbClr val="00B0F0"/>
                </a:solidFill>
                <a:latin typeface="Agency FB" pitchFamily="34" charset="0"/>
              </a:rPr>
              <a:t>Pengembangan Penelitian Dalam Metodologi Bias</a:t>
            </a:r>
          </a:p>
          <a:p>
            <a:pPr marL="530225" lvl="0" indent="-530225">
              <a:buFont typeface="Wingdings" pitchFamily="2" charset="2"/>
              <a:buChar char="q"/>
            </a:pPr>
            <a:r>
              <a:rPr lang="id-ID" sz="2400" b="1" dirty="0">
                <a:solidFill>
                  <a:srgbClr val="00B0F0"/>
                </a:solidFill>
                <a:latin typeface="Agency FB" pitchFamily="34" charset="0"/>
              </a:rPr>
              <a:t>Pengaruh Bahasa  Pada Penelitian Lintas Budaya</a:t>
            </a:r>
          </a:p>
          <a:p>
            <a:pPr marL="530225" lvl="0" indent="-530225">
              <a:buFont typeface="Wingdings" pitchFamily="2" charset="2"/>
              <a:buChar char="q"/>
            </a:pPr>
            <a:r>
              <a:rPr lang="id-ID" sz="2400" b="1" dirty="0">
                <a:solidFill>
                  <a:srgbClr val="00B0F0"/>
                </a:solidFill>
                <a:latin typeface="Agency FB" pitchFamily="34" charset="0"/>
              </a:rPr>
              <a:t>Kesimpulan Pembahasan </a:t>
            </a:r>
          </a:p>
        </p:txBody>
      </p:sp>
    </p:spTree>
    <p:extLst>
      <p:ext uri="{BB962C8B-B14F-4D97-AF65-F5344CB8AC3E}">
        <p14:creationId xmlns:p14="http://schemas.microsoft.com/office/powerpoint/2010/main" val="2881907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8328" y="203475"/>
            <a:ext cx="7715339" cy="812800"/>
          </a:xfrm>
        </p:spPr>
        <p:txBody>
          <a:bodyPr>
            <a:noAutofit/>
          </a:bodyPr>
          <a:lstStyle/>
          <a:p>
            <a:r>
              <a:rPr lang="id-ID" sz="3600" dirty="0">
                <a:solidFill>
                  <a:schemeClr val="bg1"/>
                </a:solidFill>
              </a:rPr>
              <a:t>M</a:t>
            </a:r>
            <a:r>
              <a:rPr lang="id-ID" sz="3600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etodologi Bias Dalam Pengembangan Penelitian</a:t>
            </a:r>
            <a:endParaRPr lang="id-ID" sz="3600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26154076"/>
              </p:ext>
            </p:extLst>
          </p:nvPr>
        </p:nvGraphicFramePr>
        <p:xfrm>
          <a:off x="3428177" y="2348880"/>
          <a:ext cx="4896544" cy="32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Vertical Scroll 2"/>
          <p:cNvSpPr/>
          <p:nvPr/>
        </p:nvSpPr>
        <p:spPr>
          <a:xfrm>
            <a:off x="1187623" y="3284984"/>
            <a:ext cx="2269153" cy="1516975"/>
          </a:xfrm>
          <a:prstGeom prst="verticalScroll">
            <a:avLst>
              <a:gd name="adj" fmla="val 25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d-ID" sz="2800" dirty="0">
                <a:latin typeface="Agency FB" pitchFamily="34" charset="0"/>
              </a:rPr>
              <a:t>Pendekatan </a:t>
            </a:r>
            <a:endParaRPr lang="id-ID" sz="2800" dirty="0" smtClean="0">
              <a:latin typeface="Agency FB" pitchFamily="34" charset="0"/>
            </a:endParaRPr>
          </a:p>
          <a:p>
            <a:pPr algn="ctr"/>
            <a:r>
              <a:rPr lang="id-ID" sz="2800" dirty="0" smtClean="0">
                <a:latin typeface="Agency FB" pitchFamily="34" charset="0"/>
              </a:rPr>
              <a:t>Teoritis</a:t>
            </a:r>
            <a:endParaRPr lang="id-ID" sz="28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24744"/>
            <a:ext cx="4608513" cy="630963"/>
          </a:xfrm>
        </p:spPr>
        <p:txBody>
          <a:bodyPr>
            <a:noAutofit/>
          </a:bodyPr>
          <a:lstStyle/>
          <a:p>
            <a:pPr algn="l"/>
            <a:r>
              <a:rPr lang="id-ID" sz="5400" dirty="0" smtClean="0">
                <a:solidFill>
                  <a:srgbClr val="FAEAB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TEORI INDEKS</a:t>
            </a:r>
            <a:endParaRPr lang="en-US" sz="5400" spc="50" dirty="0">
              <a:ln w="0"/>
              <a:solidFill>
                <a:srgbClr val="FAEAB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2204864"/>
            <a:ext cx="5040560" cy="2520280"/>
          </a:xfrm>
        </p:spPr>
        <p:txBody>
          <a:bodyPr>
            <a:noAutofit/>
          </a:bodyPr>
          <a:lstStyle/>
          <a:p>
            <a:pPr algn="l"/>
            <a:r>
              <a:rPr lang="id-ID" sz="2800" spc="50" dirty="0">
                <a:ln w="0">
                  <a:noFill/>
                </a:ln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M</a:t>
            </a:r>
            <a:r>
              <a:rPr lang="id-ID" sz="2800" spc="50" dirty="0" smtClean="0">
                <a:ln w="0">
                  <a:noFill/>
                </a:ln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enyatakan bahwa </a:t>
            </a:r>
            <a:r>
              <a:rPr lang="nn-NO" sz="2800" spc="50" dirty="0" smtClean="0">
                <a:ln w="0">
                  <a:noFill/>
                </a:ln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pembangunan </a:t>
            </a:r>
            <a:r>
              <a:rPr lang="nn-NO" sz="2800" spc="50" dirty="0">
                <a:ln w="0">
                  <a:noFill/>
                </a:ln>
                <a:solidFill>
                  <a:srgbClr val="6998B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sosial ekonomi diukur dari segi masa kuatifiable (pengujian statistik). </a:t>
            </a:r>
            <a:endParaRPr lang="en-US" sz="2800" spc="50" dirty="0">
              <a:ln w="0">
                <a:noFill/>
              </a:ln>
              <a:solidFill>
                <a:srgbClr val="6998B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7281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24744"/>
            <a:ext cx="5544616" cy="630963"/>
          </a:xfrm>
        </p:spPr>
        <p:txBody>
          <a:bodyPr>
            <a:noAutofit/>
          </a:bodyPr>
          <a:lstStyle/>
          <a:p>
            <a:pPr algn="l"/>
            <a:r>
              <a:rPr lang="id-ID" dirty="0" smtClean="0">
                <a:solidFill>
                  <a:schemeClr val="accent1"/>
                </a:solidFill>
              </a:rPr>
              <a:t>TEORI DEFERENSIASI</a:t>
            </a:r>
            <a:endParaRPr lang="en-US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844824"/>
            <a:ext cx="5040560" cy="2520280"/>
          </a:xfrm>
        </p:spPr>
        <p:txBody>
          <a:bodyPr>
            <a:noAutofit/>
          </a:bodyPr>
          <a:lstStyle/>
          <a:p>
            <a:pPr algn="l"/>
            <a:r>
              <a:rPr lang="id-ID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Agency FB" pitchFamily="34" charset="0"/>
              </a:rPr>
              <a:t>Teori Deferensiasi : : Teori Diferensiasi menggambarkan modernisasi sebagai  "munculnya peran-segmentasi, diferensiasi kelembagaan, dan adopsi nilai-nilai baru yang sesuai dengan perubahan tersebut" (Elliott dan Golding, 1974: 232)</a:t>
            </a:r>
          </a:p>
        </p:txBody>
      </p:sp>
    </p:spTree>
    <p:extLst>
      <p:ext uri="{BB962C8B-B14F-4D97-AF65-F5344CB8AC3E}">
        <p14:creationId xmlns:p14="http://schemas.microsoft.com/office/powerpoint/2010/main" val="34786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24744"/>
            <a:ext cx="5544616" cy="630963"/>
          </a:xfrm>
        </p:spPr>
        <p:txBody>
          <a:bodyPr>
            <a:noAutofit/>
          </a:bodyPr>
          <a:lstStyle/>
          <a:p>
            <a:pPr algn="l"/>
            <a:r>
              <a:rPr lang="id-ID" dirty="0" smtClean="0">
                <a:solidFill>
                  <a:schemeClr val="accent1"/>
                </a:solidFill>
              </a:rPr>
              <a:t>TEORI DIFUSI</a:t>
            </a:r>
            <a:endParaRPr lang="en-US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844824"/>
            <a:ext cx="5040560" cy="2160240"/>
          </a:xfrm>
        </p:spPr>
        <p:txBody>
          <a:bodyPr>
            <a:noAutofit/>
          </a:bodyPr>
          <a:lstStyle/>
          <a:p>
            <a:pPr algn="l"/>
            <a:r>
              <a:rPr lang="id-ID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gency FB" pitchFamily="34" charset="0"/>
              </a:rPr>
              <a:t>P</a:t>
            </a:r>
            <a:r>
              <a:rPr lang="id-ID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gency FB" pitchFamily="34" charset="0"/>
              </a:rPr>
              <a:t>enawaran </a:t>
            </a:r>
            <a:r>
              <a:rPr lang="id-ID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gency FB" pitchFamily="34" charset="0"/>
              </a:rPr>
              <a:t>utama dari proses yang dilalui eksternal  mendorong perubahan dimasukkan ke dalam keyakinan dan pola respon mereka mengadopsi perubahan</a:t>
            </a:r>
            <a:endParaRPr lang="id-ID" dirty="0">
              <a:solidFill>
                <a:schemeClr val="accent2">
                  <a:lumMod val="60000"/>
                  <a:lumOff val="40000"/>
                </a:schemeClr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085184"/>
            <a:ext cx="8064896" cy="609600"/>
          </a:xfrm>
        </p:spPr>
        <p:txBody>
          <a:bodyPr>
            <a:noAutofit/>
          </a:bodyPr>
          <a:lstStyle/>
          <a:p>
            <a:r>
              <a:rPr lang="id-ID" sz="2800" dirty="0" smtClean="0"/>
              <a:t>Kesadaran </a:t>
            </a:r>
            <a:r>
              <a:rPr lang="id-ID" sz="2800" dirty="0"/>
              <a:t>untuk inovasi di Negara Dunia Ketiga bukan pada tradisionalisme tapi struktur sosial (Petani) </a:t>
            </a:r>
          </a:p>
          <a:p>
            <a:pPr algn="ctr"/>
            <a:endParaRPr lang="en-US" sz="3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r="38141" b="4985"/>
          <a:stretch/>
        </p:blipFill>
        <p:spPr>
          <a:xfrm>
            <a:off x="5364088" y="-320200"/>
            <a:ext cx="4036244" cy="5373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30082" y="1412776"/>
            <a:ext cx="23023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accent3">
                    <a:lumMod val="75000"/>
                  </a:schemeClr>
                </a:solidFill>
                <a:latin typeface="Agency FB" pitchFamily="34" charset="0"/>
              </a:rPr>
              <a:t>Pertama, politisi di sebagian Dunia Ketiga negara yang terkenal tidak peduli akan nasib nafkah petani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5363" y="1197332"/>
            <a:ext cx="23023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accent3">
                    <a:lumMod val="75000"/>
                  </a:schemeClr>
                </a:solidFill>
                <a:latin typeface="Agency FB" pitchFamily="34" charset="0"/>
              </a:rPr>
              <a:t>Kedua, petani kecil mengalami kesulitan memperoleh kredit dari lembaga pemerintah dan swasta</a:t>
            </a:r>
          </a:p>
        </p:txBody>
      </p:sp>
    </p:spTree>
    <p:extLst>
      <p:ext uri="{BB962C8B-B14F-4D97-AF65-F5344CB8AC3E}">
        <p14:creationId xmlns:p14="http://schemas.microsoft.com/office/powerpoint/2010/main" val="157567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085" y="5438148"/>
            <a:ext cx="8697686" cy="630963"/>
          </a:xfrm>
        </p:spPr>
        <p:txBody>
          <a:bodyPr>
            <a:noAutofit/>
          </a:bodyPr>
          <a:lstStyle/>
          <a:p>
            <a:r>
              <a:rPr lang="id-ID" sz="6600" dirty="0" smtClean="0">
                <a:solidFill>
                  <a:srgbClr val="FAEAB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Pengaruh Budaya</a:t>
            </a:r>
            <a:endParaRPr lang="en-US" sz="6600" spc="50" dirty="0">
              <a:ln w="0"/>
              <a:solidFill>
                <a:srgbClr val="FAEAB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9699" y="6115220"/>
            <a:ext cx="5597611" cy="609600"/>
          </a:xfrm>
        </p:spPr>
        <p:txBody>
          <a:bodyPr>
            <a:noAutofit/>
          </a:bodyPr>
          <a:lstStyle/>
          <a:p>
            <a:pPr algn="ctr"/>
            <a:r>
              <a:rPr lang="id-ID" sz="3000" b="1" spc="50" dirty="0" smtClean="0">
                <a:ln w="0">
                  <a:noFill/>
                </a:ln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Dalam Penelitian Lintas Budaya</a:t>
            </a:r>
            <a:endParaRPr lang="en-US" sz="3000" b="1" spc="50" dirty="0">
              <a:ln w="0">
                <a:noFill/>
              </a:ln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0648"/>
            <a:ext cx="4896544" cy="3457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5752" y="620688"/>
            <a:ext cx="3618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latin typeface="Agency FB" pitchFamily="34" charset="0"/>
              </a:rPr>
              <a:t>bagaimana bahasa yang berbeda, serta orientasi nilai dan penilaian kode linguistik, dapat mempengaruhi konsep, tingkah laku dan analisis penelitian lintas budaya</a:t>
            </a:r>
          </a:p>
        </p:txBody>
      </p:sp>
    </p:spTree>
    <p:extLst>
      <p:ext uri="{BB962C8B-B14F-4D97-AF65-F5344CB8AC3E}">
        <p14:creationId xmlns:p14="http://schemas.microsoft.com/office/powerpoint/2010/main" val="26452196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301208"/>
            <a:ext cx="7704856" cy="609600"/>
          </a:xfrm>
        </p:spPr>
        <p:txBody>
          <a:bodyPr>
            <a:noAutofit/>
          </a:bodyPr>
          <a:lstStyle/>
          <a:p>
            <a:r>
              <a:rPr lang="id-ID" sz="2800" b="1" spc="50" dirty="0" smtClean="0">
                <a:ln w="0">
                  <a:noFill/>
                </a:ln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" pitchFamily="34" charset="0"/>
              </a:rPr>
              <a:t>Banyak ilmuan ketiga mulai mempertanyakan “kejujuran” dari beberapa peneliti lintas budaya</a:t>
            </a:r>
            <a:endParaRPr lang="en-US" sz="2800" b="1" spc="50" dirty="0">
              <a:ln w="0">
                <a:noFill/>
              </a:ln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rlin Sans FB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60648"/>
            <a:ext cx="5040560" cy="3457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7984" y="620688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latin typeface="Agency FB" pitchFamily="34" charset="0"/>
              </a:rPr>
              <a:t>perbedaan dalam sintaksis, fonologi, dan fitur lain dari bahasa yang berbeda, dan ada beberapa bukti bahwa perbedaan ini mempengaruhi persepsi (Carroll dan Casagrande, 1958)</a:t>
            </a:r>
          </a:p>
        </p:txBody>
      </p:sp>
    </p:spTree>
    <p:extLst>
      <p:ext uri="{BB962C8B-B14F-4D97-AF65-F5344CB8AC3E}">
        <p14:creationId xmlns:p14="http://schemas.microsoft.com/office/powerpoint/2010/main" val="3048205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alk Bubble" id="{8B7D984F-2A40-4410-963C-5875285BE298}" vid="{88D90A07-826A-43F9-B7B1-48E92F9365AF}"/>
    </a:ext>
  </a:extLst>
</a:theme>
</file>

<file path=ppt/theme/theme2.xml><?xml version="1.0" encoding="utf-8"?>
<a:theme xmlns:a="http://schemas.openxmlformats.org/drawingml/2006/main" name="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alk Bubble" id="{8B7D984F-2A40-4410-963C-5875285BE298}" vid="{88D90A07-826A-43F9-B7B1-48E92F9365AF}"/>
    </a:ext>
  </a:extLst>
</a:theme>
</file>

<file path=ppt/theme/theme3.xml><?xml version="1.0" encoding="utf-8"?>
<a:theme xmlns:a="http://schemas.openxmlformats.org/drawingml/2006/main" name="2_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ead Outline with Gears" id="{605BBFBD-E25D-455A-88AB-26A5D4B42451}" vid="{1AEC36A5-7703-47EB-AE45-F8BB852E78A4}"/>
    </a:ext>
  </a:extLst>
</a:theme>
</file>

<file path=ppt/theme/theme4.xml><?xml version="1.0" encoding="utf-8"?>
<a:theme xmlns:a="http://schemas.openxmlformats.org/drawingml/2006/main" name="Blue Rectang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lobe Spinning In Classroom" id="{A6A46FC1-1C45-4961-9EB8-1D90AC9B410B}" vid="{120BD30C-0745-4D2E-B92F-20138EFF1400}"/>
    </a:ext>
  </a:extLst>
</a:theme>
</file>

<file path=ppt/theme/theme5.xml><?xml version="1.0" encoding="utf-8"?>
<a:theme xmlns:a="http://schemas.openxmlformats.org/drawingml/2006/main" name="3_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ollow The Vine" id="{78A839FA-065F-44E8-8B53-3085D2AE0615}" vid="{D6E2D0BB-C415-4AC1-BA24-D251FF53E65F}"/>
    </a:ext>
  </a:extLst>
</a:theme>
</file>

<file path=ppt/theme/theme6.xml><?xml version="1.0" encoding="utf-8"?>
<a:theme xmlns:a="http://schemas.openxmlformats.org/drawingml/2006/main" name="1_Blue Rectang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tique Earth" id="{950DF40B-A278-48A1-B191-4ABBEE28FDA9}" vid="{91A6BCEC-EAAD-48EC-9A7A-857A4E67851B}"/>
    </a:ext>
  </a:extLst>
</a:theme>
</file>

<file path=ppt/theme/theme7.xml><?xml version="1.0" encoding="utf-8"?>
<a:theme xmlns:a="http://schemas.openxmlformats.org/drawingml/2006/main" name="4_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ulers and Equations" id="{B3DC9F14-0558-46EF-B9F0-8AB8F2CD67E9}" vid="{29F37DB6-8303-4482-8FC9-C4C0B2AC55F7}"/>
    </a:ext>
  </a:extLst>
</a:theme>
</file>

<file path=ppt/theme/theme8.xml><?xml version="1.0" encoding="utf-8"?>
<a:theme xmlns:a="http://schemas.openxmlformats.org/drawingml/2006/main" name="6_Cube Componen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oving Swan Lake" id="{9F777580-2553-4707-9C41-F21451ADFA65}" vid="{ADC2154A-D6DF-47BA-96F2-1385A5DDEDC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808</Words>
  <Application>Microsoft Office PowerPoint</Application>
  <PresentationFormat>On-screen Show (4:3)</PresentationFormat>
  <Paragraphs>67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1_Cube Components</vt:lpstr>
      <vt:lpstr>Cube Components</vt:lpstr>
      <vt:lpstr>2_Cube Components</vt:lpstr>
      <vt:lpstr>Blue Rectangles</vt:lpstr>
      <vt:lpstr>3_Cube Components</vt:lpstr>
      <vt:lpstr>1_Blue Rectangles</vt:lpstr>
      <vt:lpstr>4_Cube Components</vt:lpstr>
      <vt:lpstr>6_Cube Components</vt:lpstr>
      <vt:lpstr>BIAS ETNOSENTRISME dalam  PENGEMBANGAN PENELITIAN</vt:lpstr>
      <vt:lpstr> ETNOSENTRISME</vt:lpstr>
      <vt:lpstr>Metodologi Bias Dalam Pengembangan Penelitian</vt:lpstr>
      <vt:lpstr>TEORI INDEKS</vt:lpstr>
      <vt:lpstr>TEORI DEFERENSIASI</vt:lpstr>
      <vt:lpstr>TEORI DIFUSI</vt:lpstr>
      <vt:lpstr>PowerPoint Presentation</vt:lpstr>
      <vt:lpstr>Pengaruh Budaya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PENELITIAN PENGEMBANGAN BIAS ETNOSENTRISME</dc:title>
  <dc:creator>Intel Corporate</dc:creator>
  <cp:lastModifiedBy>user</cp:lastModifiedBy>
  <cp:revision>20</cp:revision>
  <dcterms:created xsi:type="dcterms:W3CDTF">2015-05-27T06:21:43Z</dcterms:created>
  <dcterms:modified xsi:type="dcterms:W3CDTF">2015-05-28T03:02:47Z</dcterms:modified>
</cp:coreProperties>
</file>