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  <p:sldMasterId id="2147483714" r:id="rId3"/>
    <p:sldMasterId id="2147483744" r:id="rId4"/>
    <p:sldMasterId id="2147483768" r:id="rId5"/>
    <p:sldMasterId id="2147483786" r:id="rId6"/>
  </p:sldMasterIdLst>
  <p:notesMasterIdLst>
    <p:notesMasterId r:id="rId19"/>
  </p:notesMasterIdLst>
  <p:sldIdLst>
    <p:sldId id="265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4AAFF-7936-4967-A2BF-55F00050118E}" type="datetimeFigureOut">
              <a:rPr lang="id-ID" smtClean="0"/>
              <a:t>19/01/2016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7C556-AC31-45D6-A005-5BD6493C5A8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349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Reputasi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korporat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(corporate reputation)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terbangun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korporat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(corporate identity)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korporat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corporate image).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reputasi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korporat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serangkai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membentuk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siklus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aktivitas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Kehumasan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/PR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komunikasi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korporat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komprehensif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Beberapa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bidang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keahlian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lahir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trilogi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dentitas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korporat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corporate identity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menurut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Linggar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Anggoro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( 2000:280) 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memungkinkan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dikenal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dibedakan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perusahaan-perusahaan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lainnya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menyebutkan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diciptakan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suatu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rancangan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desain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khusus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meliputi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hal-hal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bersangkutan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Reputasi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evaluasi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penilaian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menggambarkan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menurut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masyarakat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Reputasi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merupakan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sumber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keunggulan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bersaing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dimana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persaingan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reputasi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tidak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masalah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Melalui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reputasi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seseorang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memperoleh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mengenai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dibeli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mereka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melamar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pekerjaan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pembelian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saham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Sebuah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memiliki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reputasi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sangat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mudah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memperluas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perusahaan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memungkinkan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manajer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memberikan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tinggi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ditawarkan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D02E-364F-4BDD-8664-033251C95FB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07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id-ID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55AF0-9FC8-4F4F-AF54-AD92DD0CA110}" type="slidenum">
              <a:rPr lang="id-ID" smtClean="0">
                <a:solidFill>
                  <a:prstClr val="black"/>
                </a:solidFill>
              </a:rPr>
              <a:pPr/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56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9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9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KILLER  PRESENTATIONS Series -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1001 Power Template</a:t>
            </a: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&amp; Presentations Tools</a:t>
            </a: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You Must See Before You Die</a:t>
            </a:r>
          </a:p>
          <a:p>
            <a:pPr>
              <a:spcBef>
                <a:spcPct val="0"/>
              </a:spcBef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© 2013  IDEASMAX,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All Rights Reserved. All Accompanying Logos, Brands and Product Name are Trademark and Registered by Their Own Companies</a:t>
            </a:r>
            <a:endParaRPr lang="id-ID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Presentation Services - www.ideasmax.com – SMS Center : 087-8816-000-78 – e-mail:creator@ideasmax.com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55AF0-9FC8-4F4F-AF54-AD92DD0CA110}" type="slidenum">
              <a:rPr lang="id-ID" smtClean="0">
                <a:solidFill>
                  <a:prstClr val="black"/>
                </a:solidFill>
              </a:rPr>
              <a:pPr/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56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KILLER  PRESENTATIONS Series -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1001 Power Template</a:t>
            </a: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&amp; Presentations Tools</a:t>
            </a: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You Must See Before You Die</a:t>
            </a:r>
          </a:p>
          <a:p>
            <a:pPr>
              <a:spcBef>
                <a:spcPct val="0"/>
              </a:spcBef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© 2013  IDEASMAX,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All Rights Reserved. All Accompanying Logos, Brands and Product Name are Trademark and Registered by Their Own Companies</a:t>
            </a:r>
            <a:endParaRPr lang="id-ID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id-ID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Presentation Services - www.ideasmax.com – SMS Center : 087-8816-000-78 – e-mail:creator@ideasmax.com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55AF0-9FC8-4F4F-AF54-AD92DD0CA110}" type="slidenum">
              <a:rPr lang="id-ID" smtClean="0">
                <a:solidFill>
                  <a:prstClr val="black"/>
                </a:solidFill>
              </a:rPr>
              <a:pPr/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5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d-ID" dirty="0" smtClean="0"/>
              <a:t>Branding korporat (identitas,</a:t>
            </a:r>
            <a:r>
              <a:rPr lang="id-ID" baseline="0" dirty="0" smtClean="0"/>
              <a:t> produk/jasa, financial kom)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 menetapkan merk membantu konsumen mengatur pengetahuan ttng produk y dapat membantu pengambilan keputusan. </a:t>
            </a:r>
            <a:r>
              <a:rPr lang="id-ID" baseline="0" smtClean="0"/>
              <a:t>Jadi harus dikomunikasikan perbedaan antar beberapa produk dalam sebuah perusahaan. </a:t>
            </a:r>
            <a:endParaRPr lang="id-ID" baseline="0" dirty="0" smtClean="0"/>
          </a:p>
          <a:p>
            <a:pPr marL="228600" indent="-228600">
              <a:buAutoNum type="arabicPeriod"/>
            </a:pPr>
            <a:r>
              <a:rPr lang="id-ID" baseline="0" dirty="0" smtClean="0"/>
              <a:t> contoh u/financial meski digelegasikan pada bag keuangan. Meski y bertanggung jawab thd pengelolaan penyampaian ttp tugasnya corporat kom.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 terkait tahapan pr = defining problem, planning, act (mengambil keputusan), evaluasi</a:t>
            </a:r>
          </a:p>
          <a:p>
            <a:pPr marL="228600" indent="-228600">
              <a:buAutoNum type="arabicPeriod"/>
            </a:pPr>
            <a:r>
              <a:rPr lang="id-ID" baseline="0" dirty="0" smtClean="0"/>
              <a:t> dukungan; tahap awal- memberikan informasi thd kebijakan korporat </a:t>
            </a:r>
            <a:endParaRPr lang="id-ID" dirty="0" smtClean="0"/>
          </a:p>
          <a:p>
            <a:r>
              <a:rPr lang="id-ID" dirty="0" smtClean="0"/>
              <a:t>6. Membantu</a:t>
            </a:r>
            <a:r>
              <a:rPr lang="id-ID" baseline="0" dirty="0" smtClean="0"/>
              <a:t> memelihara hubungan dengan bisnis internasional. Sampai mencapai tujuan besar korporat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AD02E-364F-4BDD-8664-033251C95FB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43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6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42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52" y="6542656"/>
            <a:ext cx="195072" cy="307849"/>
          </a:xfrm>
          <a:prstGeom prst="rect">
            <a:avLst/>
          </a:prstGeom>
        </p:spPr>
      </p:pic>
      <p:pic>
        <p:nvPicPr>
          <p:cNvPr id="8" name="Globe Spinning In Classroom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14881"/>
          <a:stretch/>
        </p:blipFill>
        <p:spPr>
          <a:xfrm>
            <a:off x="-10048" y="631373"/>
            <a:ext cx="9180000" cy="62511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2357" y="0"/>
            <a:ext cx="9190800" cy="1729946"/>
          </a:xfrm>
          <a:prstGeom prst="rect">
            <a:avLst/>
          </a:prstGeom>
          <a:solidFill>
            <a:srgbClr val="141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406" y="893466"/>
            <a:ext cx="8686800" cy="70422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6143" y="1477109"/>
            <a:ext cx="5780314" cy="492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F0605"/>
                </a:solidFill>
              </a:defRPr>
            </a:lvl1pPr>
            <a:lvl2pPr>
              <a:defRPr>
                <a:solidFill>
                  <a:srgbClr val="6F0605"/>
                </a:solidFill>
              </a:defRPr>
            </a:lvl2pPr>
            <a:lvl3pPr>
              <a:defRPr>
                <a:solidFill>
                  <a:srgbClr val="6F0605"/>
                </a:solidFill>
              </a:defRPr>
            </a:lvl3pPr>
            <a:lvl4pPr>
              <a:defRPr>
                <a:solidFill>
                  <a:srgbClr val="6F0605"/>
                </a:solidFill>
              </a:defRPr>
            </a:lvl4pPr>
            <a:lvl5pPr>
              <a:defRPr>
                <a:solidFill>
                  <a:srgbClr val="6F060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F060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F060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0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2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0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26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8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93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8243" y="358346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0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81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0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ad Outline With Gears">
            <a:hlinkClick r:id="" action="ppaction://media"/>
          </p:cNvPr>
          <p:cNvPicPr preferRelativeResize="0">
            <a:picLocks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4973" r="20217" b="15247"/>
          <a:stretch/>
        </p:blipFill>
        <p:spPr>
          <a:xfrm>
            <a:off x="-1" y="0"/>
            <a:ext cx="9144000" cy="6390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09" y="6530299"/>
            <a:ext cx="195072" cy="3078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67675"/>
            <a:ext cx="8103996" cy="1470025"/>
          </a:xfrm>
        </p:spPr>
        <p:txBody>
          <a:bodyPr>
            <a:normAutofit/>
          </a:bodyPr>
          <a:lstStyle>
            <a:lvl1pPr algn="r">
              <a:defRPr sz="3600"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9971" y="3366200"/>
            <a:ext cx="3886200" cy="1115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135087" y="6320415"/>
            <a:ext cx="5164852" cy="411983"/>
          </a:xfrm>
          <a:prstGeom prst="rect">
            <a:avLst/>
          </a:prstGeom>
          <a:solidFill>
            <a:srgbClr val="E9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256" y="5898384"/>
            <a:ext cx="9162000" cy="10055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0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9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54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4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9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56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95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4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457200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21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0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52" y="6542656"/>
            <a:ext cx="195072" cy="30784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2357" y="5128054"/>
            <a:ext cx="9180000" cy="1729946"/>
          </a:xfrm>
          <a:prstGeom prst="rect">
            <a:avLst/>
          </a:prstGeom>
          <a:solidFill>
            <a:srgbClr val="684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406" y="5224306"/>
            <a:ext cx="8686800" cy="70422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6143" y="5807949"/>
            <a:ext cx="5780314" cy="4923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Antique Earth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4789" b="15064"/>
          <a:stretch/>
        </p:blipFill>
        <p:spPr>
          <a:xfrm>
            <a:off x="-10048" y="0"/>
            <a:ext cx="9167874" cy="514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F0605"/>
                </a:solidFill>
              </a:defRPr>
            </a:lvl1pPr>
            <a:lvl2pPr>
              <a:defRPr>
                <a:solidFill>
                  <a:srgbClr val="6F0605"/>
                </a:solidFill>
              </a:defRPr>
            </a:lvl2pPr>
            <a:lvl3pPr>
              <a:defRPr>
                <a:solidFill>
                  <a:srgbClr val="6F0605"/>
                </a:solidFill>
              </a:defRPr>
            </a:lvl3pPr>
            <a:lvl4pPr>
              <a:defRPr>
                <a:solidFill>
                  <a:srgbClr val="6F0605"/>
                </a:solidFill>
              </a:defRPr>
            </a:lvl4pPr>
            <a:lvl5pPr>
              <a:defRPr>
                <a:solidFill>
                  <a:srgbClr val="6F060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50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F060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4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F060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27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267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1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859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525712"/>
            <a:ext cx="4268788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8859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25712"/>
            <a:ext cx="4270375" cy="3798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90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99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12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4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981200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34035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3143251"/>
            <a:ext cx="3236913" cy="318135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9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6450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78243" y="358346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2117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8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133600"/>
            <a:ext cx="868680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75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165874"/>
            <a:ext cx="1905000" cy="4191000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752600"/>
            <a:ext cx="6629400" cy="45909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3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476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2634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874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803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0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03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27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57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2740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27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3106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402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0928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39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8459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9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76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80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238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9796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1/19/2016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49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1/19/2016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16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1/19/2016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67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1/19/2016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09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1/19/2016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6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1/19/2016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3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1/19/2016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2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62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1/19/2016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142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1/19/2016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2388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>
                <a:solidFill>
                  <a:prstClr val="black"/>
                </a:solidFill>
              </a:rPr>
              <a:pPr/>
              <a:t>1/19/2016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4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9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04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microsoft.com/office/2007/relationships/media" Target="../media/media1.wm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ideo" Target="../media/media1.wm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microsoft.com/office/2007/relationships/media" Target="../media/media2.wm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video" Target="../media/media2.wm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microsoft.com/office/2007/relationships/media" Target="../media/media3.wm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ideo" Target="../media/media3.wm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C9852-F7DB-435F-B027-DFBC6EA6A514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19/01/2016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030BA-222D-4F7C-BC47-7D23C0A3768C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7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2357" y="0"/>
            <a:ext cx="9180000" cy="1075038"/>
          </a:xfrm>
          <a:prstGeom prst="rect">
            <a:avLst/>
          </a:prstGeom>
          <a:solidFill>
            <a:srgbClr val="141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-34308"/>
            <a:ext cx="7010400" cy="115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2357" y="1050324"/>
            <a:ext cx="9180000" cy="580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80327"/>
            <a:ext cx="8686800" cy="4869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4009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Globe Spinning In Classroom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l="-757" t="21477" r="1" b="14881"/>
          <a:stretch/>
        </p:blipFill>
        <p:spPr>
          <a:xfrm>
            <a:off x="7084088" y="2"/>
            <a:ext cx="2077911" cy="10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50">
          <a:ln w="0"/>
          <a:solidFill>
            <a:schemeClr val="bg2"/>
          </a:solidFill>
          <a:effectLst>
            <a:innerShdw blurRad="63500" dist="50800" dir="13500000">
              <a:srgbClr val="000000">
                <a:alpha val="50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84B2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84B2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84B2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84B2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84B2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ead Outline With Gears">
            <a:hlinkClick r:id="" action="ppaction://media"/>
          </p:cNvPr>
          <p:cNvPicPr preferRelativeResize="0">
            <a:picLocks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14973" r="74886" b="15247"/>
          <a:stretch/>
        </p:blipFill>
        <p:spPr>
          <a:xfrm>
            <a:off x="0" y="0"/>
            <a:ext cx="2878283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7330" y="-12357"/>
            <a:ext cx="8266670" cy="6876000"/>
          </a:xfrm>
          <a:prstGeom prst="rect">
            <a:avLst/>
          </a:prstGeom>
          <a:solidFill>
            <a:srgbClr val="DEE8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5931" y="163402"/>
            <a:ext cx="7778578" cy="115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EB2E481-4B2C-4238-8820-09C414DC9357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4009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1BF24E5-66D3-4A11-AD57-BF107E63688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109" y="1752600"/>
            <a:ext cx="7803292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50">
          <a:ln w="0"/>
          <a:solidFill>
            <a:schemeClr val="bg1">
              <a:lumMod val="50000"/>
            </a:schemeClr>
          </a:solidFill>
          <a:effectLst>
            <a:innerShdw blurRad="63500" dist="50800" dir="13500000">
              <a:srgbClr val="000000">
                <a:alpha val="50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12357" y="0"/>
            <a:ext cx="9180000" cy="1075038"/>
          </a:xfrm>
          <a:prstGeom prst="rect">
            <a:avLst/>
          </a:prstGeom>
          <a:solidFill>
            <a:srgbClr val="684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-34308"/>
            <a:ext cx="7010400" cy="1154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2357" y="1050324"/>
            <a:ext cx="9180000" cy="5807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80327"/>
            <a:ext cx="8686800" cy="4869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E481-4B2C-4238-8820-09C414DC93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54009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24E5-66D3-4A11-AD57-BF107E6368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Antique Earth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/>
          <a:srcRect t="14789" b="15064"/>
          <a:stretch/>
        </p:blipFill>
        <p:spPr>
          <a:xfrm>
            <a:off x="7315201" y="0"/>
            <a:ext cx="1852673" cy="103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8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1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50">
          <a:ln w="0"/>
          <a:solidFill>
            <a:schemeClr val="bg2"/>
          </a:solidFill>
          <a:effectLst>
            <a:innerShdw blurRad="63500" dist="50800" dir="13500000">
              <a:srgbClr val="000000">
                <a:alpha val="50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84B2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84B2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84B2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84B2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84B2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1/19/2016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75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7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30306"/>
            <a:ext cx="7086600" cy="1825096"/>
          </a:xfrm>
        </p:spPr>
        <p:txBody>
          <a:bodyPr>
            <a:noAutofit/>
          </a:bodyPr>
          <a:lstStyle/>
          <a:p>
            <a:pPr algn="ctr"/>
            <a:r>
              <a:rPr lang="id-I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id-ID" sz="3600" b="1" cap="none" spc="5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anose="04020705040A02060702" pitchFamily="82" charset="0"/>
              </a:rPr>
              <a:t> Penggunaan internet untuk berkomunikasi tentang politik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56177" y="5952343"/>
            <a:ext cx="2859401" cy="7475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/>
            <a:r>
              <a:rPr lang="en-US" sz="2000" dirty="0">
                <a:solidFill>
                  <a:prstClr val="white"/>
                </a:solidFill>
                <a:latin typeface="Segoe Script" panose="020B0504020000000003" pitchFamily="34" charset="0"/>
              </a:rPr>
              <a:t> </a:t>
            </a:r>
            <a:r>
              <a:rPr lang="id-ID" sz="2000" dirty="0">
                <a:solidFill>
                  <a:prstClr val="white"/>
                </a:solidFill>
                <a:latin typeface="Segoe Script" panose="020B0504020000000003" pitchFamily="34" charset="0"/>
              </a:rPr>
              <a:t>A. Dian Fitriana </a:t>
            </a:r>
          </a:p>
          <a:p>
            <a:pPr lvl="0" algn="ctr" defTabSz="457200"/>
            <a:r>
              <a:rPr lang="id-ID" sz="2000" dirty="0">
                <a:solidFill>
                  <a:prstClr val="white"/>
                </a:solidFill>
                <a:latin typeface="Segoe Script" panose="020B0504020000000003" pitchFamily="34" charset="0"/>
              </a:rPr>
              <a:t>P1400214017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86533" y="1607086"/>
            <a:ext cx="3097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d-ID" sz="2800" dirty="0">
                <a:latin typeface="Calibri"/>
              </a:rPr>
              <a:t>Mengganti Saluran :</a:t>
            </a:r>
            <a:endParaRPr lang="id-ID" sz="2800" dirty="0"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5387" y="4196409"/>
            <a:ext cx="2148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id-ID" sz="2400" dirty="0">
                <a:solidFill>
                  <a:srgbClr val="FF0000"/>
                </a:solidFill>
                <a:latin typeface="Calibri"/>
              </a:rPr>
              <a:t>John C. Tedesco</a:t>
            </a:r>
            <a:endParaRPr lang="id-ID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3" y="601298"/>
            <a:ext cx="118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Chapter </a:t>
            </a:r>
          </a:p>
          <a:p>
            <a:pPr algn="r"/>
            <a:r>
              <a:rPr lang="id-ID" dirty="0" smtClean="0"/>
              <a:t>19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7267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677" y="381001"/>
            <a:ext cx="5447164" cy="1186205"/>
          </a:xfrm>
        </p:spPr>
        <p:txBody>
          <a:bodyPr>
            <a:normAutofit/>
          </a:bodyPr>
          <a:lstStyle/>
          <a:p>
            <a:r>
              <a:rPr lang="id-ID" sz="3600" dirty="0" smtClean="0">
                <a:solidFill>
                  <a:schemeClr val="accent5">
                    <a:lumMod val="75000"/>
                  </a:schemeClr>
                </a:solidFill>
                <a:latin typeface="Bauhaus 93" pitchFamily="82" charset="0"/>
              </a:rPr>
              <a:t> Kesimpulan...</a:t>
            </a:r>
            <a:endParaRPr lang="id-ID" sz="3600" dirty="0">
              <a:solidFill>
                <a:schemeClr val="accent5">
                  <a:lumMod val="75000"/>
                </a:schemeClr>
              </a:solidFill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782" y="1655322"/>
            <a:ext cx="8019766" cy="3717893"/>
          </a:xfrm>
        </p:spPr>
        <p:txBody>
          <a:bodyPr>
            <a:no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id-ID" sz="3200" dirty="0">
                <a:latin typeface="Aldhabi" pitchFamily="2" charset="-78"/>
                <a:cs typeface="Aldhabi" pitchFamily="2" charset="-78"/>
              </a:rPr>
              <a:t> </a:t>
            </a:r>
            <a:r>
              <a:rPr lang="id-ID" sz="3200" dirty="0" smtClean="0">
                <a:latin typeface="Aldhabi" pitchFamily="2" charset="-78"/>
                <a:cs typeface="Aldhabi" pitchFamily="2" charset="-78"/>
              </a:rPr>
              <a:t>Dalam berkomunikasi politik, Para calon dan warga Ragu untuk mengganti saluran dan mengandalkan Internet.</a:t>
            </a:r>
          </a:p>
          <a:p>
            <a:endParaRPr lang="id-ID" sz="3200" dirty="0" smtClean="0">
              <a:latin typeface="Aldhabi" pitchFamily="2" charset="-78"/>
              <a:cs typeface="Aldhabi" pitchFamily="2" charset="-7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id-ID" sz="3200" dirty="0" smtClean="0">
                <a:latin typeface="Aldhabi" pitchFamily="2" charset="-78"/>
                <a:cs typeface="Aldhabi" pitchFamily="2" charset="-78"/>
              </a:rPr>
              <a:t> </a:t>
            </a:r>
            <a:r>
              <a:rPr lang="id-ID" sz="3200" dirty="0" smtClean="0">
                <a:latin typeface="Aldhabi" pitchFamily="2" charset="-78"/>
                <a:cs typeface="Aldhabi" pitchFamily="2" charset="-78"/>
              </a:rPr>
              <a:t> Pola komunikasi politik di Internet bersifat satu arah</a:t>
            </a:r>
          </a:p>
          <a:p>
            <a:endParaRPr lang="id-ID" sz="3200" dirty="0" smtClean="0">
              <a:latin typeface="Aldhabi" pitchFamily="2" charset="-78"/>
              <a:cs typeface="Aldhabi" pitchFamily="2" charset="-78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id-ID" sz="3200" dirty="0" smtClean="0">
                <a:latin typeface="Aldhabi" pitchFamily="2" charset="-78"/>
                <a:cs typeface="Aldhabi" pitchFamily="2" charset="-78"/>
              </a:rPr>
              <a:t> </a:t>
            </a:r>
            <a:r>
              <a:rPr lang="id-ID" sz="3200" dirty="0" smtClean="0">
                <a:latin typeface="Aldhabi" pitchFamily="2" charset="-78"/>
                <a:cs typeface="Aldhabi" pitchFamily="2" charset="-78"/>
              </a:rPr>
              <a:t>Tidak banyak perubahan nyata dalam Komunikasi politik  pada Internet</a:t>
            </a:r>
            <a:r>
              <a:rPr lang="id-ID" sz="3200" dirty="0" smtClean="0">
                <a:latin typeface="Aldhabi" pitchFamily="2" charset="-78"/>
                <a:cs typeface="Aldhabi" pitchFamily="2" charset="-78"/>
              </a:rPr>
              <a:t> </a:t>
            </a:r>
            <a:endParaRPr lang="id-ID" sz="3200" dirty="0"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2050" name="Picture 2" descr="D: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296"/>
            <a:ext cx="3563888" cy="167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56448" cy="1656184"/>
          </a:xfrm>
        </p:spPr>
        <p:txBody>
          <a:bodyPr>
            <a:normAutofit/>
          </a:bodyPr>
          <a:lstStyle/>
          <a:p>
            <a:r>
              <a:rPr lang="id-ID" sz="3200" dirty="0" smtClean="0"/>
              <a:t>Bab ini Banyak pertanyaan &amp; hasil tentatif daripada Kesimpulan yang pasti</a:t>
            </a:r>
            <a:endParaRPr lang="id-ID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2552328"/>
            <a:ext cx="7200800" cy="3384376"/>
          </a:xfrm>
        </p:spPr>
        <p:txBody>
          <a:bodyPr>
            <a:normAutofit/>
          </a:bodyPr>
          <a:lstStyle/>
          <a:p>
            <a:r>
              <a:rPr lang="id-ID" sz="2400" i="1" dirty="0" smtClean="0">
                <a:solidFill>
                  <a:schemeClr val="tx1"/>
                </a:solidFill>
              </a:rPr>
              <a:t>Harapan :</a:t>
            </a:r>
          </a:p>
          <a:p>
            <a:r>
              <a:rPr lang="id-ID" dirty="0" smtClean="0"/>
              <a:t>	</a:t>
            </a:r>
            <a:r>
              <a:rPr lang="id-ID" dirty="0" smtClean="0">
                <a:solidFill>
                  <a:schemeClr val="accent2"/>
                </a:solidFill>
              </a:rPr>
              <a:t>Beberapa Dekade mendatang, orang-orang akan mencari 	mekanisme online untuk meningkatkan kondisi 	kewarganegaraan</a:t>
            </a:r>
          </a:p>
          <a:p>
            <a:endParaRPr lang="id-ID" dirty="0" smtClean="0"/>
          </a:p>
          <a:p>
            <a:r>
              <a:rPr lang="id-ID" dirty="0" smtClean="0">
                <a:solidFill>
                  <a:schemeClr val="accent2"/>
                </a:solidFill>
              </a:rPr>
              <a:t>Sehingga, Akan memberikan lahan  subur bagi peneliti u/ 	mengeksplorasi  peran internet dalam Komunikasi Politik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97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35423" y="-877833"/>
            <a:ext cx="9386976" cy="5184576"/>
            <a:chOff x="-530623" y="-27386"/>
            <a:chExt cx="11079287" cy="408587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-530623" y="-27386"/>
              <a:ext cx="5786700" cy="4085874"/>
            </a:xfrm>
            <a:prstGeom prst="rect">
              <a:avLst/>
            </a:prstGeom>
            <a:noFill/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985180" y="58216"/>
              <a:ext cx="5563484" cy="3928266"/>
            </a:xfrm>
            <a:prstGeom prst="rect">
              <a:avLst/>
            </a:prstGeom>
            <a:noFill/>
          </p:spPr>
        </p:pic>
      </p:grpSp>
      <p:pic>
        <p:nvPicPr>
          <p:cNvPr id="10" name="Picture 9" descr="imagffes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4" r="3349"/>
          <a:stretch>
            <a:fillRect/>
          </a:stretch>
        </p:blipFill>
        <p:spPr bwMode="auto">
          <a:xfrm>
            <a:off x="827584" y="1196752"/>
            <a:ext cx="7074655" cy="442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628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961" y="2924944"/>
            <a:ext cx="75224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d-ID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32C7A9">
                      <a:satMod val="175000"/>
                      <a:alpha val="40000"/>
                    </a:srgbClr>
                  </a:glow>
                </a:effectLst>
              </a:rPr>
              <a:t> Cepat mengubah cara </a:t>
            </a:r>
          </a:p>
          <a:p>
            <a:pPr algn="ctr" defTabSz="457200"/>
            <a:r>
              <a:rPr lang="id-ID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32C7A9">
                      <a:satMod val="175000"/>
                      <a:alpha val="40000"/>
                    </a:srgbClr>
                  </a:glow>
                </a:effectLst>
              </a:rPr>
              <a:t>individu, organisasi, lembaga politik &amp; pemerintahan </a:t>
            </a:r>
          </a:p>
          <a:p>
            <a:pPr algn="ctr" defTabSz="457200"/>
            <a:r>
              <a:rPr lang="id-ID" sz="28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glow rad="228600">
                    <a:srgbClr val="32C7A9">
                      <a:satMod val="175000"/>
                      <a:alpha val="40000"/>
                    </a:srgbClr>
                  </a:glow>
                </a:effectLst>
              </a:rPr>
              <a:t>dalam mengkomunikasiskan &amp; menegosiasikan informasi politik &amp; peran politik. </a:t>
            </a:r>
            <a:endParaRPr lang="en-US" sz="28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glow rad="228600">
                  <a:srgbClr val="32C7A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844824"/>
            <a:ext cx="5193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d-ID" sz="4000" b="1" dirty="0" smtClean="0">
                <a:ln w="0"/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 I N T E R N E T :</a:t>
            </a:r>
            <a:endParaRPr lang="en-US" sz="4000" b="1" dirty="0">
              <a:ln w="0"/>
              <a:solidFill>
                <a:srgbClr val="FF0000"/>
              </a:solidFill>
              <a:effectLst>
                <a:reflection blurRad="6350" stA="55000" endA="50" endPos="85000" dist="60007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D:\image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-17373"/>
            <a:ext cx="4171950" cy="157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2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161008"/>
            <a:ext cx="6372200" cy="962924"/>
          </a:xfrm>
        </p:spPr>
        <p:txBody>
          <a:bodyPr>
            <a:noAutofit/>
          </a:bodyPr>
          <a:lstStyle/>
          <a:p>
            <a:r>
              <a:rPr lang="id-ID" sz="3600" dirty="0" smtClean="0">
                <a:solidFill>
                  <a:schemeClr val="bg2">
                    <a:lumMod val="75000"/>
                  </a:schemeClr>
                </a:solidFill>
                <a:effectLst/>
                <a:latin typeface="Agency FB" pitchFamily="34" charset="0"/>
              </a:rPr>
              <a:t> Inti Pembahasan Dalam BAB ini :</a:t>
            </a:r>
            <a:endParaRPr lang="en-US" sz="7200" spc="50" dirty="0">
              <a:ln w="0"/>
              <a:solidFill>
                <a:schemeClr val="bg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9" y="1556792"/>
            <a:ext cx="8173487" cy="2808312"/>
          </a:xfrm>
        </p:spPr>
        <p:txBody>
          <a:bodyPr>
            <a:noAutofit/>
          </a:bodyPr>
          <a:lstStyle/>
          <a:p>
            <a:r>
              <a:rPr lang="id-ID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 - Memberi tujuan </a:t>
            </a:r>
            <a:r>
              <a:rPr lang="id-ID" sz="2400" b="1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d</a:t>
            </a:r>
            <a:r>
              <a:rPr lang="id-ID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asar </a:t>
            </a:r>
            <a:r>
              <a:rPr lang="id-ID" sz="2400" b="1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t</a:t>
            </a:r>
            <a:r>
              <a:rPr lang="id-ID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eori dan filosofis </a:t>
            </a:r>
            <a:r>
              <a:rPr lang="id-ID" sz="2400" b="1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m</a:t>
            </a:r>
            <a:r>
              <a:rPr lang="id-ID" sz="2400" b="1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engenai politik internet.</a:t>
            </a:r>
          </a:p>
          <a:p>
            <a:r>
              <a:rPr lang="id-ID" sz="2400" b="1" spc="50" dirty="0" smtClean="0">
                <a:ln w="0"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- Menyajikan eksplorasi karakteristik internnet &amp; implikasi bagi politik.</a:t>
            </a:r>
          </a:p>
          <a:p>
            <a:r>
              <a:rPr lang="id-ID" sz="2400" b="1" spc="50" dirty="0" smtClean="0">
                <a:ln w="0"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- Menjelaskan perkembangan &amp; tren pengguna dan penggunaan internet.</a:t>
            </a:r>
          </a:p>
          <a:p>
            <a:r>
              <a:rPr lang="id-ID" sz="2400" b="1" spc="50" dirty="0" smtClean="0">
                <a:ln w="0"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- Membahas penelitian yang  menjelajahi konten &amp; efek politik internet.</a:t>
            </a:r>
          </a:p>
          <a:p>
            <a:r>
              <a:rPr lang="id-ID" sz="2400" b="1" spc="50" dirty="0" smtClean="0">
                <a:ln w="0">
                  <a:noFill/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gency FB" pitchFamily="34" charset="0"/>
              </a:rPr>
              <a:t>- Memberi petunjuk pertanyaan penelitian masa depan.</a:t>
            </a:r>
            <a:endParaRPr lang="en-US" sz="2400" b="1" spc="50" dirty="0">
              <a:ln w="0">
                <a:noFill/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gency FB" pitchFamily="34" charset="0"/>
            </a:endParaRPr>
          </a:p>
        </p:txBody>
      </p:sp>
      <p:pic>
        <p:nvPicPr>
          <p:cNvPr id="1026" name="Picture 2" descr="D:\images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572">
            <a:off x="6388808" y="3977855"/>
            <a:ext cx="2352675" cy="26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450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9" y="797846"/>
            <a:ext cx="4619625" cy="4486275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4385750" y="2782482"/>
            <a:ext cx="4154592" cy="32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id-ID" sz="2400" b="1" dirty="0" smtClean="0">
                <a:solidFill>
                  <a:prstClr val="white"/>
                </a:solidFill>
              </a:rPr>
              <a:t> Internet Diharapkan :</a:t>
            </a:r>
          </a:p>
          <a:p>
            <a:pPr algn="ctr">
              <a:lnSpc>
                <a:spcPct val="114000"/>
              </a:lnSpc>
            </a:pPr>
            <a:r>
              <a:rPr lang="id-ID" sz="2400" b="1" dirty="0" smtClean="0">
                <a:solidFill>
                  <a:prstClr val="white"/>
                </a:solidFill>
                <a:latin typeface="Arial" pitchFamily="34" charset="0"/>
                <a:ea typeface="Arial" charset="0"/>
                <a:cs typeface="Arial" pitchFamily="34" charset="0"/>
              </a:rPr>
              <a:t>Memfasilitasi siaran berita yang jauh lebih baik dalam hal Komunikasi Lateral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05" y="1258808"/>
            <a:ext cx="4832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08CFEE"/>
                </a:solidFill>
                <a:latin typeface="Footlight MT Light" pitchFamily="18" charset="0"/>
                <a:ea typeface="Arial" charset="0"/>
                <a:cs typeface="Arial" pitchFamily="34" charset="0"/>
              </a:rPr>
              <a:t> INTERNET &amp; LINGKUNGAN POLITIK/MEDIA</a:t>
            </a:r>
            <a:endParaRPr lang="en-US" sz="2800" b="1" dirty="0">
              <a:solidFill>
                <a:srgbClr val="08CFEE"/>
              </a:solidFill>
              <a:latin typeface="Footlight MT Light" pitchFamily="18" charset="0"/>
              <a:cs typeface="Arial" pitchFamily="34" charset="0"/>
            </a:endParaRPr>
          </a:p>
        </p:txBody>
      </p:sp>
      <p:pic>
        <p:nvPicPr>
          <p:cNvPr id="3075" name="Picture 3" descr="D:\edw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381">
            <a:off x="465301" y="1846009"/>
            <a:ext cx="2039349" cy="16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80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22" b="16041"/>
          <a:stretch/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8" b="100000" l="0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01" y="117380"/>
            <a:ext cx="4325128" cy="2734811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09" y="548680"/>
            <a:ext cx="4855892" cy="1152128"/>
          </a:xfrm>
        </p:spPr>
        <p:txBody>
          <a:bodyPr>
            <a:noAutofit/>
          </a:bodyPr>
          <a:lstStyle/>
          <a:p>
            <a:pPr algn="l"/>
            <a:r>
              <a:rPr lang="id-ID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Media Internet menawarkan</a:t>
            </a:r>
          </a:p>
          <a:p>
            <a:pPr algn="l"/>
            <a:r>
              <a:rPr lang="id-ID" sz="24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Bentuk Komunikasi y dikendalikan oleh SUMBER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2823936"/>
            <a:ext cx="6156176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id-ID" sz="2800" b="1" dirty="0" smtClean="0">
                <a:solidFill>
                  <a:prstClr val="white"/>
                </a:solidFill>
                <a:latin typeface="Calligraph421 BT" panose="030607020504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Internet Dijuluki Media Master. Revolusioner karena merupakan Hibrida dari Media </a:t>
            </a:r>
          </a:p>
          <a:p>
            <a:pPr algn="ctr">
              <a:lnSpc>
                <a:spcPct val="115000"/>
              </a:lnSpc>
            </a:pPr>
            <a:r>
              <a:rPr lang="id-ID" sz="2800" b="1" dirty="0" smtClean="0">
                <a:solidFill>
                  <a:prstClr val="white"/>
                </a:solidFill>
                <a:latin typeface="Calligraph421 BT" panose="030607020504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Cetak, Audio &amp; Visual</a:t>
            </a:r>
          </a:p>
          <a:p>
            <a:pPr algn="ctr">
              <a:lnSpc>
                <a:spcPct val="115000"/>
              </a:lnSpc>
            </a:pPr>
            <a:r>
              <a:rPr lang="id-ID" sz="2000" b="1" dirty="0" smtClean="0">
                <a:solidFill>
                  <a:prstClr val="white"/>
                </a:solidFill>
                <a:latin typeface="Calligraph421 BT" panose="030607020504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id-ID" sz="2000" b="1" dirty="0" smtClean="0">
                <a:solidFill>
                  <a:srgbClr val="FFC000"/>
                </a:solidFill>
                <a:latin typeface="Calligraph421 BT" panose="030607020504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(Selnow, 1998</a:t>
            </a:r>
            <a:r>
              <a:rPr lang="id-ID" sz="2000" b="1" dirty="0" smtClean="0">
                <a:solidFill>
                  <a:prstClr val="white"/>
                </a:solidFill>
                <a:latin typeface="Calligraph421 BT" panose="030607020504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d-ID" b="1" dirty="0">
              <a:solidFill>
                <a:prstClr val="white"/>
              </a:solidFill>
              <a:latin typeface="Calligraph421 BT" panose="030607020504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6074132"/>
            <a:ext cx="5025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FFC000"/>
                </a:solidFill>
                <a:latin typeface="Matura MT Script Capitals" pitchFamily="66" charset="0"/>
              </a:rPr>
              <a:t>Karakteristik Media Internet</a:t>
            </a:r>
            <a:endParaRPr lang="id-ID" sz="2800" b="1" dirty="0">
              <a:solidFill>
                <a:srgbClr val="FFC000"/>
              </a:solidFill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/>
      </p:transition>
    </mc:Choice>
    <mc:Fallback xmlns=""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79" y="797846"/>
            <a:ext cx="4619625" cy="4486275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3995937" y="2782483"/>
            <a:ext cx="5148064" cy="25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114000"/>
              </a:lnSpc>
              <a:buFont typeface="Wingdings" pitchFamily="2" charset="2"/>
              <a:buChar char="§"/>
            </a:pPr>
            <a:r>
              <a:rPr lang="id-ID" sz="2000" b="1" dirty="0" smtClean="0">
                <a:solidFill>
                  <a:prstClr val="white"/>
                </a:solidFill>
              </a:rPr>
              <a:t>Akses Internet &amp; Kesenjangan Digital</a:t>
            </a:r>
          </a:p>
          <a:p>
            <a:pPr>
              <a:lnSpc>
                <a:spcPct val="114000"/>
              </a:lnSpc>
            </a:pPr>
            <a:endParaRPr lang="id-ID" sz="20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§"/>
            </a:pPr>
            <a:r>
              <a:rPr lang="id-ID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Calon Berpaling ke Situs Web Politik</a:t>
            </a:r>
          </a:p>
          <a:p>
            <a:pPr>
              <a:lnSpc>
                <a:spcPct val="114000"/>
              </a:lnSpc>
            </a:pPr>
            <a:endParaRPr lang="id-ID" sz="20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§"/>
            </a:pPr>
            <a:r>
              <a:rPr lang="id-ID" sz="2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Internet, Politik dan Ruang Publik</a:t>
            </a:r>
            <a:endParaRPr lang="id-ID" sz="2000" b="1" dirty="0" smtClean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07905" y="1258807"/>
            <a:ext cx="48324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800" b="1" dirty="0" smtClean="0">
                <a:solidFill>
                  <a:srgbClr val="08CFEE"/>
                </a:solidFill>
                <a:latin typeface="Footlight MT Light" pitchFamily="18" charset="0"/>
                <a:ea typeface="Arial" charset="0"/>
                <a:cs typeface="Arial" pitchFamily="34" charset="0"/>
              </a:rPr>
              <a:t> PENGGUNA &amp; PENGGUNAAN INTERNET</a:t>
            </a:r>
            <a:endParaRPr lang="en-US" sz="2800" b="1" dirty="0">
              <a:solidFill>
                <a:srgbClr val="08CFEE"/>
              </a:solidFill>
              <a:latin typeface="Footlight MT Light" pitchFamily="18" charset="0"/>
              <a:cs typeface="Arial" pitchFamily="34" charset="0"/>
            </a:endParaRPr>
          </a:p>
        </p:txBody>
      </p:sp>
      <p:pic>
        <p:nvPicPr>
          <p:cNvPr id="3075" name="Picture 3" descr="D:\edw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0381">
            <a:off x="465301" y="1846009"/>
            <a:ext cx="2039349" cy="167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59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7" y="1124746"/>
            <a:ext cx="5544616" cy="630963"/>
          </a:xfrm>
        </p:spPr>
        <p:txBody>
          <a:bodyPr>
            <a:noAutofit/>
          </a:bodyPr>
          <a:lstStyle/>
          <a:p>
            <a:pPr algn="l"/>
            <a:r>
              <a:rPr lang="id-ID" dirty="0" smtClean="0">
                <a:solidFill>
                  <a:schemeClr val="accent1"/>
                </a:solidFill>
              </a:rPr>
              <a:t> EFEK INTERNET</a:t>
            </a:r>
            <a:endParaRPr lang="en-US" spc="50" dirty="0">
              <a:ln w="0"/>
              <a:solidFill>
                <a:schemeClr val="accent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1" y="1844824"/>
            <a:ext cx="5040560" cy="4032448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id-ID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gency FB" pitchFamily="34" charset="0"/>
              </a:rPr>
              <a:t> Hambatan Struktural Internet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gency FB" pitchFamily="34" charset="0"/>
              </a:rPr>
              <a:t> </a:t>
            </a:r>
            <a:r>
              <a:rPr lang="id-ID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gency FB" pitchFamily="34" charset="0"/>
              </a:rPr>
              <a:t>Keterlibatan &amp; Partisipasi Warga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gency FB" pitchFamily="34" charset="0"/>
              </a:rPr>
              <a:t> </a:t>
            </a:r>
            <a:r>
              <a:rPr lang="id-ID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gency FB" pitchFamily="34" charset="0"/>
              </a:rPr>
              <a:t>Mobilisasi &amp; Penguatan Politik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gency FB" pitchFamily="34" charset="0"/>
              </a:rPr>
              <a:t> </a:t>
            </a:r>
            <a:r>
              <a:rPr lang="id-ID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gency FB" pitchFamily="34" charset="0"/>
              </a:rPr>
              <a:t>Internet, Generasi yang akan datang &amp; Pola media tradisional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id-ID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gency FB" pitchFamily="34" charset="0"/>
              </a:rPr>
              <a:t> </a:t>
            </a:r>
            <a:r>
              <a:rPr lang="id-ID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gency FB" pitchFamily="34" charset="0"/>
              </a:rPr>
              <a:t>Internet dan Kredibilitas Komunikasi</a:t>
            </a:r>
            <a:endParaRPr lang="id-ID" dirty="0">
              <a:solidFill>
                <a:schemeClr val="accent2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897" y="764704"/>
            <a:ext cx="4935941" cy="100811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id-ID" sz="2800" spc="50" dirty="0" smtClean="0">
                <a:ln w="0"/>
                <a:solidFill>
                  <a:srgbClr val="6998B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Perbaikan &amp; Pengembangan</a:t>
            </a:r>
            <a:br>
              <a:rPr lang="id-ID" sz="2800" spc="50" dirty="0" smtClean="0">
                <a:ln w="0"/>
                <a:solidFill>
                  <a:srgbClr val="6998B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id-ID" sz="1800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 Masa Depan</a:t>
            </a:r>
            <a:endParaRPr lang="en-US" sz="28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1916832"/>
            <a:ext cx="4608512" cy="144016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r"/>
            <a:r>
              <a:rPr lang="id-ID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abic Typesetting" pitchFamily="66" charset="-78"/>
                <a:cs typeface="Arabic Typesetting" pitchFamily="66" charset="-78"/>
              </a:rPr>
              <a:t> Situs Web Capres sebahagian besar bersifat </a:t>
            </a:r>
          </a:p>
          <a:p>
            <a:pPr algn="r"/>
            <a:r>
              <a:rPr lang="id-ID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Arabic Typesetting" pitchFamily="66" charset="-78"/>
                <a:cs typeface="Arabic Typesetting" pitchFamily="66" charset="-78"/>
              </a:rPr>
              <a:t>SATU ARAH </a:t>
            </a:r>
            <a:r>
              <a:rPr lang="id-ID" sz="2800" b="1" spc="50" dirty="0" smtClean="0">
                <a:ln w="0"/>
                <a:solidFill>
                  <a:schemeClr val="tx1"/>
                </a:solidFill>
                <a:effectLst/>
                <a:latin typeface="Arabic Typesetting" pitchFamily="66" charset="-78"/>
                <a:cs typeface="Arabic Typesetting" pitchFamily="66" charset="-78"/>
              </a:rPr>
              <a:t>(Tedesco : 1990)</a:t>
            </a:r>
            <a:endParaRPr lang="en-US" sz="2800" b="1" spc="50" dirty="0">
              <a:ln w="0"/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67944" y="3573016"/>
            <a:ext cx="507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00B0F0"/>
                </a:solidFill>
                <a:latin typeface="Agency FB" pitchFamily="34" charset="0"/>
              </a:rPr>
              <a:t>Dengan menggunakan kemampuan audio, video &amp; cetak dengan mekanisme umpan balik yang jelas. </a:t>
            </a:r>
            <a:r>
              <a:rPr lang="id-ID" sz="2400" b="1" smtClean="0">
                <a:solidFill>
                  <a:srgbClr val="00B0F0"/>
                </a:solidFill>
                <a:latin typeface="Agency FB" pitchFamily="34" charset="0"/>
              </a:rPr>
              <a:t>INTERNET mampu menghilangkan  hambatan struktural antara warga  dan sang calon.</a:t>
            </a:r>
            <a:endParaRPr lang="id-ID" sz="2400" b="1" dirty="0">
              <a:solidFill>
                <a:srgbClr val="00B0F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498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9622" y="-1108483"/>
            <a:ext cx="6804756" cy="914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37" y="2576469"/>
            <a:ext cx="8388424" cy="42218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3068960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dirty="0" smtClean="0">
                <a:solidFill>
                  <a:srgbClr val="4F81BD">
                    <a:lumMod val="75000"/>
                  </a:srgbClr>
                </a:solidFill>
                <a:latin typeface="Calligraph421 BT" pitchFamily="66" charset="0"/>
              </a:rPr>
              <a:t> Metodologi :</a:t>
            </a:r>
          </a:p>
          <a:p>
            <a:endParaRPr lang="id-ID" sz="2000" b="1" dirty="0">
              <a:solidFill>
                <a:srgbClr val="4F81BD">
                  <a:lumMod val="75000"/>
                </a:srgbClr>
              </a:solidFill>
              <a:latin typeface="Calligraph421 BT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816" y="476674"/>
            <a:ext cx="57759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rgbClr val="FFC000"/>
                </a:solidFill>
                <a:latin typeface="Algerian" pitchFamily="82" charset="0"/>
              </a:rPr>
              <a:t>METODE PENELITIAN </a:t>
            </a:r>
          </a:p>
          <a:p>
            <a:r>
              <a:rPr lang="id-ID" sz="2800" dirty="0" smtClean="0">
                <a:solidFill>
                  <a:srgbClr val="FFC000"/>
                </a:solidFill>
                <a:latin typeface="Algerian" pitchFamily="82" charset="0"/>
              </a:rPr>
              <a:t>KOMUNIKASI POLITIK &amp; INTERNET</a:t>
            </a:r>
            <a:endParaRPr lang="id-ID" sz="2800" dirty="0">
              <a:solidFill>
                <a:srgbClr val="FFC000"/>
              </a:solidFill>
              <a:latin typeface="Algerian" pitchFamily="82" charset="0"/>
            </a:endParaRPr>
          </a:p>
        </p:txBody>
      </p:sp>
      <p:pic>
        <p:nvPicPr>
          <p:cNvPr id="1027" name="Picture 3" descr="D:\images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268" y="-1"/>
            <a:ext cx="3218244" cy="257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64" y="3028961"/>
            <a:ext cx="490220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6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 Recta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lobe Spinning In Classroom" id="{A6A46FC1-1C45-4961-9EB8-1D90AC9B410B}" vid="{120BD30C-0745-4D2E-B92F-20138EFF1400}"/>
    </a:ext>
  </a:extLst>
</a:theme>
</file>

<file path=ppt/theme/theme3.xml><?xml version="1.0" encoding="utf-8"?>
<a:theme xmlns:a="http://schemas.openxmlformats.org/drawingml/2006/main" name="2_Cube Componen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ead Outline with Gears" id="{605BBFBD-E25D-455A-88AB-26A5D4B42451}" vid="{1AEC36A5-7703-47EB-AE45-F8BB852E78A4}"/>
    </a:ext>
  </a:extLst>
</a:theme>
</file>

<file path=ppt/theme/theme4.xml><?xml version="1.0" encoding="utf-8"?>
<a:theme xmlns:a="http://schemas.openxmlformats.org/drawingml/2006/main" name="1_Blue Rectang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ntique Earth" id="{950DF40B-A278-48A1-B191-4ABBEE28FDA9}" vid="{91A6BCEC-EAAD-48EC-9A7A-857A4E67851B}"/>
    </a:ext>
  </a:extLst>
</a:theme>
</file>

<file path=ppt/theme/theme5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ppt/theme/theme6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656</Words>
  <Application>Microsoft Office PowerPoint</Application>
  <PresentationFormat>On-screen Show (4:3)</PresentationFormat>
  <Paragraphs>84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2_Office Theme</vt:lpstr>
      <vt:lpstr>Blue Rectangles</vt:lpstr>
      <vt:lpstr>2_Cube Components</vt:lpstr>
      <vt:lpstr>1_Blue Rectangles</vt:lpstr>
      <vt:lpstr>Vapor Trail</vt:lpstr>
      <vt:lpstr>Five Rules</vt:lpstr>
      <vt:lpstr>  Penggunaan internet untuk berkomunikasi tentang politik </vt:lpstr>
      <vt:lpstr>PowerPoint Presentation</vt:lpstr>
      <vt:lpstr> Inti Pembahasan Dalam BAB ini :</vt:lpstr>
      <vt:lpstr>PowerPoint Presentation</vt:lpstr>
      <vt:lpstr>PowerPoint Presentation</vt:lpstr>
      <vt:lpstr>PowerPoint Presentation</vt:lpstr>
      <vt:lpstr> EFEK INTERNET</vt:lpstr>
      <vt:lpstr> Perbaikan &amp; Pengembangan di Masa Depan</vt:lpstr>
      <vt:lpstr>PowerPoint Presentation</vt:lpstr>
      <vt:lpstr> Kesimpulan...</vt:lpstr>
      <vt:lpstr>Bab ini Banyak pertanyaan &amp; hasil tentatif daripada Kesimpulan yang pasti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Penggunaan internet untuk berkomunikasi tentang politik</dc:title>
  <dc:creator>user</dc:creator>
  <cp:lastModifiedBy>user</cp:lastModifiedBy>
  <cp:revision>21</cp:revision>
  <dcterms:created xsi:type="dcterms:W3CDTF">2016-01-18T13:57:18Z</dcterms:created>
  <dcterms:modified xsi:type="dcterms:W3CDTF">2016-01-18T23:49:24Z</dcterms:modified>
</cp:coreProperties>
</file>