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</p:sldMasterIdLst>
  <p:notesMasterIdLst>
    <p:notesMasterId r:id="rId27"/>
  </p:notesMasterIdLst>
  <p:sldIdLst>
    <p:sldId id="343" r:id="rId8"/>
    <p:sldId id="299" r:id="rId9"/>
    <p:sldId id="328" r:id="rId10"/>
    <p:sldId id="300" r:id="rId11"/>
    <p:sldId id="330" r:id="rId12"/>
    <p:sldId id="331" r:id="rId13"/>
    <p:sldId id="329" r:id="rId14"/>
    <p:sldId id="332" r:id="rId15"/>
    <p:sldId id="333" r:id="rId16"/>
    <p:sldId id="334" r:id="rId17"/>
    <p:sldId id="301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22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tel Corporate" initials="I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0" autoAdjust="0"/>
    <p:restoredTop sz="94660"/>
  </p:normalViewPr>
  <p:slideViewPr>
    <p:cSldViewPr>
      <p:cViewPr>
        <p:scale>
          <a:sx n="47" d="100"/>
          <a:sy n="47" d="100"/>
        </p:scale>
        <p:origin x="-150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B7305-55CA-49B6-9AA0-08F6B4FA948E}" type="datetimeFigureOut">
              <a:rPr lang="id-ID" smtClean="0"/>
              <a:t>30/12/2017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7D20E-2A29-467A-92CA-93A3DC4664E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05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id-ID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55AF0-9FC8-4F4F-AF54-AD92DD0CA110}" type="slidenum">
              <a:rPr lang="id-ID" smtClean="0">
                <a:solidFill>
                  <a:prstClr val="black"/>
                </a:solidFill>
              </a:rPr>
              <a:pPr/>
              <a:t>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2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47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 tidak hanya berhubungan dengan</a:t>
            </a:r>
            <a:br>
              <a:rPr lang="id-ID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id-ID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 yang mewujudkan dalam produk tetapi juga berhubungan dengan pengetahuan atau informasi itu digunakan, aplikasi dan proses dalam mengembangkan produk (Lovell, 1998; Bozeman, 2000)</a:t>
            </a:r>
          </a:p>
          <a:p>
            <a:endParaRPr lang="id-ID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Kumar et. al (1999) teknologi terdiri dari dua komponen utama: 1) komponen fisik yang terdiri dari barang-barang seperti produk, perkakas, peralatan, cetak biru, teknik, dan proses; dan 2) komponen informasi yang terdiri dari pengetahuan dalam manajemen, pemasaran, produksi, kontrol kualitas, kehandalan, tenaga kerja terampil dan bidang fungsional</a:t>
            </a:r>
          </a:p>
          <a:p>
            <a:endParaRPr lang="id-ID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d-ID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d-ID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SOFTWARE- HARDWARE</a:t>
            </a:r>
          </a:p>
          <a:p>
            <a:endParaRPr lang="id-ID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meningkatkan kesejahteraan rakyat</a:t>
            </a: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menurunkan kemiskinan</a:t>
            </a: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dirty="0" smtClean="0">
                <a:solidFill>
                  <a:schemeClr val="accent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mengurangi pengangguran</a:t>
            </a: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dirty="0" smtClean="0">
                <a:latin typeface="Angsana New" pitchFamily="18" charset="-34"/>
                <a:cs typeface="Angsana New" pitchFamily="18" charset="-34"/>
              </a:rPr>
              <a:t>berkeadilan sosial</a:t>
            </a: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4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MDGs</a:t>
            </a: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4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marL="0" marR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id-ID" sz="14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Untuk mempermudah manusia dalam melakukan pekerjaannya</a:t>
            </a: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400" b="1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4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id-ID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322106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Stereotip terjadi di hampir semua budaya, Berelson dan Steiner (1964) </a:t>
            </a:r>
          </a:p>
          <a:p>
            <a:endParaRPr lang="id-ID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07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Letting go is hard,</a:t>
            </a:r>
            <a:r>
              <a:rPr lang="en-US" baseline="0" smtClean="0"/>
              <a:t> we know.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82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9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d-ID" smtClean="0"/>
              <a:t>EDI WIJAYA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90B2E7-2BAB-456F-B180-B753DB4632BB}" type="slidenum">
              <a:rPr lang="id-ID">
                <a:solidFill>
                  <a:prstClr val="black"/>
                </a:solidFill>
              </a:rPr>
              <a:pPr eaLnBrk="1" hangingPunct="1"/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4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8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75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24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9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5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E52-4703-4CDA-B32A-894170B05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ACD-2771-452D-90C6-8FBADBBDCC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6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E52-4703-4CDA-B32A-894170B05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ACD-2771-452D-90C6-8FBADBBDCC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8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E52-4703-4CDA-B32A-894170B05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ACD-2771-452D-90C6-8FBADBBDCC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1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3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6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61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2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7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0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E52-4703-4CDA-B32A-894170B05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ACD-2771-452D-90C6-8FBADBBDCC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41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8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5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49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01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69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4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86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58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2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E52-4703-4CDA-B32A-894170B05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ACD-2771-452D-90C6-8FBADBBDCC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86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58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9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57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12/30/2017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51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47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68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15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55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5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3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E52-4703-4CDA-B32A-894170B05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ACD-2771-452D-90C6-8FBADBBDCC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70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91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18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36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85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2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9E9CC-DE1A-46E0-ACD9-70A1ECA6A0D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79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85472-A870-4A0F-BFC5-1C4B8F7EE6A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21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B2C57-4E67-41CA-9369-CDF9CB31C5A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467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E3DE9-B74C-4460-93DB-21531E7BA86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623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7367A-2BDC-42F7-9907-E366AAF5A17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4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E52-4703-4CDA-B32A-894170B05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ACD-2771-452D-90C6-8FBADBBDCC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46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E01BD-F6DF-493C-BAF3-7EA358878D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83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6CBB0-2173-4659-87E8-673358E5A9E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42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600C3B-B133-4963-B235-DA583081D7F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71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E2B3-AEED-4D3E-95B5-E71E402E363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156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79E0E-24A5-4AB3-8133-905C0A54314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9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E270D-6AA8-427D-ABEF-9E13E6CEE54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60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30/12/2017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98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30/12/2017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347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30/12/2017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852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30/12/2017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4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E52-4703-4CDA-B32A-894170B05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ACD-2771-452D-90C6-8FBADBBDCC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880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30/12/2017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62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30/12/2017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819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30/12/2017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60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30/12/2017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548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30/12/2017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78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30/12/2017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8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30/12/2017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682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lk Bubble">
            <a:hlinkClick r:id="" action="ppaction://media"/>
          </p:cNvPr>
          <p:cNvPicPr preferRelativeResize="0"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4973" b="15430"/>
          <a:stretch/>
        </p:blipFill>
        <p:spPr>
          <a:xfrm>
            <a:off x="0" y="-1"/>
            <a:ext cx="9144000" cy="5114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52" y="6542654"/>
            <a:ext cx="195072" cy="3078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/>
          <a:stretch/>
        </p:blipFill>
        <p:spPr>
          <a:xfrm>
            <a:off x="-10048" y="3938954"/>
            <a:ext cx="9162000" cy="2920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284596"/>
            <a:ext cx="8686800" cy="6841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113" y="5968722"/>
            <a:ext cx="5860701" cy="61294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8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010400" cy="11546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8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8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E52-4703-4CDA-B32A-894170B05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ACD-2771-452D-90C6-8FBADBBDCC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162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9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7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3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8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8243" y="358346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4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6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4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E52-4703-4CDA-B32A-894170B05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ACD-2771-452D-90C6-8FBADBBDCC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0E52-4703-4CDA-B32A-894170B05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AACD-2771-452D-90C6-8FBADBBDCC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9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microsoft.com/office/2007/relationships/media" Target="../media/media1.wm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0E52-4703-4CDA-B32A-894170B057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5AACD-2771-452D-90C6-8FBADBBDCC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1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6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0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75610-8695-45D1-AC25-16E6122DC463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6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30/12/2017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lk Bubble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14973" b="15430"/>
          <a:stretch/>
        </p:blipFill>
        <p:spPr>
          <a:xfrm>
            <a:off x="5859377" y="-1"/>
            <a:ext cx="3284623" cy="1828801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"/>
          <a:stretch/>
        </p:blipFill>
        <p:spPr>
          <a:xfrm>
            <a:off x="-6034" y="0"/>
            <a:ext cx="9150034" cy="67271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400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8440"/>
            <a:ext cx="8463224" cy="53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52600"/>
            <a:ext cx="8686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2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cap="none" spc="50">
          <a:ln w="0"/>
          <a:solidFill>
            <a:schemeClr val="bg2"/>
          </a:solidFill>
          <a:effectLst>
            <a:innerShdw blurRad="63500" dist="50800" dir="13500000">
              <a:srgbClr val="000000">
                <a:alpha val="50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6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7" t="35754" r="25806" b="34049"/>
          <a:stretch/>
        </p:blipFill>
        <p:spPr>
          <a:xfrm rot="1298398">
            <a:off x="7033453" y="3814238"/>
            <a:ext cx="1603240" cy="258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989" y="5229201"/>
            <a:ext cx="8637971" cy="962924"/>
          </a:xfrm>
        </p:spPr>
        <p:txBody>
          <a:bodyPr>
            <a:noAutofit/>
          </a:bodyPr>
          <a:lstStyle/>
          <a:p>
            <a:r>
              <a:rPr lang="id-ID" sz="3600" dirty="0" smtClean="0">
                <a:solidFill>
                  <a:schemeClr val="bg2">
                    <a:lumMod val="75000"/>
                  </a:schemeClr>
                </a:solidFill>
                <a:effectLst/>
                <a:latin typeface="Agency FB" pitchFamily="34" charset="0"/>
              </a:rPr>
              <a:t>PERENCANAAN DAN STRATEGI KOMUNIKASI</a:t>
            </a:r>
            <a:endParaRPr lang="en-US" sz="7200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00" y="6021288"/>
            <a:ext cx="7531451" cy="609600"/>
          </a:xfrm>
        </p:spPr>
        <p:txBody>
          <a:bodyPr>
            <a:noAutofit/>
          </a:bodyPr>
          <a:lstStyle/>
          <a:p>
            <a:pPr algn="ctr"/>
            <a:r>
              <a:rPr lang="id-ID" dirty="0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A. </a:t>
            </a:r>
            <a:r>
              <a:rPr lang="id-ID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Dian </a:t>
            </a:r>
            <a:r>
              <a:rPr lang="id-ID" dirty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Fitriana </a:t>
            </a:r>
            <a:r>
              <a:rPr lang="id-ID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Eka </a:t>
            </a:r>
            <a:r>
              <a:rPr lang="id-ID" smtClean="0"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iller" pitchFamily="82" charset="0"/>
              </a:rPr>
              <a:t>Putri</a:t>
            </a:r>
            <a:endParaRPr lang="en-US" b="1" spc="50" dirty="0">
              <a:ln w="0">
                <a:noFill/>
              </a:ln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hiller" pitchFamily="82" charset="0"/>
            </a:endParaRPr>
          </a:p>
        </p:txBody>
      </p:sp>
      <p:pic>
        <p:nvPicPr>
          <p:cNvPr id="4" name="Picture 32" descr="indunhasex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1563094" cy="17705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75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204864"/>
            <a:ext cx="6707088" cy="3196952"/>
          </a:xfrm>
        </p:spPr>
        <p:txBody>
          <a:bodyPr>
            <a:normAutofit/>
          </a:bodyPr>
          <a:lstStyle/>
          <a:p>
            <a:pPr lvl="0"/>
            <a:r>
              <a:rPr lang="id-ID" dirty="0">
                <a:solidFill>
                  <a:schemeClr val="bg1"/>
                </a:solidFill>
                <a:latin typeface="Calligraph421 BT" panose="03060702050402020204" pitchFamily="66" charset="0"/>
              </a:rPr>
              <a:t>Faktual dan Realistis</a:t>
            </a:r>
          </a:p>
          <a:p>
            <a:pPr lvl="0"/>
            <a:r>
              <a:rPr lang="id-ID" dirty="0">
                <a:solidFill>
                  <a:schemeClr val="bg1"/>
                </a:solidFill>
                <a:latin typeface="Calligraph421 BT" panose="03060702050402020204" pitchFamily="66" charset="0"/>
              </a:rPr>
              <a:t>Logis dan Rasional</a:t>
            </a:r>
          </a:p>
          <a:p>
            <a:pPr lvl="0"/>
            <a:r>
              <a:rPr lang="id-ID" dirty="0">
                <a:solidFill>
                  <a:schemeClr val="bg1"/>
                </a:solidFill>
                <a:latin typeface="Calligraph421 BT" panose="03060702050402020204" pitchFamily="66" charset="0"/>
              </a:rPr>
              <a:t>Fleksibel</a:t>
            </a:r>
          </a:p>
          <a:p>
            <a:pPr lvl="0"/>
            <a:r>
              <a:rPr lang="id-ID" dirty="0">
                <a:solidFill>
                  <a:schemeClr val="bg1"/>
                </a:solidFill>
                <a:latin typeface="Calligraph421 BT" panose="03060702050402020204" pitchFamily="66" charset="0"/>
              </a:rPr>
              <a:t>Komitmen</a:t>
            </a:r>
          </a:p>
          <a:p>
            <a:r>
              <a:rPr lang="id-ID" dirty="0">
                <a:solidFill>
                  <a:schemeClr val="bg1"/>
                </a:solidFill>
                <a:latin typeface="Calligraph421 BT" panose="03060702050402020204" pitchFamily="66" charset="0"/>
              </a:rPr>
              <a:t>Komprehensif dan </a:t>
            </a:r>
            <a:r>
              <a:rPr lang="id-ID" dirty="0" smtClean="0">
                <a:solidFill>
                  <a:schemeClr val="bg1"/>
                </a:solidFill>
                <a:latin typeface="Calligraph421 BT" panose="03060702050402020204" pitchFamily="66" charset="0"/>
              </a:rPr>
              <a:t>menyeluruh</a:t>
            </a:r>
            <a:endParaRPr lang="en-US" dirty="0" smtClean="0">
              <a:solidFill>
                <a:schemeClr val="bg1"/>
              </a:solidFill>
              <a:latin typeface="Calligraph421 BT" panose="03060702050402020204" pitchFamily="66" charset="0"/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chemeClr val="bg1"/>
              </a:solidFill>
              <a:latin typeface="Calligraph421 BT" panose="030607020504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9722"/>
          <a:stretch/>
        </p:blipFill>
        <p:spPr>
          <a:xfrm>
            <a:off x="3900054" y="0"/>
            <a:ext cx="5299364" cy="184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568" y="-57150"/>
            <a:ext cx="4514850" cy="1143000"/>
          </a:xfrm>
        </p:spPr>
        <p:txBody>
          <a:bodyPr>
            <a:normAutofit/>
          </a:bodyPr>
          <a:lstStyle/>
          <a:p>
            <a:pPr algn="l"/>
            <a:r>
              <a:rPr lang="id-ID" dirty="0" smtClean="0">
                <a:solidFill>
                  <a:schemeClr val="bg1"/>
                </a:solidFill>
                <a:latin typeface="Chiller" panose="04020404031007020602" pitchFamily="82" charset="0"/>
              </a:rPr>
              <a:t>Syarat Perencanaan</a:t>
            </a:r>
            <a:endParaRPr lang="en-US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4652" y="-396133"/>
            <a:ext cx="9068036" cy="3285711"/>
            <a:chOff x="-530623" y="-27386"/>
            <a:chExt cx="11079287" cy="4085874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530623" y="-27386"/>
              <a:ext cx="5786700" cy="4085874"/>
            </a:xfrm>
            <a:prstGeom prst="rect">
              <a:avLst/>
            </a:prstGeom>
            <a:noFill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985180" y="58216"/>
              <a:ext cx="5563484" cy="3928266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1322337" y="1124744"/>
            <a:ext cx="6778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latin typeface="Calligraph421 BT" panose="03060702050402020204" pitchFamily="66" charset="0"/>
              </a:rPr>
              <a:t>Menyusun perencanaan yang ideal</a:t>
            </a:r>
            <a:endParaRPr lang="id-ID" sz="3200" dirty="0">
              <a:solidFill>
                <a:schemeClr val="tx1">
                  <a:lumMod val="85000"/>
                  <a:lumOff val="15000"/>
                </a:schemeClr>
              </a:solidFill>
              <a:latin typeface="Calligraph421 BT" panose="03060702050402020204" pitchFamily="66" charset="0"/>
              <a:cs typeface="Times New Roman" pitchFamily="18" charset="0"/>
            </a:endParaRPr>
          </a:p>
        </p:txBody>
      </p:sp>
      <p:sp>
        <p:nvSpPr>
          <p:cNvPr id="13" name="Title 9"/>
          <p:cNvSpPr txBox="1">
            <a:spLocks/>
          </p:cNvSpPr>
          <p:nvPr/>
        </p:nvSpPr>
        <p:spPr>
          <a:xfrm>
            <a:off x="664414" y="2958417"/>
            <a:ext cx="8352928" cy="22797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536575" lvl="0" indent="-536575">
              <a:buFont typeface="Wingdings" panose="05000000000000000000" pitchFamily="2" charset="2"/>
              <a:buChar char="v"/>
            </a:pPr>
            <a:r>
              <a:rPr lang="id-ID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Prinsip </a:t>
            </a:r>
            <a:r>
              <a:rPr lang="id-ID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partisipatif </a:t>
            </a:r>
            <a:r>
              <a:rPr lang="id-ID" sz="2800" b="1" dirty="0" smtClean="0">
                <a:latin typeface="Agency FB" panose="020B0503020202020204" pitchFamily="34" charset="0"/>
              </a:rPr>
              <a:t>: </a:t>
            </a:r>
            <a:r>
              <a:rPr lang="id-ID" sz="1600" b="1" dirty="0" smtClean="0">
                <a:latin typeface="Agency FB" panose="020B0503020202020204" pitchFamily="34" charset="0"/>
              </a:rPr>
              <a:t>perencanaan ideal harus menciptakan partisipatif </a:t>
            </a:r>
            <a:endParaRPr lang="id-ID" sz="16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536575" lvl="0" indent="-536575">
              <a:buFont typeface="Wingdings" panose="05000000000000000000" pitchFamily="2" charset="2"/>
              <a:buChar char="v"/>
            </a:pPr>
            <a:r>
              <a:rPr lang="id-ID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Prinsip  </a:t>
            </a:r>
            <a:r>
              <a:rPr lang="id-ID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kesinambungan </a:t>
            </a:r>
            <a:r>
              <a:rPr lang="id-ID" sz="2800" b="1" dirty="0" smtClean="0">
                <a:latin typeface="Agency FB" panose="020B0503020202020204" pitchFamily="34" charset="0"/>
              </a:rPr>
              <a:t>: </a:t>
            </a:r>
            <a:r>
              <a:rPr lang="id-ID" sz="1600" b="1" dirty="0" smtClean="0">
                <a:latin typeface="Agency FB" panose="020B0503020202020204" pitchFamily="34" charset="0"/>
              </a:rPr>
              <a:t>perencanaan diciptakan tidak hanya sesaat</a:t>
            </a:r>
            <a:endParaRPr lang="id-ID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536575" lvl="0" indent="-536575">
              <a:buFont typeface="Wingdings" panose="05000000000000000000" pitchFamily="2" charset="2"/>
              <a:buChar char="v"/>
            </a:pPr>
            <a:r>
              <a:rPr lang="id-ID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Prinsip </a:t>
            </a:r>
            <a:r>
              <a:rPr lang="id-ID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holistik </a:t>
            </a:r>
            <a:r>
              <a:rPr lang="id-ID" sz="2800" b="1" dirty="0" smtClean="0">
                <a:latin typeface="Agency FB" panose="020B0503020202020204" pitchFamily="34" charset="0"/>
              </a:rPr>
              <a:t>: </a:t>
            </a:r>
            <a:r>
              <a:rPr lang="id-ID" sz="1600" b="1" dirty="0" smtClean="0">
                <a:latin typeface="Agency FB" panose="020B0503020202020204" pitchFamily="34" charset="0"/>
              </a:rPr>
              <a:t>disusun secara menyeluruh dalam satu kesatuan y tak terpisahkan</a:t>
            </a:r>
            <a:endParaRPr lang="id-ID" sz="16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536575" lvl="0" indent="-536575">
              <a:buFont typeface="Wingdings" panose="05000000000000000000" pitchFamily="2" charset="2"/>
              <a:buChar char="v"/>
            </a:pPr>
            <a:r>
              <a:rPr lang="id-ID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Prinsip Learning and Adaptive system </a:t>
            </a:r>
            <a:r>
              <a:rPr lang="id-ID" sz="2800" b="1" dirty="0" smtClean="0">
                <a:latin typeface="Agency FB" panose="020B0503020202020204" pitchFamily="34" charset="0"/>
              </a:rPr>
              <a:t>: </a:t>
            </a:r>
            <a:r>
              <a:rPr lang="id-ID" sz="1600" b="1" dirty="0" smtClean="0">
                <a:latin typeface="Agency FB" panose="020B0503020202020204" pitchFamily="34" charset="0"/>
              </a:rPr>
              <a:t>komponennya berkaitan satu sama lain</a:t>
            </a:r>
            <a:endParaRPr lang="id-ID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536575" indent="-536575">
              <a:buFont typeface="Wingdings" panose="05000000000000000000" pitchFamily="2" charset="2"/>
              <a:buChar char="v"/>
            </a:pPr>
            <a:r>
              <a:rPr lang="id-ID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Terbuka </a:t>
            </a:r>
            <a:r>
              <a:rPr lang="id-ID" sz="2800" b="1">
                <a:solidFill>
                  <a:srgbClr val="FF0000"/>
                </a:solidFill>
                <a:latin typeface="Agency FB" panose="020B0503020202020204" pitchFamily="34" charset="0"/>
              </a:rPr>
              <a:t>dan </a:t>
            </a:r>
            <a:r>
              <a:rPr lang="id-ID" sz="2800" b="1" smtClean="0">
                <a:solidFill>
                  <a:srgbClr val="FF0000"/>
                </a:solidFill>
                <a:latin typeface="Agency FB" panose="020B0503020202020204" pitchFamily="34" charset="0"/>
              </a:rPr>
              <a:t>demokratis </a:t>
            </a:r>
            <a:r>
              <a:rPr lang="id-ID" sz="2800" b="1" smtClean="0">
                <a:latin typeface="Agency FB" panose="020B0503020202020204" pitchFamily="34" charset="0"/>
              </a:rPr>
              <a:t>: </a:t>
            </a:r>
            <a:r>
              <a:rPr lang="id-ID" sz="1600" b="1" smtClean="0">
                <a:latin typeface="Agency FB" panose="020B0503020202020204" pitchFamily="34" charset="0"/>
              </a:rPr>
              <a:t>disusun sebagai hasil pemikiran banyak orang dan terbuka</a:t>
            </a:r>
            <a:endParaRPr lang="id-ID" sz="2800" b="1" dirty="0">
              <a:solidFill>
                <a:srgbClr val="FF0000"/>
              </a:solidFill>
              <a:latin typeface="Agency FB" panose="020B0503020202020204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59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9" b="41666"/>
          <a:stretch/>
        </p:blipFill>
        <p:spPr>
          <a:xfrm>
            <a:off x="1598705" y="-193468"/>
            <a:ext cx="7602446" cy="2650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215677"/>
            <a:ext cx="6934201" cy="1143000"/>
          </a:xfrm>
          <a:noFill/>
          <a:ln>
            <a:noFill/>
          </a:ln>
          <a:effectLst>
            <a:outerShdw blurRad="40000" dist="20000" dir="900000" rotWithShape="0">
              <a:srgbClr val="000000">
                <a:alpha val="8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PENGERTIAN KOMUNIKASI</a:t>
            </a:r>
            <a:endParaRPr lang="id-ID" sz="40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5100"/>
            <a:ext cx="9144000" cy="4000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60607" y="3404978"/>
            <a:ext cx="6192745" cy="2492990"/>
          </a:xfrm>
          <a:prstGeom prst="rect">
            <a:avLst/>
          </a:prstGeom>
          <a:effectLst>
            <a:outerShdw blurRad="228600" dist="190500" dir="7740000" algn="tl" rotWithShape="0">
              <a:prstClr val="black">
                <a:alpha val="40000"/>
              </a:prstClr>
            </a:outerShdw>
            <a:reflection blurRad="12700" stA="93000" endPos="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latin typeface="Calligraph421 BT" panose="03060702050402020204" pitchFamily="66" charset="0"/>
              </a:rPr>
              <a:t>Adalah ...</a:t>
            </a:r>
          </a:p>
          <a:p>
            <a:pPr algn="ctr"/>
            <a:r>
              <a:rPr lang="id-ID" sz="2800" dirty="0" smtClean="0">
                <a:solidFill>
                  <a:srgbClr val="FF0000"/>
                </a:solidFill>
                <a:latin typeface="Calligraph421 BT" panose="03060702050402020204" pitchFamily="66" charset="0"/>
              </a:rPr>
              <a:t>“Proses dimana suatu ide dialihkan dari sumber kepada satu penerima atau lebih dengan maksud untuk mengubah tingkah laku mereka”  </a:t>
            </a:r>
            <a:r>
              <a:rPr lang="id-ID" sz="1600" dirty="0" smtClean="0">
                <a:latin typeface="Calligraph421 BT" panose="03060702050402020204" pitchFamily="66" charset="0"/>
              </a:rPr>
              <a:t>(Evertt M. Rogers)</a:t>
            </a:r>
            <a:endParaRPr lang="id-ID" sz="1600" dirty="0">
              <a:latin typeface="Calligraph421 BT" panose="030607020504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21" y="4552913"/>
            <a:ext cx="5233156" cy="221284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r="28542"/>
          <a:stretch/>
        </p:blipFill>
        <p:spPr>
          <a:xfrm>
            <a:off x="-585862" y="-315416"/>
            <a:ext cx="6293018" cy="8424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87" y="-204704"/>
            <a:ext cx="5243031" cy="2298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53752"/>
            <a:ext cx="4055329" cy="1143000"/>
          </a:xfrm>
        </p:spPr>
        <p:txBody>
          <a:bodyPr>
            <a:normAutofit fontScale="90000"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Unsur Unsur Komunikasi</a:t>
            </a:r>
            <a:endParaRPr lang="id-ID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18654"/>
            <a:ext cx="3384031" cy="4525963"/>
          </a:xfrm>
        </p:spPr>
        <p:txBody>
          <a:bodyPr>
            <a:normAutofit fontScale="92500" lnSpcReduction="10000"/>
          </a:bodyPr>
          <a:lstStyle/>
          <a:p>
            <a:r>
              <a:rPr lang="id-ID" sz="3600" dirty="0">
                <a:latin typeface="Calligraph421 BT" panose="03060702050402020204" pitchFamily="66" charset="0"/>
              </a:rPr>
              <a:t>Sumber</a:t>
            </a:r>
          </a:p>
          <a:p>
            <a:r>
              <a:rPr lang="id-ID" sz="3600" dirty="0">
                <a:latin typeface="Calligraph421 BT" panose="03060702050402020204" pitchFamily="66" charset="0"/>
              </a:rPr>
              <a:t>Pesan </a:t>
            </a:r>
          </a:p>
          <a:p>
            <a:r>
              <a:rPr lang="id-ID" sz="3600" dirty="0">
                <a:latin typeface="Calligraph421 BT" panose="03060702050402020204" pitchFamily="66" charset="0"/>
              </a:rPr>
              <a:t>Saluran</a:t>
            </a:r>
          </a:p>
          <a:p>
            <a:r>
              <a:rPr lang="id-ID" sz="3600" dirty="0">
                <a:latin typeface="Calligraph421 BT" panose="03060702050402020204" pitchFamily="66" charset="0"/>
              </a:rPr>
              <a:t>Penerima</a:t>
            </a:r>
          </a:p>
          <a:p>
            <a:r>
              <a:rPr lang="id-ID" sz="3600" dirty="0">
                <a:latin typeface="Calligraph421 BT" panose="03060702050402020204" pitchFamily="66" charset="0"/>
              </a:rPr>
              <a:t>Efek </a:t>
            </a:r>
          </a:p>
          <a:p>
            <a:r>
              <a:rPr lang="id-ID" sz="3600" dirty="0">
                <a:latin typeface="Calligraph421 BT" panose="03060702050402020204" pitchFamily="66" charset="0"/>
              </a:rPr>
              <a:t>Umpan balik</a:t>
            </a:r>
          </a:p>
          <a:p>
            <a:r>
              <a:rPr lang="id-ID" sz="3600" dirty="0">
                <a:latin typeface="Calligraph421 BT" panose="03060702050402020204" pitchFamily="66" charset="0"/>
              </a:rPr>
              <a:t>Lingkungan dan situasi </a:t>
            </a:r>
          </a:p>
        </p:txBody>
      </p:sp>
    </p:spTree>
    <p:extLst>
      <p:ext uri="{BB962C8B-B14F-4D97-AF65-F5344CB8AC3E}">
        <p14:creationId xmlns:p14="http://schemas.microsoft.com/office/powerpoint/2010/main" val="292647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4427" y="801053"/>
            <a:ext cx="4404499" cy="604800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 3"/>
          <p:cNvSpPr/>
          <p:nvPr/>
        </p:nvSpPr>
        <p:spPr>
          <a:xfrm>
            <a:off x="3347864" y="446813"/>
            <a:ext cx="4176464" cy="708480"/>
          </a:xfrm>
          <a:custGeom>
            <a:avLst/>
            <a:gdLst>
              <a:gd name="connsiteX0" fmla="*/ 0 w 7169392"/>
              <a:gd name="connsiteY0" fmla="*/ 118082 h 708480"/>
              <a:gd name="connsiteX1" fmla="*/ 118082 w 7169392"/>
              <a:gd name="connsiteY1" fmla="*/ 0 h 708480"/>
              <a:gd name="connsiteX2" fmla="*/ 7051310 w 7169392"/>
              <a:gd name="connsiteY2" fmla="*/ 0 h 708480"/>
              <a:gd name="connsiteX3" fmla="*/ 7169392 w 7169392"/>
              <a:gd name="connsiteY3" fmla="*/ 118082 h 708480"/>
              <a:gd name="connsiteX4" fmla="*/ 7169392 w 7169392"/>
              <a:gd name="connsiteY4" fmla="*/ 590398 h 708480"/>
              <a:gd name="connsiteX5" fmla="*/ 7051310 w 7169392"/>
              <a:gd name="connsiteY5" fmla="*/ 708480 h 708480"/>
              <a:gd name="connsiteX6" fmla="*/ 118082 w 7169392"/>
              <a:gd name="connsiteY6" fmla="*/ 708480 h 708480"/>
              <a:gd name="connsiteX7" fmla="*/ 0 w 7169392"/>
              <a:gd name="connsiteY7" fmla="*/ 590398 h 708480"/>
              <a:gd name="connsiteX8" fmla="*/ 0 w 7169392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9392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7051310" y="0"/>
                </a:lnTo>
                <a:cubicBezTo>
                  <a:pt x="7116525" y="0"/>
                  <a:pt x="7169392" y="52867"/>
                  <a:pt x="7169392" y="118082"/>
                </a:cubicBezTo>
                <a:lnTo>
                  <a:pt x="7169392" y="590398"/>
                </a:lnTo>
                <a:cubicBezTo>
                  <a:pt x="7169392" y="655613"/>
                  <a:pt x="7116525" y="708480"/>
                  <a:pt x="7051310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632" tIns="34585" rIns="234632" bIns="34585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dirty="0"/>
              <a:t>Komunikasi sebagai proses</a:t>
            </a: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4427" y="1860371"/>
            <a:ext cx="4388255" cy="6048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347864" y="1506131"/>
            <a:ext cx="4161062" cy="708480"/>
          </a:xfrm>
          <a:custGeom>
            <a:avLst/>
            <a:gdLst>
              <a:gd name="connsiteX0" fmla="*/ 0 w 7169392"/>
              <a:gd name="connsiteY0" fmla="*/ 118082 h 708480"/>
              <a:gd name="connsiteX1" fmla="*/ 118082 w 7169392"/>
              <a:gd name="connsiteY1" fmla="*/ 0 h 708480"/>
              <a:gd name="connsiteX2" fmla="*/ 7051310 w 7169392"/>
              <a:gd name="connsiteY2" fmla="*/ 0 h 708480"/>
              <a:gd name="connsiteX3" fmla="*/ 7169392 w 7169392"/>
              <a:gd name="connsiteY3" fmla="*/ 118082 h 708480"/>
              <a:gd name="connsiteX4" fmla="*/ 7169392 w 7169392"/>
              <a:gd name="connsiteY4" fmla="*/ 590398 h 708480"/>
              <a:gd name="connsiteX5" fmla="*/ 7051310 w 7169392"/>
              <a:gd name="connsiteY5" fmla="*/ 708480 h 708480"/>
              <a:gd name="connsiteX6" fmla="*/ 118082 w 7169392"/>
              <a:gd name="connsiteY6" fmla="*/ 708480 h 708480"/>
              <a:gd name="connsiteX7" fmla="*/ 0 w 7169392"/>
              <a:gd name="connsiteY7" fmla="*/ 590398 h 708480"/>
              <a:gd name="connsiteX8" fmla="*/ 0 w 7169392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9392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7051310" y="0"/>
                </a:lnTo>
                <a:cubicBezTo>
                  <a:pt x="7116525" y="0"/>
                  <a:pt x="7169392" y="52867"/>
                  <a:pt x="7169392" y="118082"/>
                </a:cubicBezTo>
                <a:lnTo>
                  <a:pt x="7169392" y="590398"/>
                </a:lnTo>
                <a:cubicBezTo>
                  <a:pt x="7169392" y="655613"/>
                  <a:pt x="7116525" y="708480"/>
                  <a:pt x="7051310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632" tIns="34585" rIns="234632" bIns="34585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dirty="0"/>
              <a:t>Komunikasi sebagai  simbolik</a:t>
            </a:r>
            <a:endParaRPr lang="id-ID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4426" y="2946508"/>
            <a:ext cx="4371125" cy="604800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347862" y="2592268"/>
            <a:ext cx="4144819" cy="708480"/>
          </a:xfrm>
          <a:custGeom>
            <a:avLst/>
            <a:gdLst>
              <a:gd name="connsiteX0" fmla="*/ 0 w 7169392"/>
              <a:gd name="connsiteY0" fmla="*/ 118082 h 708480"/>
              <a:gd name="connsiteX1" fmla="*/ 118082 w 7169392"/>
              <a:gd name="connsiteY1" fmla="*/ 0 h 708480"/>
              <a:gd name="connsiteX2" fmla="*/ 7051310 w 7169392"/>
              <a:gd name="connsiteY2" fmla="*/ 0 h 708480"/>
              <a:gd name="connsiteX3" fmla="*/ 7169392 w 7169392"/>
              <a:gd name="connsiteY3" fmla="*/ 118082 h 708480"/>
              <a:gd name="connsiteX4" fmla="*/ 7169392 w 7169392"/>
              <a:gd name="connsiteY4" fmla="*/ 590398 h 708480"/>
              <a:gd name="connsiteX5" fmla="*/ 7051310 w 7169392"/>
              <a:gd name="connsiteY5" fmla="*/ 708480 h 708480"/>
              <a:gd name="connsiteX6" fmla="*/ 118082 w 7169392"/>
              <a:gd name="connsiteY6" fmla="*/ 708480 h 708480"/>
              <a:gd name="connsiteX7" fmla="*/ 0 w 7169392"/>
              <a:gd name="connsiteY7" fmla="*/ 590398 h 708480"/>
              <a:gd name="connsiteX8" fmla="*/ 0 w 7169392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9392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7051310" y="0"/>
                </a:lnTo>
                <a:cubicBezTo>
                  <a:pt x="7116525" y="0"/>
                  <a:pt x="7169392" y="52867"/>
                  <a:pt x="7169392" y="118082"/>
                </a:cubicBezTo>
                <a:lnTo>
                  <a:pt x="7169392" y="590398"/>
                </a:lnTo>
                <a:cubicBezTo>
                  <a:pt x="7169392" y="655613"/>
                  <a:pt x="7116525" y="708480"/>
                  <a:pt x="7051310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632" tIns="34585" rIns="234632" bIns="34585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dirty="0"/>
              <a:t>Komunikasi sebagai interaksional</a:t>
            </a:r>
            <a:endParaRPr lang="id-ID" sz="2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426" y="4077344"/>
            <a:ext cx="4353061" cy="604800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3347862" y="3723105"/>
            <a:ext cx="4127689" cy="708480"/>
          </a:xfrm>
          <a:custGeom>
            <a:avLst/>
            <a:gdLst>
              <a:gd name="connsiteX0" fmla="*/ 0 w 7169392"/>
              <a:gd name="connsiteY0" fmla="*/ 118082 h 708480"/>
              <a:gd name="connsiteX1" fmla="*/ 118082 w 7169392"/>
              <a:gd name="connsiteY1" fmla="*/ 0 h 708480"/>
              <a:gd name="connsiteX2" fmla="*/ 7051310 w 7169392"/>
              <a:gd name="connsiteY2" fmla="*/ 0 h 708480"/>
              <a:gd name="connsiteX3" fmla="*/ 7169392 w 7169392"/>
              <a:gd name="connsiteY3" fmla="*/ 118082 h 708480"/>
              <a:gd name="connsiteX4" fmla="*/ 7169392 w 7169392"/>
              <a:gd name="connsiteY4" fmla="*/ 590398 h 708480"/>
              <a:gd name="connsiteX5" fmla="*/ 7051310 w 7169392"/>
              <a:gd name="connsiteY5" fmla="*/ 708480 h 708480"/>
              <a:gd name="connsiteX6" fmla="*/ 118082 w 7169392"/>
              <a:gd name="connsiteY6" fmla="*/ 708480 h 708480"/>
              <a:gd name="connsiteX7" fmla="*/ 0 w 7169392"/>
              <a:gd name="connsiteY7" fmla="*/ 590398 h 708480"/>
              <a:gd name="connsiteX8" fmla="*/ 0 w 7169392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9392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7051310" y="0"/>
                </a:lnTo>
                <a:cubicBezTo>
                  <a:pt x="7116525" y="0"/>
                  <a:pt x="7169392" y="52867"/>
                  <a:pt x="7169392" y="118082"/>
                </a:cubicBezTo>
                <a:lnTo>
                  <a:pt x="7169392" y="590398"/>
                </a:lnTo>
                <a:cubicBezTo>
                  <a:pt x="7169392" y="655613"/>
                  <a:pt x="7116525" y="708480"/>
                  <a:pt x="7051310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632" tIns="34585" rIns="234632" bIns="34585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dirty="0"/>
              <a:t>Komunikasi sebagai aktivitas sosial</a:t>
            </a:r>
            <a:endParaRPr lang="id-ID" sz="20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01957" y="5140330"/>
            <a:ext cx="4336614" cy="604800"/>
          </a:xfrm>
          <a:prstGeom prst="rect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3345393" y="4786090"/>
            <a:ext cx="4112094" cy="708480"/>
          </a:xfrm>
          <a:custGeom>
            <a:avLst/>
            <a:gdLst>
              <a:gd name="connsiteX0" fmla="*/ 0 w 7169392"/>
              <a:gd name="connsiteY0" fmla="*/ 118082 h 708480"/>
              <a:gd name="connsiteX1" fmla="*/ 118082 w 7169392"/>
              <a:gd name="connsiteY1" fmla="*/ 0 h 708480"/>
              <a:gd name="connsiteX2" fmla="*/ 7051310 w 7169392"/>
              <a:gd name="connsiteY2" fmla="*/ 0 h 708480"/>
              <a:gd name="connsiteX3" fmla="*/ 7169392 w 7169392"/>
              <a:gd name="connsiteY3" fmla="*/ 118082 h 708480"/>
              <a:gd name="connsiteX4" fmla="*/ 7169392 w 7169392"/>
              <a:gd name="connsiteY4" fmla="*/ 590398 h 708480"/>
              <a:gd name="connsiteX5" fmla="*/ 7051310 w 7169392"/>
              <a:gd name="connsiteY5" fmla="*/ 708480 h 708480"/>
              <a:gd name="connsiteX6" fmla="*/ 118082 w 7169392"/>
              <a:gd name="connsiteY6" fmla="*/ 708480 h 708480"/>
              <a:gd name="connsiteX7" fmla="*/ 0 w 7169392"/>
              <a:gd name="connsiteY7" fmla="*/ 590398 h 708480"/>
              <a:gd name="connsiteX8" fmla="*/ 0 w 7169392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9392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7051310" y="0"/>
                </a:lnTo>
                <a:cubicBezTo>
                  <a:pt x="7116525" y="0"/>
                  <a:pt x="7169392" y="52867"/>
                  <a:pt x="7169392" y="118082"/>
                </a:cubicBezTo>
                <a:lnTo>
                  <a:pt x="7169392" y="590398"/>
                </a:lnTo>
                <a:cubicBezTo>
                  <a:pt x="7169392" y="655613"/>
                  <a:pt x="7116525" y="708480"/>
                  <a:pt x="7051310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632" tIns="34585" rIns="234632" bIns="34585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dirty="0"/>
              <a:t>Komunikasi sebagai sistem</a:t>
            </a:r>
            <a:endParaRPr lang="id-ID" sz="20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0851543">
            <a:off x="117811" y="185274"/>
            <a:ext cx="237626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solidFill>
                  <a:prstClr val="black"/>
                </a:solidFill>
                <a:latin typeface="Chiller" pitchFamily="82" charset="0"/>
              </a:rPr>
              <a:t>DIMENSI KOMUNIKASI</a:t>
            </a:r>
            <a:endParaRPr lang="en-US" sz="2800" b="1" dirty="0">
              <a:solidFill>
                <a:prstClr val="black"/>
              </a:solidFill>
              <a:latin typeface="Chiller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2717" y="6199711"/>
            <a:ext cx="4252588" cy="6048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3406153" y="5845471"/>
            <a:ext cx="4032418" cy="708480"/>
          </a:xfrm>
          <a:custGeom>
            <a:avLst/>
            <a:gdLst>
              <a:gd name="connsiteX0" fmla="*/ 0 w 7169392"/>
              <a:gd name="connsiteY0" fmla="*/ 118082 h 708480"/>
              <a:gd name="connsiteX1" fmla="*/ 118082 w 7169392"/>
              <a:gd name="connsiteY1" fmla="*/ 0 h 708480"/>
              <a:gd name="connsiteX2" fmla="*/ 7051310 w 7169392"/>
              <a:gd name="connsiteY2" fmla="*/ 0 h 708480"/>
              <a:gd name="connsiteX3" fmla="*/ 7169392 w 7169392"/>
              <a:gd name="connsiteY3" fmla="*/ 118082 h 708480"/>
              <a:gd name="connsiteX4" fmla="*/ 7169392 w 7169392"/>
              <a:gd name="connsiteY4" fmla="*/ 590398 h 708480"/>
              <a:gd name="connsiteX5" fmla="*/ 7051310 w 7169392"/>
              <a:gd name="connsiteY5" fmla="*/ 708480 h 708480"/>
              <a:gd name="connsiteX6" fmla="*/ 118082 w 7169392"/>
              <a:gd name="connsiteY6" fmla="*/ 708480 h 708480"/>
              <a:gd name="connsiteX7" fmla="*/ 0 w 7169392"/>
              <a:gd name="connsiteY7" fmla="*/ 590398 h 708480"/>
              <a:gd name="connsiteX8" fmla="*/ 0 w 7169392"/>
              <a:gd name="connsiteY8" fmla="*/ 118082 h 70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9392" h="708480">
                <a:moveTo>
                  <a:pt x="0" y="118082"/>
                </a:moveTo>
                <a:cubicBezTo>
                  <a:pt x="0" y="52867"/>
                  <a:pt x="52867" y="0"/>
                  <a:pt x="118082" y="0"/>
                </a:cubicBezTo>
                <a:lnTo>
                  <a:pt x="7051310" y="0"/>
                </a:lnTo>
                <a:cubicBezTo>
                  <a:pt x="7116525" y="0"/>
                  <a:pt x="7169392" y="52867"/>
                  <a:pt x="7169392" y="118082"/>
                </a:cubicBezTo>
                <a:lnTo>
                  <a:pt x="7169392" y="590398"/>
                </a:lnTo>
                <a:cubicBezTo>
                  <a:pt x="7169392" y="655613"/>
                  <a:pt x="7116525" y="708480"/>
                  <a:pt x="7051310" y="708480"/>
                </a:cubicBezTo>
                <a:lnTo>
                  <a:pt x="118082" y="708480"/>
                </a:lnTo>
                <a:cubicBezTo>
                  <a:pt x="52867" y="708480"/>
                  <a:pt x="0" y="655613"/>
                  <a:pt x="0" y="590398"/>
                </a:cubicBezTo>
                <a:lnTo>
                  <a:pt x="0" y="118082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632" tIns="34585" rIns="234632" bIns="34585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000" dirty="0"/>
              <a:t>Komunikasi sebagai sistem</a:t>
            </a:r>
            <a:endParaRPr lang="id-ID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85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5691" y="788663"/>
            <a:ext cx="4734064" cy="3189289"/>
          </a:xfrm>
          <a:prstGeom prst="rect">
            <a:avLst/>
          </a:prstGeom>
          <a:ln w="53975" cap="sq">
            <a:solidFill>
              <a:schemeClr val="bg1"/>
            </a:solidFill>
            <a:miter lim="800000"/>
          </a:ln>
          <a:effectLst>
            <a:outerShdw blurRad="88900" dist="114300" dir="13800000" sx="101000" sy="101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073419" y="2834386"/>
            <a:ext cx="1880946" cy="35231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300" smtClean="0">
                <a:solidFill>
                  <a:prstClr val="white"/>
                </a:solidFill>
              </a:rPr>
              <a:t>support the priorities</a:t>
            </a:r>
            <a:endParaRPr lang="en-US" sz="1300">
              <a:solidFill>
                <a:prstClr val="white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76610" y="788663"/>
            <a:ext cx="3499645" cy="6999289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Rectangle 3"/>
          <p:cNvSpPr/>
          <p:nvPr/>
        </p:nvSpPr>
        <p:spPr>
          <a:xfrm>
            <a:off x="1715504" y="866155"/>
            <a:ext cx="33222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solidFill>
                  <a:prstClr val="white"/>
                </a:solidFill>
                <a:effectLst>
                  <a:glow rad="139700">
                    <a:srgbClr val="08CFEE">
                      <a:satMod val="175000"/>
                      <a:alpha val="40000"/>
                    </a:srgbClr>
                  </a:glow>
                </a:effectLst>
                <a:latin typeface="Calligraph421 BT" pitchFamily="66" charset="0"/>
              </a:rPr>
              <a:t>Teknis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solidFill>
                  <a:prstClr val="white"/>
                </a:solidFill>
                <a:effectLst>
                  <a:glow rad="139700">
                    <a:srgbClr val="08CFEE">
                      <a:satMod val="175000"/>
                      <a:alpha val="40000"/>
                    </a:srgbClr>
                  </a:glow>
                </a:effectLst>
                <a:latin typeface="Calligraph421 BT" pitchFamily="66" charset="0"/>
              </a:rPr>
              <a:t>Semantik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solidFill>
                  <a:prstClr val="white"/>
                </a:solidFill>
                <a:effectLst>
                  <a:glow rad="139700">
                    <a:srgbClr val="08CFEE">
                      <a:satMod val="175000"/>
                      <a:alpha val="40000"/>
                    </a:srgbClr>
                  </a:glow>
                </a:effectLst>
                <a:latin typeface="Calligraph421 BT" pitchFamily="66" charset="0"/>
              </a:rPr>
              <a:t>Psikologis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solidFill>
                  <a:prstClr val="white"/>
                </a:solidFill>
                <a:effectLst>
                  <a:glow rad="139700">
                    <a:srgbClr val="08CFEE">
                      <a:satMod val="175000"/>
                      <a:alpha val="40000"/>
                    </a:srgbClr>
                  </a:glow>
                </a:effectLst>
                <a:latin typeface="Calligraph421 BT" pitchFamily="66" charset="0"/>
              </a:rPr>
              <a:t>Fisik dan Organik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solidFill>
                  <a:prstClr val="white"/>
                </a:solidFill>
                <a:effectLst>
                  <a:glow rad="139700">
                    <a:srgbClr val="08CFEE">
                      <a:satMod val="175000"/>
                      <a:alpha val="40000"/>
                    </a:srgbClr>
                  </a:glow>
                </a:effectLst>
                <a:latin typeface="Calligraph421 BT" pitchFamily="66" charset="0"/>
              </a:rPr>
              <a:t>Status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solidFill>
                  <a:prstClr val="white"/>
                </a:solidFill>
                <a:effectLst>
                  <a:glow rad="139700">
                    <a:srgbClr val="08CFEE">
                      <a:satMod val="175000"/>
                      <a:alpha val="40000"/>
                    </a:srgbClr>
                  </a:glow>
                </a:effectLst>
                <a:latin typeface="Calligraph421 BT" pitchFamily="66" charset="0"/>
              </a:rPr>
              <a:t>Kerangka Fikir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solidFill>
                  <a:prstClr val="white"/>
                </a:solidFill>
                <a:effectLst>
                  <a:glow rad="139700">
                    <a:srgbClr val="08CFEE">
                      <a:satMod val="175000"/>
                      <a:alpha val="40000"/>
                    </a:srgbClr>
                  </a:glow>
                </a:effectLst>
                <a:latin typeface="Calligraph421 BT" pitchFamily="66" charset="0"/>
              </a:rPr>
              <a:t>Budaya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d-ID" sz="2400" dirty="0" smtClean="0">
                <a:solidFill>
                  <a:prstClr val="white"/>
                </a:solidFill>
                <a:effectLst>
                  <a:glow rad="139700">
                    <a:srgbClr val="08CFEE">
                      <a:satMod val="175000"/>
                      <a:alpha val="40000"/>
                    </a:srgbClr>
                  </a:glow>
                </a:effectLst>
                <a:latin typeface="Calligraph421 BT" pitchFamily="66" charset="0"/>
              </a:rPr>
              <a:t>Birokrasi</a:t>
            </a:r>
            <a:endParaRPr lang="id-ID" sz="2400" dirty="0">
              <a:solidFill>
                <a:prstClr val="white"/>
              </a:solidFill>
              <a:effectLst>
                <a:glow rad="139700">
                  <a:srgbClr val="08CFEE">
                    <a:satMod val="175000"/>
                    <a:alpha val="40000"/>
                  </a:srgbClr>
                </a:glow>
              </a:effectLst>
              <a:latin typeface="Calligraph421 BT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10865" r="6959" b="74453"/>
          <a:stretch/>
        </p:blipFill>
        <p:spPr>
          <a:xfrm>
            <a:off x="45087" y="5606091"/>
            <a:ext cx="4038600" cy="1200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87964" y="5606091"/>
            <a:ext cx="35909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spc="-140" dirty="0" smtClean="0">
                <a:solidFill>
                  <a:prstClr val="white"/>
                </a:solidFill>
                <a:latin typeface="Calligraph421 BT" panose="03060702050402020204" pitchFamily="66" charset="0"/>
              </a:rPr>
              <a:t>GANGGUAN KOMUNIKASI</a:t>
            </a:r>
            <a:endParaRPr lang="id-ID" sz="2800" spc="-140" dirty="0">
              <a:solidFill>
                <a:prstClr val="white"/>
              </a:solidFill>
              <a:latin typeface="Calligraph421 BT" panose="030607020504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3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57"/>
          <a:stretch/>
        </p:blipFill>
        <p:spPr bwMode="auto">
          <a:xfrm>
            <a:off x="2051720" y="0"/>
            <a:ext cx="6403544" cy="11320413"/>
          </a:xfrm>
          <a:prstGeom prst="rect">
            <a:avLst/>
          </a:prstGeom>
          <a:effectLst>
            <a:outerShdw dist="12700" dir="5400000" algn="ctr" rotWithShape="0">
              <a:srgbClr val="000000"/>
            </a:outerShdw>
            <a:softEdge rad="0"/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13" name="Rectangle 12"/>
          <p:cNvSpPr/>
          <p:nvPr/>
        </p:nvSpPr>
        <p:spPr>
          <a:xfrm rot="21348133">
            <a:off x="3833086" y="1679660"/>
            <a:ext cx="38421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d-ID" sz="2800" i="1" dirty="0" smtClean="0">
                <a:solidFill>
                  <a:prstClr val="white"/>
                </a:solidFill>
                <a:effectLst>
                  <a:glow rad="101600">
                    <a:srgbClr val="08CFEE">
                      <a:satMod val="175000"/>
                      <a:alpha val="40000"/>
                    </a:srgbClr>
                  </a:glow>
                </a:effectLst>
                <a:latin typeface="Calligraph421 BT" pitchFamily="66" charset="0"/>
              </a:rPr>
              <a:t>Memberi Informasi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d-ID" sz="2800" i="1" dirty="0" smtClean="0">
                <a:solidFill>
                  <a:prstClr val="white"/>
                </a:solidFill>
                <a:effectLst>
                  <a:glow rad="101600">
                    <a:srgbClr val="08CFEE">
                      <a:satMod val="175000"/>
                      <a:alpha val="40000"/>
                    </a:srgbClr>
                  </a:glow>
                </a:effectLst>
                <a:latin typeface="Calligraph421 BT" pitchFamily="66" charset="0"/>
              </a:rPr>
              <a:t>Menghibur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d-ID" sz="2800" i="1" dirty="0" smtClean="0">
                <a:solidFill>
                  <a:prstClr val="white"/>
                </a:solidFill>
                <a:effectLst>
                  <a:glow rad="101600">
                    <a:srgbClr val="08CFEE">
                      <a:satMod val="175000"/>
                      <a:alpha val="40000"/>
                    </a:srgbClr>
                  </a:glow>
                </a:effectLst>
                <a:latin typeface="Calligraph421 BT" pitchFamily="66" charset="0"/>
              </a:rPr>
              <a:t>Mendidik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d-ID" sz="2800" i="1" dirty="0" smtClean="0">
                <a:solidFill>
                  <a:prstClr val="white"/>
                </a:solidFill>
                <a:effectLst>
                  <a:glow rad="101600">
                    <a:srgbClr val="08CFEE">
                      <a:satMod val="175000"/>
                      <a:alpha val="40000"/>
                    </a:srgbClr>
                  </a:glow>
                </a:effectLst>
                <a:latin typeface="Calligraph421 BT" pitchFamily="66" charset="0"/>
              </a:rPr>
              <a:t>Membentuk Opini Publik</a:t>
            </a:r>
            <a:endParaRPr lang="id-ID" sz="2800" dirty="0">
              <a:solidFill>
                <a:prstClr val="white"/>
              </a:solidFill>
              <a:effectLst>
                <a:glow rad="101600">
                  <a:srgbClr val="08CFEE">
                    <a:satMod val="175000"/>
                    <a:alpha val="40000"/>
                  </a:srgbClr>
                </a:glow>
              </a:effectLst>
              <a:latin typeface="Calligraph421 BT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10865" r="6959" b="74453"/>
          <a:stretch/>
        </p:blipFill>
        <p:spPr>
          <a:xfrm>
            <a:off x="45087" y="5606091"/>
            <a:ext cx="4038600" cy="1200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87964" y="5606091"/>
            <a:ext cx="35909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spc="-140" dirty="0" smtClean="0">
                <a:solidFill>
                  <a:prstClr val="white"/>
                </a:solidFill>
                <a:latin typeface="Calligraph421 BT" panose="03060702050402020204" pitchFamily="66" charset="0"/>
              </a:rPr>
              <a:t>Fungsi &amp; Kegunaan KOMUNIKASI</a:t>
            </a:r>
            <a:endParaRPr lang="id-ID" sz="2800" spc="-140" dirty="0">
              <a:solidFill>
                <a:prstClr val="white"/>
              </a:solidFill>
              <a:latin typeface="Calligraph421 BT" panose="030607020504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95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22" b="1604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" b="100000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00" y="117378"/>
            <a:ext cx="4325128" cy="273481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6048672" cy="1152128"/>
          </a:xfrm>
        </p:spPr>
        <p:txBody>
          <a:bodyPr>
            <a:noAutofit/>
          </a:bodyPr>
          <a:lstStyle/>
          <a:p>
            <a:pPr algn="l"/>
            <a:r>
              <a:rPr lang="id-ID" sz="2400" dirty="0">
                <a:solidFill>
                  <a:schemeClr val="bg1"/>
                </a:solidFill>
                <a:latin typeface="Matura MT Script Capitals" panose="03020802060602070202" pitchFamily="66" charset="0"/>
              </a:rPr>
              <a:t>Goran Hadebro  mengembangkan kegunaan media komunikasi menjadi 12 </a:t>
            </a:r>
            <a:r>
              <a:rPr lang="id-ID" sz="2400" dirty="0" smtClean="0">
                <a:solidFill>
                  <a:schemeClr val="bg1"/>
                </a:solidFill>
                <a:latin typeface="Matura MT Script Capitals" panose="03020802060602070202" pitchFamily="66" charset="0"/>
              </a:rPr>
              <a:t>fungsi</a:t>
            </a:r>
            <a:endParaRPr lang="id-ID" sz="2400" b="1" dirty="0">
              <a:solidFill>
                <a:schemeClr val="bg1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2823935"/>
            <a:ext cx="5544616" cy="2981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2000" b="1" dirty="0">
                <a:solidFill>
                  <a:schemeClr val="bg1"/>
                </a:solidFill>
                <a:latin typeface="Calligraph421 BT" panose="030607020504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 iklim perubahan</a:t>
            </a:r>
            <a:endParaRPr lang="id-ID" b="1" dirty="0">
              <a:solidFill>
                <a:schemeClr val="bg1"/>
              </a:solidFill>
              <a:latin typeface="Calligraph421 BT" panose="030607020504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2000" b="1" dirty="0">
                <a:solidFill>
                  <a:schemeClr val="bg1"/>
                </a:solidFill>
                <a:latin typeface="Calligraph421 BT" panose="030607020504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Mengajarkan keterampilan baru kepada masyarakat</a:t>
            </a:r>
            <a:endParaRPr lang="id-ID" b="1" dirty="0">
              <a:solidFill>
                <a:schemeClr val="bg1"/>
              </a:solidFill>
              <a:latin typeface="Calligraph421 BT" panose="030607020504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2000" b="1" dirty="0">
                <a:solidFill>
                  <a:schemeClr val="bg1"/>
                </a:solidFill>
                <a:latin typeface="Calligraph421 BT" panose="030607020504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Berperan sebagai pelipat ganda</a:t>
            </a:r>
            <a:endParaRPr lang="id-ID" b="1" dirty="0">
              <a:solidFill>
                <a:schemeClr val="bg1"/>
              </a:solidFill>
              <a:latin typeface="Calligraph421 BT" panose="030607020504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2000" b="1" dirty="0">
                <a:solidFill>
                  <a:schemeClr val="bg1"/>
                </a:solidFill>
                <a:latin typeface="Calligraph421 BT" panose="030607020504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Menciptakan efisiensi tenaga dan biaya </a:t>
            </a:r>
            <a:endParaRPr lang="id-ID" b="1" dirty="0">
              <a:solidFill>
                <a:schemeClr val="bg1"/>
              </a:solidFill>
              <a:latin typeface="Calligraph421 BT" panose="030607020504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sz="2000" b="1" dirty="0">
                <a:solidFill>
                  <a:schemeClr val="bg1"/>
                </a:solidFill>
                <a:latin typeface="Calligraph421 BT" panose="030607020504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 aspirasi  </a:t>
            </a:r>
            <a:r>
              <a:rPr lang="id-ID" sz="2000" b="1" dirty="0" smtClean="0">
                <a:solidFill>
                  <a:schemeClr val="bg1"/>
                </a:solidFill>
                <a:latin typeface="Calligraph421 BT" panose="030607020504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b="1" dirty="0">
                <a:solidFill>
                  <a:schemeClr val="bg1"/>
                </a:solidFill>
                <a:latin typeface="Calligraph421 BT" panose="03060702050402020204" pitchFamily="66" charset="0"/>
              </a:rPr>
              <a:t>Menumbuhkan partisipasi dalam pengambilan keputusan</a:t>
            </a:r>
            <a:endParaRPr lang="id-ID" b="1" dirty="0">
              <a:solidFill>
                <a:schemeClr val="bg1"/>
              </a:solidFill>
              <a:effectLst/>
              <a:latin typeface="Calligraph421 BT" panose="030607020504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22" b="1402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" b="100000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00" y="117378"/>
            <a:ext cx="4325128" cy="273481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6048672" cy="1152128"/>
          </a:xfrm>
        </p:spPr>
        <p:txBody>
          <a:bodyPr>
            <a:noAutofit/>
          </a:bodyPr>
          <a:lstStyle/>
          <a:p>
            <a:pPr algn="l"/>
            <a:r>
              <a:rPr lang="id-ID" sz="2400" dirty="0">
                <a:solidFill>
                  <a:schemeClr val="bg1"/>
                </a:solidFill>
                <a:latin typeface="Matura MT Script Capitals" panose="03020802060602070202" pitchFamily="66" charset="0"/>
              </a:rPr>
              <a:t>Goran Hadebro  mengembangkan kegunaan media komunikasi menjadi 12 </a:t>
            </a:r>
            <a:r>
              <a:rPr lang="id-ID" sz="2400" dirty="0" smtClean="0">
                <a:solidFill>
                  <a:schemeClr val="bg1"/>
                </a:solidFill>
                <a:latin typeface="Matura MT Script Capitals" panose="03020802060602070202" pitchFamily="66" charset="0"/>
              </a:rPr>
              <a:t>fungsi</a:t>
            </a:r>
            <a:endParaRPr lang="id-ID" sz="2400" b="1" dirty="0">
              <a:solidFill>
                <a:schemeClr val="bg1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952367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>
              <a:tabLst>
                <a:tab pos="266700" algn="l"/>
              </a:tabLst>
            </a:pPr>
            <a:r>
              <a:rPr lang="id-ID" sz="2000" dirty="0" smtClean="0">
                <a:solidFill>
                  <a:schemeClr val="bg1"/>
                </a:solidFill>
                <a:latin typeface="Calligraph421 BT" panose="03060702050402020204" pitchFamily="66" charset="0"/>
              </a:rPr>
              <a:t>7.	Membantu </a:t>
            </a:r>
            <a:r>
              <a:rPr lang="id-ID" sz="2000" dirty="0">
                <a:solidFill>
                  <a:schemeClr val="bg1"/>
                </a:solidFill>
                <a:latin typeface="Calligraph421 BT" panose="03060702050402020204" pitchFamily="66" charset="0"/>
              </a:rPr>
              <a:t>masyarakat menemukan nilai baru dan keharmonisan</a:t>
            </a:r>
          </a:p>
          <a:p>
            <a:pPr marL="365125" lvl="0" indent="-365125">
              <a:tabLst>
                <a:tab pos="266700" algn="l"/>
              </a:tabLst>
            </a:pPr>
            <a:r>
              <a:rPr lang="id-ID" sz="2000" dirty="0" smtClean="0">
                <a:solidFill>
                  <a:schemeClr val="bg1"/>
                </a:solidFill>
                <a:latin typeface="Calligraph421 BT" panose="03060702050402020204" pitchFamily="66" charset="0"/>
              </a:rPr>
              <a:t>8.	Mempertinggi </a:t>
            </a:r>
            <a:r>
              <a:rPr lang="id-ID" sz="2000" dirty="0">
                <a:solidFill>
                  <a:schemeClr val="bg1"/>
                </a:solidFill>
                <a:latin typeface="Calligraph421 BT" panose="03060702050402020204" pitchFamily="66" charset="0"/>
              </a:rPr>
              <a:t>rasa kebangsaan</a:t>
            </a:r>
          </a:p>
          <a:p>
            <a:pPr marL="365125" lvl="0" indent="-365125">
              <a:tabLst>
                <a:tab pos="266700" algn="l"/>
              </a:tabLst>
            </a:pPr>
            <a:r>
              <a:rPr lang="id-ID" sz="2000" dirty="0" smtClean="0">
                <a:solidFill>
                  <a:schemeClr val="bg1"/>
                </a:solidFill>
                <a:latin typeface="Calligraph421 BT" panose="03060702050402020204" pitchFamily="66" charset="0"/>
              </a:rPr>
              <a:t>9.	Meningkatkan </a:t>
            </a:r>
            <a:r>
              <a:rPr lang="id-ID" sz="2000" dirty="0">
                <a:solidFill>
                  <a:schemeClr val="bg1"/>
                </a:solidFill>
                <a:latin typeface="Calligraph421 BT" panose="03060702050402020204" pitchFamily="66" charset="0"/>
              </a:rPr>
              <a:t>aktifitas politik</a:t>
            </a:r>
          </a:p>
          <a:p>
            <a:pPr marL="365125" lvl="0" indent="-365125">
              <a:tabLst>
                <a:tab pos="266700" algn="l"/>
              </a:tabLst>
            </a:pPr>
            <a:r>
              <a:rPr lang="id-ID" sz="2000" dirty="0" smtClean="0">
                <a:solidFill>
                  <a:schemeClr val="bg1"/>
                </a:solidFill>
                <a:latin typeface="Calligraph421 BT" panose="03060702050402020204" pitchFamily="66" charset="0"/>
              </a:rPr>
              <a:t>10.	Mengubah </a:t>
            </a:r>
            <a:r>
              <a:rPr lang="id-ID" sz="2000" dirty="0">
                <a:solidFill>
                  <a:schemeClr val="bg1"/>
                </a:solidFill>
                <a:latin typeface="Calligraph421 BT" panose="03060702050402020204" pitchFamily="66" charset="0"/>
              </a:rPr>
              <a:t>strukrur kekuasaan</a:t>
            </a:r>
          </a:p>
          <a:p>
            <a:pPr marL="365125" lvl="0" indent="-365125">
              <a:tabLst>
                <a:tab pos="266700" algn="l"/>
              </a:tabLst>
            </a:pPr>
            <a:r>
              <a:rPr lang="id-ID" sz="2000" dirty="0" smtClean="0">
                <a:solidFill>
                  <a:schemeClr val="bg1"/>
                </a:solidFill>
                <a:latin typeface="Calligraph421 BT" panose="03060702050402020204" pitchFamily="66" charset="0"/>
              </a:rPr>
              <a:t>11.	Menjadi </a:t>
            </a:r>
            <a:r>
              <a:rPr lang="id-ID" sz="2000" dirty="0">
                <a:solidFill>
                  <a:schemeClr val="bg1"/>
                </a:solidFill>
                <a:latin typeface="Calligraph421 BT" panose="03060702050402020204" pitchFamily="66" charset="0"/>
              </a:rPr>
              <a:t>sarana pembelajaran</a:t>
            </a:r>
          </a:p>
          <a:p>
            <a:pPr marL="365125" indent="-365125">
              <a:tabLst>
                <a:tab pos="266700" algn="l"/>
              </a:tabLst>
            </a:pPr>
            <a:r>
              <a:rPr lang="id-ID" sz="2000" dirty="0" smtClean="0">
                <a:solidFill>
                  <a:schemeClr val="bg1"/>
                </a:solidFill>
                <a:latin typeface="Calligraph421 BT" panose="03060702050402020204" pitchFamily="66" charset="0"/>
              </a:rPr>
              <a:t>12.	Mendukung </a:t>
            </a:r>
            <a:r>
              <a:rPr lang="id-ID" sz="2000" dirty="0">
                <a:solidFill>
                  <a:schemeClr val="bg1"/>
                </a:solidFill>
                <a:latin typeface="Calligraph421 BT" panose="03060702050402020204" pitchFamily="66" charset="0"/>
              </a:rPr>
              <a:t>pelaksanaan program-program pembangunan</a:t>
            </a:r>
            <a:endParaRPr lang="id-ID" dirty="0">
              <a:solidFill>
                <a:schemeClr val="bg1"/>
              </a:solidFill>
              <a:effectLst/>
              <a:latin typeface="Calligraph421 BT" panose="030607020504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5423" y="-877833"/>
            <a:ext cx="9386976" cy="5184576"/>
            <a:chOff x="-530623" y="-27386"/>
            <a:chExt cx="11079287" cy="408587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530623" y="-27386"/>
              <a:ext cx="5786700" cy="4085874"/>
            </a:xfrm>
            <a:prstGeom prst="rect">
              <a:avLst/>
            </a:prstGeom>
            <a:noFill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985180" y="58216"/>
              <a:ext cx="5563484" cy="3928266"/>
            </a:xfrm>
            <a:prstGeom prst="rect">
              <a:avLst/>
            </a:prstGeom>
            <a:noFill/>
          </p:spPr>
        </p:pic>
      </p:grpSp>
      <p:pic>
        <p:nvPicPr>
          <p:cNvPr id="10" name="Picture 9" descr="imagff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4" r="3349"/>
          <a:stretch>
            <a:fillRect/>
          </a:stretch>
        </p:blipFill>
        <p:spPr bwMode="auto">
          <a:xfrm>
            <a:off x="827584" y="1196752"/>
            <a:ext cx="7074655" cy="442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941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8" y="797844"/>
            <a:ext cx="4619625" cy="4486275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4385750" y="2422442"/>
            <a:ext cx="4154592" cy="32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4000"/>
              </a:lnSpc>
            </a:pPr>
            <a:r>
              <a:rPr lang="id-ID" sz="2400" dirty="0" smtClean="0">
                <a:solidFill>
                  <a:schemeClr val="bg1"/>
                </a:solidFill>
              </a:rPr>
              <a:t>Adalah suatu </a:t>
            </a:r>
            <a:r>
              <a:rPr lang="id-ID" sz="2400" dirty="0">
                <a:solidFill>
                  <a:schemeClr val="bg1"/>
                </a:solidFill>
              </a:rPr>
              <a:t>proses untuk menetapkan kemana kita harus pergi dengan mengidentifikasi syarat apa yang harus dipenuhi untuk sampai ketempat tersebut  dengan cara yang paling efisien dan efektif......... (Keufman, 1972)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b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04" y="1377189"/>
            <a:ext cx="439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600" dirty="0" smtClean="0">
                <a:solidFill>
                  <a:srgbClr val="08CFEE"/>
                </a:solidFill>
                <a:latin typeface="Footlight MT Light" pitchFamily="18" charset="0"/>
                <a:ea typeface="Arial" charset="0"/>
                <a:cs typeface="Arial" pitchFamily="34" charset="0"/>
              </a:rPr>
              <a:t>PERENCANAAN</a:t>
            </a:r>
            <a:endParaRPr lang="en-US" sz="3600" dirty="0">
              <a:solidFill>
                <a:srgbClr val="08CFEE"/>
              </a:solidFill>
              <a:latin typeface="Footlight MT Light" pitchFamily="18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02" b="100000" l="0" r="100000">
                        <a14:foregroundMark x1="69067" y1="30343" x2="69067" y2="30343"/>
                        <a14:foregroundMark x1="74304" y1="68602" x2="74304" y2="6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010">
            <a:off x="40458" y="1569510"/>
            <a:ext cx="2426769" cy="24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52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043608" y="1500189"/>
            <a:ext cx="7632848" cy="401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id-ID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Fungsi </a:t>
            </a:r>
            <a:r>
              <a:rPr lang="id-ID" sz="2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perencanaan :</a:t>
            </a:r>
            <a:endParaRPr lang="en-US" sz="2200" b="1" kern="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723900" lvl="0" indent="-342900">
              <a:buFont typeface="Wingdings" panose="05000000000000000000" pitchFamily="2" charset="2"/>
              <a:buChar char="ü"/>
            </a:pPr>
            <a:r>
              <a:rPr lang="id-ID" sz="2400" dirty="0" smtClean="0">
                <a:solidFill>
                  <a:srgbClr val="92D050"/>
                </a:solidFill>
                <a:latin typeface="Agency FB" panose="020B0503020202020204" pitchFamily="34" charset="0"/>
              </a:rPr>
              <a:t>Mengidentifikasi </a:t>
            </a:r>
            <a:r>
              <a:rPr lang="id-ID" sz="2400" dirty="0">
                <a:solidFill>
                  <a:srgbClr val="92D050"/>
                </a:solidFill>
                <a:latin typeface="Agency FB" panose="020B0503020202020204" pitchFamily="34" charset="0"/>
              </a:rPr>
              <a:t>dan menetapkan masalah</a:t>
            </a:r>
          </a:p>
          <a:p>
            <a:pPr marL="723900" lvl="0" indent="-342900">
              <a:buFont typeface="Wingdings" panose="05000000000000000000" pitchFamily="2" charset="2"/>
              <a:buChar char="ü"/>
            </a:pPr>
            <a:r>
              <a:rPr lang="id-ID" sz="2400" dirty="0">
                <a:solidFill>
                  <a:srgbClr val="92D050"/>
                </a:solidFill>
                <a:latin typeface="Agency FB" panose="020B0503020202020204" pitchFamily="34" charset="0"/>
              </a:rPr>
              <a:t>Memberi arahan (fokus)  atau pedoman</a:t>
            </a:r>
          </a:p>
          <a:p>
            <a:pPr marL="723900" lvl="0" indent="-342900">
              <a:buFont typeface="Wingdings" panose="05000000000000000000" pitchFamily="2" charset="2"/>
              <a:buChar char="ü"/>
            </a:pPr>
            <a:r>
              <a:rPr lang="id-ID" sz="2400" dirty="0">
                <a:solidFill>
                  <a:srgbClr val="92D050"/>
                </a:solidFill>
                <a:latin typeface="Agency FB" panose="020B0503020202020204" pitchFamily="34" charset="0"/>
              </a:rPr>
              <a:t>Minimalisasi terjadi pemborosan sumber daya</a:t>
            </a:r>
          </a:p>
          <a:p>
            <a:pPr marL="723900" lvl="0" indent="-342900">
              <a:buFont typeface="Wingdings" panose="05000000000000000000" pitchFamily="2" charset="2"/>
              <a:buChar char="ü"/>
            </a:pPr>
            <a:r>
              <a:rPr lang="id-ID" sz="2400" dirty="0">
                <a:solidFill>
                  <a:srgbClr val="92D050"/>
                </a:solidFill>
                <a:latin typeface="Agency FB" panose="020B0503020202020204" pitchFamily="34" charset="0"/>
              </a:rPr>
              <a:t>Melakukan perkiraan</a:t>
            </a:r>
          </a:p>
          <a:p>
            <a:pPr marL="723900" lvl="0" indent="-342900">
              <a:buFont typeface="Wingdings" panose="05000000000000000000" pitchFamily="2" charset="2"/>
              <a:buChar char="ü"/>
            </a:pPr>
            <a:r>
              <a:rPr lang="id-ID" sz="2400" dirty="0">
                <a:solidFill>
                  <a:srgbClr val="92D050"/>
                </a:solidFill>
                <a:latin typeface="Agency FB" panose="020B0503020202020204" pitchFamily="34" charset="0"/>
              </a:rPr>
              <a:t>Melakukan pengendalian</a:t>
            </a:r>
          </a:p>
          <a:p>
            <a:pPr marL="723900" lvl="0" indent="-342900">
              <a:buFont typeface="Wingdings" panose="05000000000000000000" pitchFamily="2" charset="2"/>
              <a:buChar char="ü"/>
            </a:pPr>
            <a:r>
              <a:rPr lang="id-ID" sz="2400" dirty="0">
                <a:solidFill>
                  <a:srgbClr val="92D050"/>
                </a:solidFill>
                <a:latin typeface="Agency FB" panose="020B0503020202020204" pitchFamily="34" charset="0"/>
              </a:rPr>
              <a:t>Memberi kesempatan untuk memilih alternatif terbaik</a:t>
            </a:r>
          </a:p>
          <a:p>
            <a:pPr marL="723900" lvl="0" indent="-342900">
              <a:buFont typeface="Wingdings" panose="05000000000000000000" pitchFamily="2" charset="2"/>
              <a:buChar char="ü"/>
            </a:pPr>
            <a:r>
              <a:rPr lang="id-ID" sz="2400" dirty="0">
                <a:solidFill>
                  <a:srgbClr val="92D050"/>
                </a:solidFill>
                <a:latin typeface="Agency FB" panose="020B0503020202020204" pitchFamily="34" charset="0"/>
              </a:rPr>
              <a:t>Mencari jalan keluar</a:t>
            </a:r>
          </a:p>
          <a:p>
            <a:pPr marL="723900" lvl="0" indent="-342900">
              <a:buFont typeface="Wingdings" panose="05000000000000000000" pitchFamily="2" charset="2"/>
              <a:buChar char="ü"/>
            </a:pPr>
            <a:r>
              <a:rPr lang="id-ID" sz="2400" dirty="0">
                <a:solidFill>
                  <a:srgbClr val="92D050"/>
                </a:solidFill>
                <a:latin typeface="Agency FB" panose="020B0503020202020204" pitchFamily="34" charset="0"/>
              </a:rPr>
              <a:t>Menetapkan skala prioritas</a:t>
            </a:r>
          </a:p>
          <a:p>
            <a:pPr marL="723900" indent="-342900">
              <a:buFont typeface="Wingdings" panose="05000000000000000000" pitchFamily="2" charset="2"/>
              <a:buChar char="ü"/>
            </a:pPr>
            <a:r>
              <a:rPr lang="id-ID" sz="2400" dirty="0">
                <a:solidFill>
                  <a:srgbClr val="92D050"/>
                </a:solidFill>
                <a:latin typeface="Agency FB" panose="020B0503020202020204" pitchFamily="34" charset="0"/>
              </a:rPr>
              <a:t>Menetapkan mekanisme pemantauan</a:t>
            </a:r>
            <a:r>
              <a:rPr lang="en-US" sz="2200" b="1" kern="0" dirty="0" smtClean="0">
                <a:solidFill>
                  <a:srgbClr val="92D050"/>
                </a:solidFill>
                <a:latin typeface="Agency FB" panose="020B0503020202020204" pitchFamily="34" charset="0"/>
              </a:rPr>
              <a:t> </a:t>
            </a:r>
            <a:endParaRPr lang="en-US" sz="2200" b="1" kern="0" dirty="0">
              <a:solidFill>
                <a:srgbClr val="92D05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36514" y="-27385"/>
            <a:ext cx="6422709" cy="3023571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581223" y="260648"/>
            <a:ext cx="34147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id-ID" sz="2800" dirty="0">
                <a:solidFill>
                  <a:schemeClr val="accent2"/>
                </a:solidFill>
                <a:latin typeface="Matura MT Script Capitals" panose="03020802060602070202" pitchFamily="66" charset="0"/>
              </a:rPr>
              <a:t>Perencanaan menurut </a:t>
            </a:r>
            <a:endParaRPr lang="id-ID" sz="2800" dirty="0" smtClean="0">
              <a:solidFill>
                <a:schemeClr val="accent2"/>
              </a:solidFill>
              <a:latin typeface="Matura MT Script Capitals" panose="03020802060602070202" pitchFamily="66" charset="0"/>
            </a:endParaRPr>
          </a:p>
          <a:p>
            <a:pPr algn="ctr">
              <a:buFont typeface="Arial" charset="0"/>
              <a:buNone/>
            </a:pPr>
            <a:r>
              <a:rPr lang="id-ID" sz="2800" dirty="0" smtClean="0">
                <a:solidFill>
                  <a:schemeClr val="accent2"/>
                </a:solidFill>
                <a:latin typeface="Matura MT Script Capitals" panose="03020802060602070202" pitchFamily="66" charset="0"/>
              </a:rPr>
              <a:t>Substantif</a:t>
            </a:r>
            <a:endParaRPr lang="en-US" sz="2800" b="1" dirty="0">
              <a:solidFill>
                <a:schemeClr val="accent2"/>
              </a:solidFill>
              <a:latin typeface="Matura MT Script Capitals" panose="03020802060602070202" pitchFamily="66" charset="0"/>
              <a:ea typeface="Arial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86981" y="-1849619"/>
            <a:ext cx="6514037" cy="2074035"/>
            <a:chOff x="-176058" y="2636780"/>
            <a:chExt cx="7676979" cy="2327704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76058" y="2636780"/>
              <a:ext cx="3858122" cy="2090570"/>
            </a:xfrm>
            <a:prstGeom prst="rect">
              <a:avLst/>
            </a:prstGeom>
            <a:noFill/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98" y="2873914"/>
              <a:ext cx="3858123" cy="2090570"/>
            </a:xfrm>
            <a:prstGeom prst="rect">
              <a:avLst/>
            </a:prstGeom>
            <a:noFill/>
          </p:spPr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209172" y="2074036"/>
            <a:ext cx="6934828" cy="48965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52587" y="4152548"/>
            <a:ext cx="44518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id-ID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Ekonomi</a:t>
            </a:r>
          </a:p>
          <a:p>
            <a:pPr marL="571500" lvl="0" indent="-571500" algn="ctr">
              <a:buFont typeface="Wingdings" panose="05000000000000000000" pitchFamily="2" charset="2"/>
              <a:buChar char="Ø"/>
            </a:pPr>
            <a:r>
              <a:rPr lang="id-ID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Sosial</a:t>
            </a:r>
          </a:p>
          <a:p>
            <a:pPr marL="571500" lvl="0" indent="-571500" algn="r">
              <a:buFont typeface="Wingdings" panose="05000000000000000000" pitchFamily="2" charset="2"/>
              <a:buChar char="Ø"/>
            </a:pPr>
            <a:r>
              <a:rPr lang="id-ID" sz="3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Fisik</a:t>
            </a:r>
            <a:endParaRPr lang="id-ID" sz="3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93134" y="108120"/>
            <a:ext cx="2661370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d-ID" sz="2800" b="1" dirty="0">
                <a:solidFill>
                  <a:srgbClr val="92D05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Tipe perencanaan</a:t>
            </a:r>
            <a:endParaRPr lang="id-ID" sz="2800" dirty="0">
              <a:solidFill>
                <a:srgbClr val="92D05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94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36514" y="-27385"/>
            <a:ext cx="6422709" cy="3023571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581223" y="260648"/>
            <a:ext cx="34147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id-ID" sz="2800" dirty="0">
                <a:solidFill>
                  <a:schemeClr val="accent2"/>
                </a:solidFill>
                <a:latin typeface="Matura MT Script Capitals" panose="03020802060602070202" pitchFamily="66" charset="0"/>
              </a:rPr>
              <a:t>Perencanaan menurut </a:t>
            </a:r>
            <a:endParaRPr lang="id-ID" sz="2800" dirty="0" smtClean="0">
              <a:solidFill>
                <a:schemeClr val="accent2"/>
              </a:solidFill>
              <a:latin typeface="Matura MT Script Capitals" panose="03020802060602070202" pitchFamily="66" charset="0"/>
            </a:endParaRPr>
          </a:p>
          <a:p>
            <a:pPr algn="ctr">
              <a:buFont typeface="Arial" charset="0"/>
              <a:buNone/>
            </a:pPr>
            <a:r>
              <a:rPr lang="id-ID" sz="2800" dirty="0" smtClean="0">
                <a:solidFill>
                  <a:schemeClr val="accent2"/>
                </a:solidFill>
                <a:latin typeface="Matura MT Script Capitals" panose="03020802060602070202" pitchFamily="66" charset="0"/>
              </a:rPr>
              <a:t>Ruang Lingkup</a:t>
            </a:r>
            <a:endParaRPr lang="en-US" sz="2800" b="1" dirty="0">
              <a:solidFill>
                <a:schemeClr val="accent2"/>
              </a:solidFill>
              <a:latin typeface="Matura MT Script Capitals" panose="03020802060602070202" pitchFamily="66" charset="0"/>
              <a:ea typeface="Arial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86981" y="-1849619"/>
            <a:ext cx="6514037" cy="2074035"/>
            <a:chOff x="-176058" y="2636780"/>
            <a:chExt cx="7676979" cy="2327704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76058" y="2636780"/>
              <a:ext cx="3858122" cy="2090570"/>
            </a:xfrm>
            <a:prstGeom prst="rect">
              <a:avLst/>
            </a:prstGeom>
            <a:noFill/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98" y="2873914"/>
              <a:ext cx="3858123" cy="2090570"/>
            </a:xfrm>
            <a:prstGeom prst="rect">
              <a:avLst/>
            </a:prstGeom>
            <a:noFill/>
          </p:spPr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209172" y="2074036"/>
            <a:ext cx="6934828" cy="48965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52587" y="3861048"/>
            <a:ext cx="44518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r">
              <a:buFont typeface="Wingdings" panose="05000000000000000000" pitchFamily="2" charset="2"/>
              <a:buChar char="ü"/>
            </a:pPr>
            <a:r>
              <a:rPr lang="id-ID" sz="3600" dirty="0">
                <a:solidFill>
                  <a:srgbClr val="FF0000"/>
                </a:solidFill>
                <a:latin typeface="Agency FB" panose="020B0503020202020204" pitchFamily="34" charset="0"/>
              </a:rPr>
              <a:t>Strategik </a:t>
            </a:r>
          </a:p>
          <a:p>
            <a:pPr marL="571500" lvl="0" indent="-571500" algn="ctr">
              <a:buFont typeface="Wingdings" panose="05000000000000000000" pitchFamily="2" charset="2"/>
              <a:buChar char="ü"/>
            </a:pPr>
            <a:r>
              <a:rPr lang="id-ID" sz="3600" dirty="0">
                <a:solidFill>
                  <a:srgbClr val="FF0000"/>
                </a:solidFill>
                <a:latin typeface="Agency FB" panose="020B0503020202020204" pitchFamily="34" charset="0"/>
              </a:rPr>
              <a:t>Menejerial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id-ID" sz="3600" dirty="0">
                <a:solidFill>
                  <a:srgbClr val="FF0000"/>
                </a:solidFill>
                <a:latin typeface="Agency FB" panose="020B0503020202020204" pitchFamily="34" charset="0"/>
              </a:rPr>
              <a:t>Operasional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6193134" y="108120"/>
            <a:ext cx="2661370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d-ID" sz="2800" b="1" dirty="0">
                <a:solidFill>
                  <a:srgbClr val="92D05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Tipe perencanaan</a:t>
            </a:r>
            <a:endParaRPr lang="id-ID" sz="2800" dirty="0">
              <a:solidFill>
                <a:srgbClr val="92D05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12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36514" y="-27385"/>
            <a:ext cx="6422709" cy="3023571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581223" y="260648"/>
            <a:ext cx="34147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id-ID" sz="2800" dirty="0">
                <a:solidFill>
                  <a:schemeClr val="accent2"/>
                </a:solidFill>
                <a:latin typeface="Matura MT Script Capitals" panose="03020802060602070202" pitchFamily="66" charset="0"/>
              </a:rPr>
              <a:t>Perencanaan menurut </a:t>
            </a:r>
            <a:endParaRPr lang="id-ID" sz="2800" dirty="0" smtClean="0">
              <a:solidFill>
                <a:schemeClr val="accent2"/>
              </a:solidFill>
              <a:latin typeface="Matura MT Script Capitals" panose="03020802060602070202" pitchFamily="66" charset="0"/>
            </a:endParaRPr>
          </a:p>
          <a:p>
            <a:pPr algn="ctr">
              <a:buFont typeface="Arial" charset="0"/>
              <a:buNone/>
            </a:pPr>
            <a:r>
              <a:rPr lang="id-ID" sz="2800" dirty="0" smtClean="0">
                <a:solidFill>
                  <a:schemeClr val="accent2"/>
                </a:solidFill>
                <a:latin typeface="Matura MT Script Capitals" panose="03020802060602070202" pitchFamily="66" charset="0"/>
              </a:rPr>
              <a:t>Sistem Desain</a:t>
            </a:r>
            <a:endParaRPr lang="en-US" sz="2800" b="1" dirty="0">
              <a:solidFill>
                <a:schemeClr val="accent2"/>
              </a:solidFill>
              <a:latin typeface="Matura MT Script Capitals" panose="03020802060602070202" pitchFamily="66" charset="0"/>
              <a:ea typeface="Arial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86981" y="-1849619"/>
            <a:ext cx="6514037" cy="2074035"/>
            <a:chOff x="-176058" y="2636780"/>
            <a:chExt cx="7676979" cy="2327704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76058" y="2636780"/>
              <a:ext cx="3858122" cy="2090570"/>
            </a:xfrm>
            <a:prstGeom prst="rect">
              <a:avLst/>
            </a:prstGeom>
            <a:noFill/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98" y="2873914"/>
              <a:ext cx="3858123" cy="2090570"/>
            </a:xfrm>
            <a:prstGeom prst="rect">
              <a:avLst/>
            </a:prstGeom>
            <a:noFill/>
          </p:spPr>
        </p:pic>
      </p:grpSp>
      <p:sp>
        <p:nvSpPr>
          <p:cNvPr id="2" name="Rectangle 1"/>
          <p:cNvSpPr/>
          <p:nvPr/>
        </p:nvSpPr>
        <p:spPr>
          <a:xfrm>
            <a:off x="6193134" y="108120"/>
            <a:ext cx="2661370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d-ID" sz="2800" b="1" dirty="0">
                <a:solidFill>
                  <a:srgbClr val="92D05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Tipe perencanaan</a:t>
            </a:r>
            <a:endParaRPr lang="id-ID" sz="2800" dirty="0">
              <a:solidFill>
                <a:srgbClr val="92D05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31697" r="829" b="20895"/>
          <a:stretch/>
        </p:blipFill>
        <p:spPr>
          <a:xfrm rot="217791">
            <a:off x="1869409" y="2819799"/>
            <a:ext cx="4658276" cy="12125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33816" r="12335" b="18747"/>
          <a:stretch/>
        </p:blipFill>
        <p:spPr>
          <a:xfrm>
            <a:off x="1950975" y="4591775"/>
            <a:ext cx="4819473" cy="85344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370143" y="3252396"/>
            <a:ext cx="1981139" cy="497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d-ID" sz="2000" b="1" spc="-140" dirty="0" smtClean="0">
                <a:latin typeface="Calligraph421 BT" panose="03060702050402020204" pitchFamily="66" charset="0"/>
              </a:rPr>
              <a:t>PERBAIKAN</a:t>
            </a:r>
            <a:endParaRPr lang="id-ID" sz="2000" b="1" spc="-140" dirty="0">
              <a:latin typeface="Calligraph421 BT" panose="030607020504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141315" y="4852422"/>
            <a:ext cx="2438797" cy="592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d-ID" sz="2000" b="1" spc="-140" dirty="0" smtClean="0">
                <a:latin typeface="Calligraph421 BT" panose="03060702050402020204" pitchFamily="66" charset="0"/>
              </a:rPr>
              <a:t>PENGEMBANG</a:t>
            </a:r>
            <a:endParaRPr lang="id-ID" sz="2000" b="1" spc="-140" dirty="0">
              <a:latin typeface="Calligraph421 BT" panose="030607020504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6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36514" y="-27385"/>
            <a:ext cx="6422709" cy="3023571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581223" y="260648"/>
            <a:ext cx="34147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id-ID" sz="2800" dirty="0">
                <a:solidFill>
                  <a:schemeClr val="accent2"/>
                </a:solidFill>
                <a:latin typeface="Matura MT Script Capitals" panose="03020802060602070202" pitchFamily="66" charset="0"/>
              </a:rPr>
              <a:t>Perencanaan menurut </a:t>
            </a:r>
            <a:endParaRPr lang="id-ID" sz="2800" dirty="0" smtClean="0">
              <a:solidFill>
                <a:schemeClr val="accent2"/>
              </a:solidFill>
              <a:latin typeface="Matura MT Script Capitals" panose="03020802060602070202" pitchFamily="66" charset="0"/>
            </a:endParaRPr>
          </a:p>
          <a:p>
            <a:pPr algn="ctr">
              <a:buFont typeface="Arial" charset="0"/>
              <a:buNone/>
            </a:pPr>
            <a:r>
              <a:rPr lang="id-ID" sz="2800" dirty="0" smtClean="0">
                <a:solidFill>
                  <a:schemeClr val="accent2"/>
                </a:solidFill>
                <a:latin typeface="Matura MT Script Capitals" panose="03020802060602070202" pitchFamily="66" charset="0"/>
              </a:rPr>
              <a:t>Tingkatan</a:t>
            </a:r>
            <a:endParaRPr lang="en-US" sz="2800" b="1" dirty="0">
              <a:solidFill>
                <a:schemeClr val="accent2"/>
              </a:solidFill>
              <a:latin typeface="Matura MT Script Capitals" panose="03020802060602070202" pitchFamily="66" charset="0"/>
              <a:ea typeface="Arial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86981" y="-1849619"/>
            <a:ext cx="6514037" cy="2074035"/>
            <a:chOff x="-176058" y="2636780"/>
            <a:chExt cx="7676979" cy="2327704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76058" y="2636780"/>
              <a:ext cx="3858122" cy="2090570"/>
            </a:xfrm>
            <a:prstGeom prst="rect">
              <a:avLst/>
            </a:prstGeom>
            <a:noFill/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98" y="2873914"/>
              <a:ext cx="3858123" cy="2090570"/>
            </a:xfrm>
            <a:prstGeom prst="rect">
              <a:avLst/>
            </a:prstGeom>
            <a:noFill/>
          </p:spPr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209172" y="2074036"/>
            <a:ext cx="6934828" cy="489654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52587" y="3861048"/>
            <a:ext cx="44518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id-ID" sz="3600" dirty="0">
                <a:solidFill>
                  <a:srgbClr val="FF0000"/>
                </a:solidFill>
                <a:latin typeface="Agency FB" panose="020B0503020202020204" pitchFamily="34" charset="0"/>
              </a:rPr>
              <a:t>Makro</a:t>
            </a:r>
          </a:p>
          <a:p>
            <a:pPr marL="571500" lvl="0" indent="-571500" algn="ctr">
              <a:buFont typeface="Wingdings" panose="05000000000000000000" pitchFamily="2" charset="2"/>
              <a:buChar char="ü"/>
            </a:pPr>
            <a:r>
              <a:rPr lang="id-ID" sz="3600" dirty="0">
                <a:solidFill>
                  <a:srgbClr val="FF0000"/>
                </a:solidFill>
                <a:latin typeface="Agency FB" panose="020B0503020202020204" pitchFamily="34" charset="0"/>
              </a:rPr>
              <a:t>Meso</a:t>
            </a:r>
          </a:p>
          <a:p>
            <a:pPr marL="571500" lvl="0" indent="-571500" algn="r">
              <a:buFont typeface="Wingdings" panose="05000000000000000000" pitchFamily="2" charset="2"/>
              <a:buChar char="ü"/>
            </a:pPr>
            <a:r>
              <a:rPr lang="id-ID" sz="3600" dirty="0">
                <a:solidFill>
                  <a:srgbClr val="FF0000"/>
                </a:solidFill>
                <a:latin typeface="Agency FB" panose="020B0503020202020204" pitchFamily="34" charset="0"/>
              </a:rPr>
              <a:t>Mikro</a:t>
            </a:r>
          </a:p>
        </p:txBody>
      </p:sp>
      <p:sp>
        <p:nvSpPr>
          <p:cNvPr id="2" name="Rectangle 1"/>
          <p:cNvSpPr/>
          <p:nvPr/>
        </p:nvSpPr>
        <p:spPr>
          <a:xfrm>
            <a:off x="6193134" y="108120"/>
            <a:ext cx="2661370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d-ID" sz="2800" b="1" dirty="0">
                <a:solidFill>
                  <a:srgbClr val="92D05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Tipe perencanaan</a:t>
            </a:r>
            <a:endParaRPr lang="id-ID" sz="2800" dirty="0">
              <a:solidFill>
                <a:srgbClr val="92D05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9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36514" y="-27385"/>
            <a:ext cx="6422709" cy="3023571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581223" y="260648"/>
            <a:ext cx="34147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id-ID" sz="2800" dirty="0">
                <a:solidFill>
                  <a:schemeClr val="accent2"/>
                </a:solidFill>
                <a:latin typeface="Matura MT Script Capitals" panose="03020802060602070202" pitchFamily="66" charset="0"/>
              </a:rPr>
              <a:t>Perencanaan menurut </a:t>
            </a:r>
            <a:endParaRPr lang="id-ID" sz="2800" dirty="0" smtClean="0">
              <a:solidFill>
                <a:schemeClr val="accent2"/>
              </a:solidFill>
              <a:latin typeface="Matura MT Script Capitals" panose="03020802060602070202" pitchFamily="66" charset="0"/>
            </a:endParaRPr>
          </a:p>
          <a:p>
            <a:pPr algn="ctr">
              <a:buFont typeface="Arial" charset="0"/>
              <a:buNone/>
            </a:pPr>
            <a:r>
              <a:rPr lang="id-ID" sz="2800" dirty="0" smtClean="0">
                <a:solidFill>
                  <a:schemeClr val="accent2"/>
                </a:solidFill>
                <a:latin typeface="Matura MT Script Capitals" panose="03020802060602070202" pitchFamily="66" charset="0"/>
              </a:rPr>
              <a:t>Jangka Waktu</a:t>
            </a:r>
            <a:endParaRPr lang="en-US" sz="2800" b="1" dirty="0">
              <a:solidFill>
                <a:schemeClr val="accent2"/>
              </a:solidFill>
              <a:latin typeface="Matura MT Script Capitals" panose="03020802060602070202" pitchFamily="66" charset="0"/>
              <a:ea typeface="Arial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86981" y="-1849619"/>
            <a:ext cx="6514037" cy="2074035"/>
            <a:chOff x="-176058" y="2636780"/>
            <a:chExt cx="7676979" cy="2327704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76058" y="2636780"/>
              <a:ext cx="3858122" cy="2090570"/>
            </a:xfrm>
            <a:prstGeom prst="rect">
              <a:avLst/>
            </a:prstGeom>
            <a:noFill/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98" y="2873914"/>
              <a:ext cx="3858123" cy="2090570"/>
            </a:xfrm>
            <a:prstGeom prst="rect">
              <a:avLst/>
            </a:prstGeom>
            <a:noFill/>
          </p:spPr>
        </p:pic>
      </p:grpSp>
      <p:sp>
        <p:nvSpPr>
          <p:cNvPr id="2" name="Rectangle 1"/>
          <p:cNvSpPr/>
          <p:nvPr/>
        </p:nvSpPr>
        <p:spPr>
          <a:xfrm>
            <a:off x="6193134" y="108120"/>
            <a:ext cx="2661370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d-ID" sz="2800" b="1" dirty="0">
                <a:solidFill>
                  <a:srgbClr val="92D05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Tipe perencanaan</a:t>
            </a:r>
            <a:endParaRPr lang="id-ID" sz="2800" dirty="0">
              <a:solidFill>
                <a:srgbClr val="92D05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10865" r="6959" b="74453"/>
          <a:stretch/>
        </p:blipFill>
        <p:spPr>
          <a:xfrm>
            <a:off x="2150473" y="2901257"/>
            <a:ext cx="2713627" cy="806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590861" y="3055525"/>
            <a:ext cx="1981139" cy="497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id-ID" sz="2000" b="1" spc="-140" dirty="0" smtClean="0">
                <a:latin typeface="Calligraph421 BT" panose="03060702050402020204" pitchFamily="66" charset="0"/>
              </a:rPr>
              <a:t>PENDEK</a:t>
            </a:r>
            <a:endParaRPr lang="id-ID" sz="2000" b="1" spc="-140" dirty="0">
              <a:latin typeface="Calligraph421 BT" panose="030607020504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10865" r="6959" b="74453"/>
          <a:stretch/>
        </p:blipFill>
        <p:spPr>
          <a:xfrm>
            <a:off x="3672568" y="4073220"/>
            <a:ext cx="2713627" cy="806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112956" y="4227488"/>
            <a:ext cx="1981139" cy="497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id-ID" sz="2000" b="1" spc="-140" dirty="0" smtClean="0">
                <a:latin typeface="Calligraph421 BT" panose="03060702050402020204" pitchFamily="66" charset="0"/>
              </a:rPr>
              <a:t>MENENGAH</a:t>
            </a:r>
            <a:endParaRPr lang="id-ID" sz="2000" b="1" spc="-140" dirty="0">
              <a:latin typeface="Calligraph421 BT" panose="030607020504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10865" r="6959" b="74453"/>
          <a:stretch/>
        </p:blipFill>
        <p:spPr>
          <a:xfrm>
            <a:off x="5652120" y="5451579"/>
            <a:ext cx="2713627" cy="806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092508" y="5605847"/>
            <a:ext cx="1981139" cy="4978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id-ID" sz="2000" b="1" spc="-140" dirty="0" smtClean="0">
                <a:latin typeface="Calligraph421 BT" panose="03060702050402020204" pitchFamily="66" charset="0"/>
              </a:rPr>
              <a:t>PANJANG</a:t>
            </a:r>
            <a:endParaRPr lang="id-ID" sz="2000" b="1" spc="-140" dirty="0">
              <a:latin typeface="Calligraph421 BT" panose="030607020504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91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36514" y="-27385"/>
            <a:ext cx="6422709" cy="3023571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581223" y="260648"/>
            <a:ext cx="34147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</a:pPr>
            <a:r>
              <a:rPr lang="id-ID" sz="2800" dirty="0">
                <a:solidFill>
                  <a:schemeClr val="accent2"/>
                </a:solidFill>
                <a:latin typeface="Matura MT Script Capitals" panose="03020802060602070202" pitchFamily="66" charset="0"/>
              </a:rPr>
              <a:t>Perencanaan menurut </a:t>
            </a:r>
            <a:endParaRPr lang="id-ID" sz="2800" dirty="0" smtClean="0">
              <a:solidFill>
                <a:schemeClr val="accent2"/>
              </a:solidFill>
              <a:latin typeface="Matura MT Script Capitals" panose="03020802060602070202" pitchFamily="66" charset="0"/>
            </a:endParaRPr>
          </a:p>
          <a:p>
            <a:pPr algn="ctr">
              <a:buFont typeface="Arial" charset="0"/>
              <a:buNone/>
            </a:pPr>
            <a:r>
              <a:rPr lang="id-ID" sz="2800" dirty="0" smtClean="0">
                <a:solidFill>
                  <a:schemeClr val="accent2"/>
                </a:solidFill>
                <a:latin typeface="Matura MT Script Capitals" panose="03020802060602070202" pitchFamily="66" charset="0"/>
              </a:rPr>
              <a:t>Alternatif</a:t>
            </a:r>
            <a:endParaRPr lang="en-US" sz="2800" b="1" dirty="0">
              <a:solidFill>
                <a:schemeClr val="accent2"/>
              </a:solidFill>
              <a:latin typeface="Matura MT Script Capitals" panose="03020802060602070202" pitchFamily="66" charset="0"/>
              <a:ea typeface="Arial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86981" y="-1849619"/>
            <a:ext cx="6514037" cy="2074035"/>
            <a:chOff x="-176058" y="2636780"/>
            <a:chExt cx="7676979" cy="2327704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176058" y="2636780"/>
              <a:ext cx="3858122" cy="2090570"/>
            </a:xfrm>
            <a:prstGeom prst="rect">
              <a:avLst/>
            </a:prstGeom>
            <a:noFill/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798" y="2873914"/>
              <a:ext cx="3858123" cy="2090570"/>
            </a:xfrm>
            <a:prstGeom prst="rect">
              <a:avLst/>
            </a:prstGeom>
            <a:noFill/>
          </p:spPr>
        </p:pic>
      </p:grpSp>
      <p:sp>
        <p:nvSpPr>
          <p:cNvPr id="2" name="Rectangle 1"/>
          <p:cNvSpPr/>
          <p:nvPr/>
        </p:nvSpPr>
        <p:spPr>
          <a:xfrm>
            <a:off x="6193134" y="108120"/>
            <a:ext cx="2661370" cy="52322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d-ID" sz="2800" b="1" dirty="0">
                <a:solidFill>
                  <a:srgbClr val="92D050"/>
                </a:solidFill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Tipe perencanaan</a:t>
            </a:r>
            <a:endParaRPr lang="id-ID" sz="2800" dirty="0">
              <a:solidFill>
                <a:srgbClr val="92D05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152489" y="2591606"/>
            <a:ext cx="2963413" cy="812800"/>
          </a:xfrm>
          <a:custGeom>
            <a:avLst/>
            <a:gdLst>
              <a:gd name="connsiteX0" fmla="*/ 0 w 5763865"/>
              <a:gd name="connsiteY0" fmla="*/ 0 h 812800"/>
              <a:gd name="connsiteX1" fmla="*/ 5763865 w 5763865"/>
              <a:gd name="connsiteY1" fmla="*/ 0 h 812800"/>
              <a:gd name="connsiteX2" fmla="*/ 5763865 w 5763865"/>
              <a:gd name="connsiteY2" fmla="*/ 812800 h 812800"/>
              <a:gd name="connsiteX3" fmla="*/ 0 w 5763865"/>
              <a:gd name="connsiteY3" fmla="*/ 812800 h 812800"/>
              <a:gd name="connsiteX4" fmla="*/ 0 w 5763865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3865" h="812800">
                <a:moveTo>
                  <a:pt x="0" y="0"/>
                </a:moveTo>
                <a:lnTo>
                  <a:pt x="5763865" y="0"/>
                </a:lnTo>
                <a:lnTo>
                  <a:pt x="5763865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60960" rIns="60960" bIns="6096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600" dirty="0">
                <a:latin typeface="Matura MT Script Capitals" panose="03020802060602070202" pitchFamily="66" charset="0"/>
              </a:rPr>
              <a:t>Komitmen</a:t>
            </a:r>
            <a:endParaRPr lang="id-ID" sz="3600" kern="1200" dirty="0">
              <a:latin typeface="Matura MT Script Capitals" panose="03020802060602070202" pitchFamily="66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386120" y="3972811"/>
            <a:ext cx="3416787" cy="812800"/>
          </a:xfrm>
          <a:custGeom>
            <a:avLst/>
            <a:gdLst>
              <a:gd name="connsiteX0" fmla="*/ 0 w 5468412"/>
              <a:gd name="connsiteY0" fmla="*/ 0 h 812800"/>
              <a:gd name="connsiteX1" fmla="*/ 5468412 w 5468412"/>
              <a:gd name="connsiteY1" fmla="*/ 0 h 812800"/>
              <a:gd name="connsiteX2" fmla="*/ 5468412 w 5468412"/>
              <a:gd name="connsiteY2" fmla="*/ 812800 h 812800"/>
              <a:gd name="connsiteX3" fmla="*/ 0 w 5468412"/>
              <a:gd name="connsiteY3" fmla="*/ 812800 h 812800"/>
              <a:gd name="connsiteX4" fmla="*/ 0 w 5468412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12" h="812800">
                <a:moveTo>
                  <a:pt x="0" y="0"/>
                </a:moveTo>
                <a:lnTo>
                  <a:pt x="5468412" y="0"/>
                </a:lnTo>
                <a:lnTo>
                  <a:pt x="5468412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40640" rIns="40640" bIns="4064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tura MT Script Capitals" panose="03020802060602070202" pitchFamily="66" charset="0"/>
              </a:rPr>
              <a:t>Kontingensi</a:t>
            </a:r>
            <a:endParaRPr lang="id-ID" sz="3200" kern="1200" dirty="0">
              <a:solidFill>
                <a:schemeClr val="accent1">
                  <a:lumMod val="60000"/>
                  <a:lumOff val="40000"/>
                </a:schemeClr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44489" y="2708920"/>
            <a:ext cx="4575583" cy="3641866"/>
          </a:xfrm>
          <a:custGeom>
            <a:avLst/>
            <a:gdLst>
              <a:gd name="connsiteX0" fmla="*/ 0 w 4049485"/>
              <a:gd name="connsiteY0" fmla="*/ 0 h 3135086"/>
              <a:gd name="connsiteX1" fmla="*/ 2002971 w 4049485"/>
              <a:gd name="connsiteY1" fmla="*/ 856343 h 3135086"/>
              <a:gd name="connsiteX2" fmla="*/ 2569028 w 4049485"/>
              <a:gd name="connsiteY2" fmla="*/ 2061029 h 3135086"/>
              <a:gd name="connsiteX3" fmla="*/ 4049485 w 4049485"/>
              <a:gd name="connsiteY3" fmla="*/ 3135086 h 31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5" h="3135086">
                <a:moveTo>
                  <a:pt x="0" y="0"/>
                </a:moveTo>
                <a:cubicBezTo>
                  <a:pt x="787400" y="256419"/>
                  <a:pt x="1574800" y="512838"/>
                  <a:pt x="2002971" y="856343"/>
                </a:cubicBezTo>
                <a:cubicBezTo>
                  <a:pt x="2431142" y="1199848"/>
                  <a:pt x="2227942" y="1681239"/>
                  <a:pt x="2569028" y="2061029"/>
                </a:cubicBezTo>
                <a:cubicBezTo>
                  <a:pt x="2910114" y="2440819"/>
                  <a:pt x="3479799" y="2787952"/>
                  <a:pt x="4049485" y="3135086"/>
                </a:cubicBezTo>
              </a:path>
            </a:pathLst>
          </a:custGeom>
          <a:noFill/>
          <a:ln w="38100"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/>
          <p:cNvSpPr/>
          <p:nvPr/>
        </p:nvSpPr>
        <p:spPr>
          <a:xfrm>
            <a:off x="2878120" y="3871211"/>
            <a:ext cx="1016000" cy="1016000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reeform 33"/>
          <p:cNvSpPr/>
          <p:nvPr/>
        </p:nvSpPr>
        <p:spPr>
          <a:xfrm>
            <a:off x="4715661" y="5492644"/>
            <a:ext cx="2963413" cy="812800"/>
          </a:xfrm>
          <a:custGeom>
            <a:avLst/>
            <a:gdLst>
              <a:gd name="connsiteX0" fmla="*/ 0 w 5763865"/>
              <a:gd name="connsiteY0" fmla="*/ 0 h 812800"/>
              <a:gd name="connsiteX1" fmla="*/ 5763865 w 5763865"/>
              <a:gd name="connsiteY1" fmla="*/ 0 h 812800"/>
              <a:gd name="connsiteX2" fmla="*/ 5763865 w 5763865"/>
              <a:gd name="connsiteY2" fmla="*/ 812800 h 812800"/>
              <a:gd name="connsiteX3" fmla="*/ 0 w 5763865"/>
              <a:gd name="connsiteY3" fmla="*/ 812800 h 812800"/>
              <a:gd name="connsiteX4" fmla="*/ 0 w 5763865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3865" h="812800">
                <a:moveTo>
                  <a:pt x="0" y="0"/>
                </a:moveTo>
                <a:lnTo>
                  <a:pt x="5763865" y="0"/>
                </a:lnTo>
                <a:lnTo>
                  <a:pt x="5763865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40640" rIns="40640" bIns="4064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3200" dirty="0">
                <a:solidFill>
                  <a:srgbClr val="FF0000"/>
                </a:solidFill>
                <a:latin typeface="Matura MT Script Capitals" panose="03020802060602070202" pitchFamily="66" charset="0"/>
              </a:rPr>
              <a:t>Responsif</a:t>
            </a:r>
            <a:endParaRPr lang="id-ID" sz="3200" kern="1200" dirty="0">
              <a:solidFill>
                <a:srgbClr val="FF0000"/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4489" y="2490006"/>
            <a:ext cx="1016000" cy="1016000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Oval 37"/>
          <p:cNvSpPr/>
          <p:nvPr/>
        </p:nvSpPr>
        <p:spPr>
          <a:xfrm>
            <a:off x="3995936" y="5334786"/>
            <a:ext cx="1016000" cy="1016000"/>
          </a:xfrm>
          <a:prstGeom prst="ellipse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38"/>
          <p:cNvSpPr/>
          <p:nvPr/>
        </p:nvSpPr>
        <p:spPr>
          <a:xfrm>
            <a:off x="3122856" y="3903706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</a:t>
            </a:r>
            <a:endParaRPr lang="en-US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75542" y="2504790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36074" y="53432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d-ID" sz="54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endParaRPr lang="en-US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72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 animBg="1"/>
      <p:bldP spid="32" grpId="0" animBg="1"/>
      <p:bldP spid="4" grpId="0" animBg="1"/>
      <p:bldP spid="34" grpId="0" animBg="1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imated_tab_slides_over_five_hea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be Compone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alk Bubble" id="{8B7D984F-2A40-4410-963C-5875285BE298}" vid="{88D90A07-826A-43F9-B7B1-48E92F9365A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561</Words>
  <Application>Microsoft Office PowerPoint</Application>
  <PresentationFormat>On-screen Show (4:3)</PresentationFormat>
  <Paragraphs>151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3_Office Theme</vt:lpstr>
      <vt:lpstr>Five Rules</vt:lpstr>
      <vt:lpstr>1_Five Rules</vt:lpstr>
      <vt:lpstr>Animated_tab_slides_over_five_headers</vt:lpstr>
      <vt:lpstr>Diseño predeterminado</vt:lpstr>
      <vt:lpstr>2_Office Theme</vt:lpstr>
      <vt:lpstr>1_Cube Components</vt:lpstr>
      <vt:lpstr>PERENCANAAN DAN STRATEGI KOMUNIKASI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Syarat Perencanaan</vt:lpstr>
      <vt:lpstr>PowerPoint Presentation</vt:lpstr>
      <vt:lpstr>PENGERTIAN KOMUNIKASI</vt:lpstr>
      <vt:lpstr>Unsur Unsur Komunikasi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</dc:creator>
  <cp:lastModifiedBy>user</cp:lastModifiedBy>
  <cp:revision>135</cp:revision>
  <dcterms:created xsi:type="dcterms:W3CDTF">2015-05-03T04:01:52Z</dcterms:created>
  <dcterms:modified xsi:type="dcterms:W3CDTF">2017-12-30T09:21:41Z</dcterms:modified>
</cp:coreProperties>
</file>