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66" r:id="rId6"/>
    <p:sldId id="267" r:id="rId7"/>
    <p:sldId id="269" r:id="rId8"/>
    <p:sldId id="268" r:id="rId9"/>
    <p:sldId id="270" r:id="rId10"/>
    <p:sldId id="260" r:id="rId11"/>
    <p:sldId id="261" r:id="rId12"/>
    <p:sldId id="271" r:id="rId13"/>
    <p:sldId id="262" r:id="rId14"/>
    <p:sldId id="263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478" y="-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07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55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51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84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18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78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97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6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545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2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32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08BC5B-394D-449C-9C50-014E7A30B789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43E574-E74A-4241-987B-8A192E0EB01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08BC5B-394D-449C-9C50-014E7A30B789}" type="datetimeFigureOut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22/03/2017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43E574-E74A-4241-987B-8A192E0EB01F}" type="slidenum">
              <a:rPr lang="id-ID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6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ivusi%20Inovasi%20Pendidikan/Kelompok%201.pptx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hyperlink" Target="Divusi%20Inovasi%20Pendidikan/Kelompok%204.pptx" TargetMode="External"/><Relationship Id="rId5" Type="http://schemas.openxmlformats.org/officeDocument/2006/relationships/hyperlink" Target="Divusi%20Inovasi%20Pendidikan/Kelompok%203.pptx" TargetMode="External"/><Relationship Id="rId4" Type="http://schemas.openxmlformats.org/officeDocument/2006/relationships/hyperlink" Target="Divusi%20Inovasi%20Pendidikan/Kelompok%202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1387" y="5949280"/>
            <a:ext cx="2952328" cy="603448"/>
          </a:xfrm>
        </p:spPr>
        <p:txBody>
          <a:bodyPr>
            <a:normAutofit fontScale="90000"/>
          </a:bodyPr>
          <a:lstStyle/>
          <a:p>
            <a:endParaRPr lang="id-ID" sz="4800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5517232"/>
            <a:ext cx="5896744" cy="1008112"/>
          </a:xfrm>
        </p:spPr>
        <p:txBody>
          <a:bodyPr>
            <a:normAutofit/>
          </a:bodyPr>
          <a:lstStyle/>
          <a:p>
            <a:r>
              <a:rPr lang="id-ID" dirty="0" smtClean="0"/>
              <a:t> </a:t>
            </a:r>
            <a:endParaRPr lang="id-ID" dirty="0"/>
          </a:p>
        </p:txBody>
      </p:sp>
      <p:pic>
        <p:nvPicPr>
          <p:cNvPr id="1026" name="Picture 2" descr="D:\Bahan Mengajar\Divusi Inovasi Pendidikan\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856" y="10703"/>
            <a:ext cx="1296144" cy="111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Bahan Mengajar\Divusi Inovasi Pendidikan\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734" y="44624"/>
            <a:ext cx="1093634" cy="1093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129780" y="2217390"/>
            <a:ext cx="6696744" cy="2160240"/>
          </a:xfrm>
          <a:prstGeom prst="roundRect">
            <a:avLst/>
          </a:prstGeom>
          <a:solidFill>
            <a:schemeClr val="dk1">
              <a:alpha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lgerian" pitchFamily="82" charset="0"/>
                <a:ea typeface="+mj-ea"/>
                <a:cs typeface="+mj-cs"/>
              </a:rPr>
              <a:t>DIFUSI  DAN  INOVASI PENDIDIKAN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5105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21288"/>
            <a:ext cx="7596336" cy="1052736"/>
          </a:xfrm>
        </p:spPr>
        <p:txBody>
          <a:bodyPr>
            <a:noAutofit/>
          </a:bodyPr>
          <a:lstStyle/>
          <a:p>
            <a:pPr algn="ctr"/>
            <a:endParaRPr lang="id-ID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221087" y="260648"/>
            <a:ext cx="4824535" cy="6048672"/>
          </a:xfrm>
        </p:spPr>
        <p:txBody>
          <a:bodyPr>
            <a:normAutofit/>
          </a:bodyPr>
          <a:lstStyle/>
          <a:p>
            <a:endParaRPr lang="id-ID" b="1" dirty="0">
              <a:solidFill>
                <a:srgbClr val="FF0000"/>
              </a:solidFill>
            </a:endParaRPr>
          </a:p>
          <a:p>
            <a:pPr marL="990600" indent="-457200">
              <a:buFont typeface="+mj-lt"/>
              <a:buAutoNum type="alphaLcPeriod"/>
            </a:pPr>
            <a:endParaRPr lang="id-ID" b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id-ID" sz="1800" b="1" dirty="0">
              <a:solidFill>
                <a:srgbClr val="FF0000"/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467544" y="188640"/>
            <a:ext cx="8136904" cy="1656184"/>
          </a:xfrm>
          <a:prstGeom prst="round2DiagRect">
            <a:avLst/>
          </a:prstGeom>
          <a:solidFill>
            <a:schemeClr val="tx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id-ID" sz="2000" b="1" dirty="0">
                <a:solidFill>
                  <a:schemeClr val="bg2"/>
                </a:solidFill>
                <a:latin typeface="Century Gothic"/>
              </a:rPr>
              <a:t>Inovasi Kurikulum  dimaksudkan sebagai suatu ide, gagasan atau tindakan  tertentu yang dianggap baru dalam bidang kurikulum untuk memecahkan masalah dalam dunia pendidikan.</a:t>
            </a:r>
          </a:p>
        </p:txBody>
      </p:sp>
      <p:sp>
        <p:nvSpPr>
          <p:cNvPr id="5" name="Snip Diagonal Corner Rectangle 4"/>
          <p:cNvSpPr/>
          <p:nvPr/>
        </p:nvSpPr>
        <p:spPr>
          <a:xfrm>
            <a:off x="1007604" y="2204864"/>
            <a:ext cx="7056784" cy="2232248"/>
          </a:xfrm>
          <a:prstGeom prst="snip2DiagRect">
            <a:avLst/>
          </a:prstGeom>
          <a:solidFill>
            <a:schemeClr val="bg1">
              <a:lumMod val="65000"/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id-ID" sz="2000" b="1" dirty="0">
                <a:solidFill>
                  <a:schemeClr val="tx1"/>
                </a:solidFill>
                <a:latin typeface="Century Gothic"/>
              </a:rPr>
              <a:t>Hasill Inovasi Kurikulum</a:t>
            </a:r>
          </a:p>
          <a:p>
            <a:pPr marL="285750" lvl="0" indent="-285750" algn="ctr">
              <a:spcBef>
                <a:spcPct val="20000"/>
              </a:spcBef>
              <a:buFont typeface="Wingdings" pitchFamily="2" charset="2"/>
              <a:buChar char="ü"/>
            </a:pPr>
            <a:r>
              <a:rPr lang="id-ID" sz="2000" b="1" dirty="0">
                <a:solidFill>
                  <a:schemeClr val="tx1"/>
                </a:solidFill>
                <a:latin typeface="Century Gothic"/>
              </a:rPr>
              <a:t> Kurikulum Berbasis  Kompetensi		</a:t>
            </a:r>
          </a:p>
          <a:p>
            <a:pPr marL="285750" lvl="0" indent="-285750" algn="ctr">
              <a:spcBef>
                <a:spcPct val="20000"/>
              </a:spcBef>
              <a:buFont typeface="Wingdings" pitchFamily="2" charset="2"/>
              <a:buChar char="ü"/>
            </a:pPr>
            <a:r>
              <a:rPr lang="id-ID" sz="2000" b="1" dirty="0">
                <a:solidFill>
                  <a:schemeClr val="tx1"/>
                </a:solidFill>
                <a:latin typeface="Century Gothic"/>
              </a:rPr>
              <a:t> Kurikulum Berbasis Masyarakat</a:t>
            </a:r>
          </a:p>
          <a:p>
            <a:pPr marL="285750" lvl="0" indent="-285750" algn="ctr">
              <a:spcBef>
                <a:spcPct val="20000"/>
              </a:spcBef>
              <a:buFont typeface="Wingdings" pitchFamily="2" charset="2"/>
              <a:buChar char="ü"/>
            </a:pPr>
            <a:r>
              <a:rPr lang="id-ID" sz="2000" b="1" dirty="0">
                <a:solidFill>
                  <a:schemeClr val="tx1"/>
                </a:solidFill>
                <a:latin typeface="Century Gothic"/>
              </a:rPr>
              <a:t>Kurikulum Berbasis Keterpaduan</a:t>
            </a:r>
          </a:p>
          <a:p>
            <a:pPr marL="285750" lvl="0" indent="-285750" algn="ctr">
              <a:spcBef>
                <a:spcPct val="20000"/>
              </a:spcBef>
              <a:buFont typeface="Wingdings" pitchFamily="2" charset="2"/>
              <a:buChar char="ü"/>
            </a:pPr>
            <a:r>
              <a:rPr lang="id-ID" sz="2000" b="1" dirty="0">
                <a:solidFill>
                  <a:schemeClr val="tx1"/>
                </a:solidFill>
                <a:latin typeface="Century Gothic"/>
              </a:rPr>
              <a:t> Kerikulum Tingkat Satuan Pendidikan</a:t>
            </a:r>
          </a:p>
          <a:p>
            <a:pPr marL="285750" lvl="0" indent="-285750" algn="ctr">
              <a:spcBef>
                <a:spcPct val="20000"/>
              </a:spcBef>
              <a:buFont typeface="Wingdings" pitchFamily="2" charset="2"/>
              <a:buChar char="ü"/>
            </a:pPr>
            <a:r>
              <a:rPr lang="id-ID" sz="2000" b="1" dirty="0">
                <a:solidFill>
                  <a:schemeClr val="tx1"/>
                </a:solidFill>
                <a:latin typeface="Century Gothic"/>
              </a:rPr>
              <a:t> K 13</a:t>
            </a:r>
          </a:p>
        </p:txBody>
      </p:sp>
    </p:spTree>
    <p:extLst>
      <p:ext uri="{BB962C8B-B14F-4D97-AF65-F5344CB8AC3E}">
        <p14:creationId xmlns:p14="http://schemas.microsoft.com/office/powerpoint/2010/main" val="336481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72" y="6093296"/>
            <a:ext cx="2518048" cy="511697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2771800" y="692696"/>
            <a:ext cx="5832648" cy="2304256"/>
          </a:xfrm>
          <a:prstGeom prst="roundRect">
            <a:avLst/>
          </a:prstGeom>
          <a:solidFill>
            <a:schemeClr val="tx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solidFill>
                  <a:schemeClr val="bg2"/>
                </a:solidFill>
                <a:latin typeface="Century Gothic"/>
              </a:rPr>
              <a:t/>
            </a:r>
            <a:br>
              <a:rPr lang="id-ID" sz="2000" b="1" dirty="0">
                <a:solidFill>
                  <a:schemeClr val="bg2"/>
                </a:solidFill>
                <a:latin typeface="Century Gothic"/>
              </a:rPr>
            </a:br>
            <a:r>
              <a:rPr lang="id-ID" sz="2000" b="1" dirty="0">
                <a:solidFill>
                  <a:schemeClr val="bg2"/>
                </a:solidFill>
                <a:latin typeface="Century Gothic"/>
              </a:rPr>
              <a:t>Relevansi Pendidikan</a:t>
            </a:r>
            <a:br>
              <a:rPr lang="id-ID" sz="2000" b="1" dirty="0">
                <a:solidFill>
                  <a:schemeClr val="bg2"/>
                </a:solidFill>
                <a:latin typeface="Century Gothic"/>
              </a:rPr>
            </a:br>
            <a:r>
              <a:rPr lang="id-ID" sz="2000" b="1" dirty="0">
                <a:solidFill>
                  <a:schemeClr val="bg2"/>
                </a:solidFill>
                <a:latin typeface="Century Gothic"/>
              </a:rPr>
              <a:t>Kualitas Pendidikan</a:t>
            </a:r>
            <a:br>
              <a:rPr lang="id-ID" sz="2000" b="1" dirty="0">
                <a:solidFill>
                  <a:schemeClr val="bg2"/>
                </a:solidFill>
                <a:latin typeface="Century Gothic"/>
              </a:rPr>
            </a:br>
            <a:r>
              <a:rPr lang="id-ID" sz="2000" b="1" dirty="0">
                <a:solidFill>
                  <a:schemeClr val="bg2"/>
                </a:solidFill>
                <a:latin typeface="Century Gothic"/>
              </a:rPr>
              <a:t>Efektifitas dan Efisiensi</a:t>
            </a:r>
            <a:br>
              <a:rPr lang="id-ID" sz="2000" b="1" dirty="0">
                <a:solidFill>
                  <a:schemeClr val="bg2"/>
                </a:solidFill>
                <a:latin typeface="Century Gothic"/>
              </a:rPr>
            </a:br>
            <a:r>
              <a:rPr lang="id-ID" sz="2000" b="1" dirty="0">
                <a:solidFill>
                  <a:schemeClr val="bg2"/>
                </a:solidFill>
                <a:latin typeface="Century Gothic"/>
              </a:rPr>
              <a:t>Daya Tampung yang Terbatas</a:t>
            </a:r>
            <a:br>
              <a:rPr lang="id-ID" sz="2000" b="1" dirty="0">
                <a:solidFill>
                  <a:schemeClr val="bg2"/>
                </a:solidFill>
                <a:latin typeface="Century Gothic"/>
              </a:rPr>
            </a:br>
            <a:endParaRPr lang="id-ID" sz="2000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332656"/>
            <a:ext cx="4968552" cy="720080"/>
          </a:xfrm>
          <a:prstGeom prst="rect">
            <a:avLst/>
          </a:prstGeom>
          <a:solidFill>
            <a:schemeClr val="accent6">
              <a:lumMod val="75000"/>
              <a:alpha val="56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rgbClr val="FF0000"/>
                </a:solidFill>
                <a:latin typeface="Century Gothic"/>
              </a:rPr>
              <a:t>Masalah Pendidikan sebagai  Sumber Inovasi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3528" y="4077072"/>
            <a:ext cx="8064896" cy="2304256"/>
          </a:xfrm>
          <a:prstGeom prst="roundRect">
            <a:avLst/>
          </a:prstGeom>
          <a:solidFill>
            <a:schemeClr val="tx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id-ID" sz="2200" b="1" dirty="0" smtClean="0">
                <a:solidFill>
                  <a:schemeClr val="bg2"/>
                </a:solidFill>
              </a:rPr>
              <a:t>Estimasi </a:t>
            </a:r>
            <a:r>
              <a:rPr lang="id-ID" sz="2200" b="1" dirty="0">
                <a:solidFill>
                  <a:schemeClr val="bg2"/>
                </a:solidFill>
              </a:rPr>
              <a:t>		</a:t>
            </a:r>
            <a:r>
              <a:rPr lang="id-ID" sz="2200" b="1" dirty="0" smtClean="0">
                <a:solidFill>
                  <a:schemeClr val="bg2"/>
                </a:solidFill>
              </a:rPr>
              <a:t>	- </a:t>
            </a:r>
            <a:r>
              <a:rPr lang="id-ID" sz="2200" b="1" dirty="0">
                <a:solidFill>
                  <a:schemeClr val="bg2"/>
                </a:solidFill>
              </a:rPr>
              <a:t>Inovasi </a:t>
            </a:r>
            <a:r>
              <a:rPr lang="id-ID" sz="2200" b="1" dirty="0" smtClean="0">
                <a:solidFill>
                  <a:schemeClr val="bg2"/>
                </a:solidFill>
              </a:rPr>
              <a:t>tidak Berkembang</a:t>
            </a:r>
            <a:r>
              <a:rPr lang="id-ID" sz="2200" b="1" dirty="0">
                <a:solidFill>
                  <a:schemeClr val="bg2"/>
                </a:solidFill>
              </a:rPr>
              <a:t>	</a:t>
            </a:r>
            <a:endParaRPr lang="id-ID" sz="2200" b="1" dirty="0" smtClean="0">
              <a:solidFill>
                <a:schemeClr val="bg2"/>
              </a:solidFill>
            </a:endParaRPr>
          </a:p>
          <a:p>
            <a:pPr marL="342900" indent="-342900">
              <a:buFontTx/>
              <a:buChar char="-"/>
            </a:pPr>
            <a:r>
              <a:rPr lang="id-ID" sz="2200" b="1" dirty="0" smtClean="0">
                <a:solidFill>
                  <a:schemeClr val="bg2"/>
                </a:solidFill>
              </a:rPr>
              <a:t>Penolakan			- Konflik </a:t>
            </a:r>
            <a:r>
              <a:rPr lang="id-ID" sz="2200" b="1" dirty="0">
                <a:solidFill>
                  <a:schemeClr val="bg2"/>
                </a:solidFill>
              </a:rPr>
              <a:t>dan Motivasi	</a:t>
            </a:r>
            <a:endParaRPr lang="id-ID" sz="2200" b="1" dirty="0" smtClean="0">
              <a:solidFill>
                <a:schemeClr val="bg2"/>
              </a:solidFill>
            </a:endParaRPr>
          </a:p>
          <a:p>
            <a:pPr marL="342900" indent="-342900">
              <a:buFontTx/>
              <a:buChar char="-"/>
            </a:pPr>
            <a:r>
              <a:rPr lang="id-ID" sz="2200" b="1" dirty="0" smtClean="0">
                <a:solidFill>
                  <a:schemeClr val="bg2"/>
                </a:solidFill>
              </a:rPr>
              <a:t>Masalah </a:t>
            </a:r>
            <a:r>
              <a:rPr lang="id-ID" sz="2200" b="1" dirty="0">
                <a:solidFill>
                  <a:schemeClr val="bg2"/>
                </a:solidFill>
              </a:rPr>
              <a:t>Finansial		- Kurangnya Hubungan Sosial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1720" y="3861048"/>
            <a:ext cx="4968552" cy="720080"/>
          </a:xfrm>
          <a:prstGeom prst="rect">
            <a:avLst/>
          </a:prstGeom>
          <a:solidFill>
            <a:schemeClr val="accent6">
              <a:lumMod val="75000"/>
              <a:alpha val="56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rgbClr val="FF0000"/>
                </a:solidFill>
              </a:rPr>
              <a:t>Hambatan-hambatan Inovasi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57192"/>
            <a:ext cx="9144000" cy="1340768"/>
          </a:xfrm>
        </p:spPr>
        <p:txBody>
          <a:bodyPr>
            <a:noAutofit/>
          </a:bodyPr>
          <a:lstStyle/>
          <a:p>
            <a:pPr algn="ctr"/>
            <a:r>
              <a:rPr lang="id-ID" sz="4400" dirty="0" smtClean="0"/>
              <a:t> INOVASI </a:t>
            </a:r>
            <a:br>
              <a:rPr lang="id-ID" sz="4400" dirty="0" smtClean="0"/>
            </a:br>
            <a:r>
              <a:rPr lang="id-ID" sz="4400" dirty="0" smtClean="0"/>
              <a:t>DALAM PEMBELAJARAN. . .</a:t>
            </a:r>
            <a:endParaRPr lang="id-ID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648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3312368" cy="360040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82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7287"/>
            <a:ext cx="7772400" cy="2090713"/>
          </a:xfrm>
        </p:spPr>
        <p:txBody>
          <a:bodyPr>
            <a:normAutofit fontScale="90000"/>
          </a:bodyPr>
          <a:lstStyle/>
          <a:p>
            <a:r>
              <a:rPr lang="id-ID" sz="4800" b="1" u="sng" dirty="0" smtClean="0">
                <a:solidFill>
                  <a:schemeClr val="bg1"/>
                </a:solidFill>
              </a:rPr>
              <a:t>Materi </a:t>
            </a:r>
            <a:br>
              <a:rPr lang="id-ID" sz="4800" b="1" u="sng" dirty="0" smtClean="0">
                <a:solidFill>
                  <a:schemeClr val="bg1"/>
                </a:solidFill>
              </a:rPr>
            </a:br>
            <a:r>
              <a:rPr lang="id-ID" sz="4800" b="1" u="sng" dirty="0" smtClean="0">
                <a:solidFill>
                  <a:schemeClr val="bg1"/>
                </a:solidFill>
              </a:rPr>
              <a:t>(Orientasi Perkuliahan) </a:t>
            </a:r>
            <a:br>
              <a:rPr lang="id-ID" sz="4800" b="1" u="sng" dirty="0" smtClean="0">
                <a:solidFill>
                  <a:schemeClr val="bg1"/>
                </a:solidFill>
              </a:rPr>
            </a:br>
            <a:endParaRPr lang="id-ID" sz="48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48680"/>
            <a:ext cx="6984776" cy="4082008"/>
          </a:xfrm>
          <a:gradFill>
            <a:gsLst>
              <a:gs pos="0">
                <a:schemeClr val="accent6">
                  <a:shade val="51000"/>
                  <a:satMod val="130000"/>
                  <a:alpha val="7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tx1"/>
                </a:solidFill>
                <a:hlinkClick r:id="rId3" action="ppaction://hlinkpres?slideindex=1&amp;slidetitle="/>
              </a:rPr>
              <a:t>Konsep Dasar Inovasi Pendidikan</a:t>
            </a:r>
            <a:endParaRPr lang="id-ID" sz="2800" b="1" dirty="0" smtClean="0">
              <a:solidFill>
                <a:schemeClr val="tx1"/>
              </a:solidFill>
            </a:endParaRPr>
          </a:p>
          <a:p>
            <a:pPr algn="just"/>
            <a:endParaRPr lang="id-ID" sz="28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tx1"/>
                </a:solidFill>
                <a:hlinkClick r:id="rId4" action="ppaction://hlinkpres?slideindex=1&amp;slidetitle="/>
              </a:rPr>
              <a:t>Proses Inovasi Pendidikan</a:t>
            </a:r>
            <a:endParaRPr lang="id-ID" sz="2800" b="1" dirty="0" smtClean="0">
              <a:solidFill>
                <a:schemeClr val="tx1"/>
              </a:solidFill>
            </a:endParaRPr>
          </a:p>
          <a:p>
            <a:pPr algn="just"/>
            <a:endParaRPr lang="id-ID" sz="28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tx1"/>
                </a:solidFill>
                <a:hlinkClick r:id="rId5" action="ppaction://hlinkpres?slideindex=1&amp;slidetitle="/>
              </a:rPr>
              <a:t>Strategi Inovasi Pendidikan</a:t>
            </a:r>
            <a:endParaRPr lang="id-ID" sz="2800" b="1" dirty="0" smtClean="0">
              <a:solidFill>
                <a:schemeClr val="tx1"/>
              </a:solidFill>
            </a:endParaRPr>
          </a:p>
          <a:p>
            <a:pPr algn="just"/>
            <a:endParaRPr lang="id-ID" sz="28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tx1"/>
                </a:solidFill>
                <a:hlinkClick r:id="rId6" action="ppaction://hlinkpres?slideindex=1&amp;slidetitle="/>
              </a:rPr>
              <a:t>Inovasi Kurikulum</a:t>
            </a:r>
            <a:endParaRPr lang="id-ID" sz="2800" b="1" dirty="0" smtClean="0">
              <a:solidFill>
                <a:schemeClr val="tx1"/>
              </a:solidFill>
            </a:endParaRPr>
          </a:p>
          <a:p>
            <a:pPr algn="just"/>
            <a:endParaRPr lang="id-ID" sz="28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id-ID" sz="2800" b="1" dirty="0" smtClean="0">
                <a:solidFill>
                  <a:schemeClr val="tx1"/>
                </a:solidFill>
              </a:rPr>
              <a:t>Inovasi Dalam Pembelajaran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6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5256584"/>
            <a:ext cx="5940152" cy="363259"/>
          </a:xfrm>
        </p:spPr>
        <p:txBody>
          <a:bodyPr>
            <a:noAutofit/>
          </a:bodyPr>
          <a:lstStyle/>
          <a:p>
            <a:pPr algn="ctr"/>
            <a:r>
              <a:rPr lang="id-ID" sz="4400" dirty="0" smtClean="0"/>
              <a:t> </a:t>
            </a:r>
            <a:endParaRPr lang="id-ID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6632"/>
            <a:ext cx="8640960" cy="6336704"/>
          </a:xfrm>
        </p:spPr>
        <p:txBody>
          <a:bodyPr>
            <a:normAutofit/>
          </a:bodyPr>
          <a:lstStyle/>
          <a:p>
            <a:endParaRPr lang="id-ID" sz="1800" dirty="0"/>
          </a:p>
        </p:txBody>
      </p:sp>
      <p:sp>
        <p:nvSpPr>
          <p:cNvPr id="4" name="Oval 3"/>
          <p:cNvSpPr/>
          <p:nvPr/>
        </p:nvSpPr>
        <p:spPr>
          <a:xfrm>
            <a:off x="5796136" y="77280"/>
            <a:ext cx="3311860" cy="1552686"/>
          </a:xfrm>
          <a:prstGeom prst="ellipse">
            <a:avLst/>
          </a:prstGeom>
          <a:solidFill>
            <a:schemeClr val="accent3">
              <a:alpha val="53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Inovasi Pendidikan</a:t>
            </a:r>
          </a:p>
        </p:txBody>
      </p:sp>
      <p:sp>
        <p:nvSpPr>
          <p:cNvPr id="8" name="Rectangle 7"/>
          <p:cNvSpPr/>
          <p:nvPr/>
        </p:nvSpPr>
        <p:spPr>
          <a:xfrm>
            <a:off x="827584" y="2636912"/>
            <a:ext cx="8064896" cy="3528392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alpha val="56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dirty="0">
                <a:solidFill>
                  <a:schemeClr val="tx1"/>
                </a:solidFill>
              </a:rPr>
              <a:t>Suatu perubahan baru &amp; berbeda dari hal </a:t>
            </a:r>
            <a:endParaRPr lang="id-ID" sz="2000" b="1" dirty="0" smtClean="0">
              <a:solidFill>
                <a:schemeClr val="tx1"/>
              </a:solidFill>
            </a:endParaRPr>
          </a:p>
          <a:p>
            <a:r>
              <a:rPr lang="id-ID" sz="2000" b="1" dirty="0" smtClean="0">
                <a:solidFill>
                  <a:schemeClr val="tx1"/>
                </a:solidFill>
              </a:rPr>
              <a:t>(</a:t>
            </a:r>
            <a:r>
              <a:rPr lang="id-ID" sz="2000" b="1" dirty="0">
                <a:solidFill>
                  <a:schemeClr val="tx1"/>
                </a:solidFill>
              </a:rPr>
              <a:t>yang ada) sebelumnya dan </a:t>
            </a:r>
            <a:r>
              <a:rPr lang="id-ID" sz="2000" b="1" dirty="0" smtClean="0">
                <a:solidFill>
                  <a:schemeClr val="tx1"/>
                </a:solidFill>
              </a:rPr>
              <a:t>sengaja</a:t>
            </a:r>
          </a:p>
          <a:p>
            <a:r>
              <a:rPr lang="id-ID" sz="2000" b="1" dirty="0" smtClean="0">
                <a:solidFill>
                  <a:schemeClr val="tx1"/>
                </a:solidFill>
              </a:rPr>
              <a:t>diusahakan </a:t>
            </a:r>
            <a:r>
              <a:rPr lang="id-ID" sz="2000" b="1" dirty="0">
                <a:solidFill>
                  <a:schemeClr val="tx1"/>
                </a:solidFill>
              </a:rPr>
              <a:t>dalam meningkatkan </a:t>
            </a:r>
            <a:endParaRPr lang="id-ID" sz="2000" b="1" dirty="0" smtClean="0">
              <a:solidFill>
                <a:schemeClr val="tx1"/>
              </a:solidFill>
            </a:endParaRPr>
          </a:p>
          <a:p>
            <a:r>
              <a:rPr lang="id-ID" sz="2000" b="1" dirty="0" smtClean="0">
                <a:solidFill>
                  <a:schemeClr val="tx1"/>
                </a:solidFill>
              </a:rPr>
              <a:t>kemampuan </a:t>
            </a:r>
            <a:r>
              <a:rPr lang="id-ID" sz="2000" b="1" dirty="0">
                <a:solidFill>
                  <a:schemeClr val="tx1"/>
                </a:solidFill>
              </a:rPr>
              <a:t>untuk mencapai </a:t>
            </a:r>
            <a:endParaRPr lang="id-ID" sz="2000" b="1" dirty="0" smtClean="0">
              <a:solidFill>
                <a:schemeClr val="tx1"/>
              </a:solidFill>
            </a:endParaRPr>
          </a:p>
          <a:p>
            <a:r>
              <a:rPr lang="id-ID" sz="2000" b="1" dirty="0" smtClean="0">
                <a:solidFill>
                  <a:schemeClr val="tx1"/>
                </a:solidFill>
              </a:rPr>
              <a:t>tujuan </a:t>
            </a:r>
            <a:r>
              <a:rPr lang="id-ID" sz="2000" b="1" dirty="0">
                <a:solidFill>
                  <a:schemeClr val="tx1"/>
                </a:solidFill>
              </a:rPr>
              <a:t>tertentu dalam bidang pendidikan. </a:t>
            </a:r>
            <a:endParaRPr lang="id-ID" sz="2000" b="1" dirty="0" smtClean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	</a:t>
            </a:r>
            <a:r>
              <a:rPr lang="id-ID" sz="2000" b="1" dirty="0" smtClean="0">
                <a:solidFill>
                  <a:schemeClr val="tx1"/>
                </a:solidFill>
              </a:rPr>
              <a:t>				</a:t>
            </a:r>
          </a:p>
          <a:p>
            <a:r>
              <a:rPr lang="id-ID" sz="2000" b="1" dirty="0" smtClean="0">
                <a:solidFill>
                  <a:schemeClr val="tx1"/>
                </a:solidFill>
              </a:rPr>
              <a:t>			(</a:t>
            </a:r>
            <a:r>
              <a:rPr lang="id-ID" sz="2000" b="1" dirty="0">
                <a:solidFill>
                  <a:schemeClr val="tx1"/>
                </a:solidFill>
              </a:rPr>
              <a:t>Santoso S. Hamidjojo</a:t>
            </a:r>
            <a:r>
              <a:rPr lang="id-ID" sz="2000" b="1" dirty="0" smtClean="0">
                <a:solidFill>
                  <a:schemeClr val="tx1"/>
                </a:solidFill>
              </a:rPr>
              <a:t>)</a:t>
            </a:r>
            <a:endParaRPr lang="id-ID" sz="20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D:\Bahan Mengajar\Divusi Inovasi Pendidikan\santoso hamidjoj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96952"/>
            <a:ext cx="2376264" cy="29109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04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6584"/>
            <a:ext cx="9144000" cy="1340768"/>
          </a:xfrm>
        </p:spPr>
        <p:txBody>
          <a:bodyPr>
            <a:noAutofit/>
          </a:bodyPr>
          <a:lstStyle/>
          <a:p>
            <a:pPr algn="ctr"/>
            <a:r>
              <a:rPr lang="id-ID" sz="4400" dirty="0" smtClean="0"/>
              <a:t> </a:t>
            </a:r>
            <a:endParaRPr lang="id-ID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6632"/>
            <a:ext cx="8640960" cy="5112568"/>
          </a:xfrm>
        </p:spPr>
        <p:txBody>
          <a:bodyPr>
            <a:normAutofit/>
          </a:bodyPr>
          <a:lstStyle/>
          <a:p>
            <a:endParaRPr lang="id-ID" sz="1800" dirty="0"/>
          </a:p>
        </p:txBody>
      </p:sp>
      <p:sp>
        <p:nvSpPr>
          <p:cNvPr id="4" name="Oval 3"/>
          <p:cNvSpPr/>
          <p:nvPr/>
        </p:nvSpPr>
        <p:spPr>
          <a:xfrm>
            <a:off x="5940152" y="0"/>
            <a:ext cx="3174504" cy="12687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Inovasi dan Modernisasi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7704" y="1816968"/>
            <a:ext cx="6048672" cy="269215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58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solidFill>
                  <a:prstClr val="black"/>
                </a:solidFill>
              </a:rPr>
              <a:t>Inovasi		: Perubahan Ide/ Praktek/Objek </a:t>
            </a:r>
            <a:r>
              <a:rPr lang="id-ID" sz="2000" b="1" dirty="0" smtClean="0">
                <a:solidFill>
                  <a:prstClr val="black"/>
                </a:solidFill>
              </a:rPr>
              <a:t>		yang </a:t>
            </a:r>
            <a:r>
              <a:rPr lang="id-ID" sz="2000" b="1" dirty="0">
                <a:solidFill>
                  <a:prstClr val="black"/>
                </a:solidFill>
              </a:rPr>
              <a:t>dianggap sebagai sesuatu </a:t>
            </a:r>
            <a:r>
              <a:rPr lang="id-ID" sz="2000" b="1" dirty="0" smtClean="0">
                <a:solidFill>
                  <a:prstClr val="black"/>
                </a:solidFill>
              </a:rPr>
              <a:t>			yang baru </a:t>
            </a:r>
            <a:r>
              <a:rPr lang="id-ID" sz="2000" b="1" dirty="0">
                <a:solidFill>
                  <a:prstClr val="black"/>
                </a:solidFill>
              </a:rPr>
              <a:t>oleh seseorang </a:t>
            </a:r>
            <a:r>
              <a:rPr lang="id-ID" sz="2000" b="1" dirty="0" smtClean="0">
                <a:solidFill>
                  <a:prstClr val="black"/>
                </a:solidFill>
              </a:rPr>
              <a:t>atau 	suatu </a:t>
            </a:r>
            <a:r>
              <a:rPr lang="id-ID" sz="2000" b="1" dirty="0">
                <a:solidFill>
                  <a:prstClr val="black"/>
                </a:solidFill>
              </a:rPr>
              <a:t>sistem sosial</a:t>
            </a:r>
            <a:r>
              <a:rPr lang="id-ID" sz="2000" b="1" dirty="0" smtClean="0">
                <a:solidFill>
                  <a:prstClr val="black"/>
                </a:solidFill>
              </a:rPr>
              <a:t>.</a:t>
            </a:r>
          </a:p>
          <a:p>
            <a:pPr algn="ctr"/>
            <a:endParaRPr lang="id-ID" sz="2000" b="1" dirty="0">
              <a:solidFill>
                <a:prstClr val="black"/>
              </a:solidFill>
            </a:endParaRPr>
          </a:p>
          <a:p>
            <a:pPr algn="ctr"/>
            <a:r>
              <a:rPr lang="id-ID" sz="2000" b="1" dirty="0">
                <a:solidFill>
                  <a:prstClr val="black"/>
                </a:solidFill>
              </a:rPr>
              <a:t>Modernisasi	: Perubahan sosial dari masyarakat </a:t>
            </a:r>
            <a:r>
              <a:rPr lang="id-ID" sz="2000" b="1" dirty="0" smtClean="0">
                <a:solidFill>
                  <a:prstClr val="black"/>
                </a:solidFill>
              </a:rPr>
              <a:t>		tradisional </a:t>
            </a:r>
            <a:r>
              <a:rPr lang="id-ID" sz="2000" b="1" dirty="0">
                <a:solidFill>
                  <a:prstClr val="black"/>
                </a:solidFill>
              </a:rPr>
              <a:t>ke masyarakat yang </a:t>
            </a:r>
            <a:r>
              <a:rPr lang="id-ID" sz="2000" b="1" dirty="0" smtClean="0">
                <a:solidFill>
                  <a:prstClr val="black"/>
                </a:solidFill>
              </a:rPr>
              <a:t>	lebih maju/modern</a:t>
            </a:r>
            <a:r>
              <a:rPr lang="id-ID" sz="2000" b="1" dirty="0">
                <a:solidFill>
                  <a:prstClr val="black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261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6584"/>
            <a:ext cx="9144000" cy="1340768"/>
          </a:xfrm>
        </p:spPr>
        <p:txBody>
          <a:bodyPr>
            <a:noAutofit/>
          </a:bodyPr>
          <a:lstStyle/>
          <a:p>
            <a:pPr algn="ctr"/>
            <a:r>
              <a:rPr lang="id-ID" sz="4400" dirty="0" smtClean="0"/>
              <a:t> </a:t>
            </a:r>
            <a:endParaRPr lang="id-ID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6632"/>
            <a:ext cx="8640960" cy="6480720"/>
          </a:xfrm>
        </p:spPr>
        <p:txBody>
          <a:bodyPr>
            <a:normAutofit/>
          </a:bodyPr>
          <a:lstStyle/>
          <a:p>
            <a:endParaRPr lang="id-ID" sz="1800" dirty="0"/>
          </a:p>
        </p:txBody>
      </p:sp>
      <p:sp>
        <p:nvSpPr>
          <p:cNvPr id="4" name="Oval 3"/>
          <p:cNvSpPr/>
          <p:nvPr/>
        </p:nvSpPr>
        <p:spPr>
          <a:xfrm>
            <a:off x="5076056" y="216496"/>
            <a:ext cx="3888432" cy="11962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Karakteristik/ Atribut </a:t>
            </a:r>
            <a:r>
              <a:rPr lang="id-ID" sz="28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Inovasi Pendidikan</a:t>
            </a:r>
          </a:p>
        </p:txBody>
      </p:sp>
      <p:pic>
        <p:nvPicPr>
          <p:cNvPr id="5122" name="Picture 2" descr="D:\Bahan Mengajar\Divusi Inovasi Pendidikan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94" y="1542057"/>
            <a:ext cx="6076138" cy="455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06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5400600" cy="1080120"/>
          </a:xfrm>
        </p:spPr>
        <p:txBody>
          <a:bodyPr/>
          <a:lstStyle/>
          <a:p>
            <a:r>
              <a:rPr lang="id-ID" dirty="0" smtClean="0"/>
              <a:t>Difusi dan Diseminasi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551544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latin typeface="Agency FB" pitchFamily="34" charset="0"/>
              </a:rPr>
              <a:t>Difusi		: Proses penyebaran Informasi dengan menggunakan saluran </a:t>
            </a:r>
          </a:p>
          <a:p>
            <a:r>
              <a:rPr lang="id-ID" sz="2400" b="1" dirty="0">
                <a:latin typeface="Agency FB" pitchFamily="34" charset="0"/>
              </a:rPr>
              <a:t>	</a:t>
            </a:r>
            <a:r>
              <a:rPr lang="id-ID" sz="2400" b="1" dirty="0" smtClean="0">
                <a:latin typeface="Agency FB" pitchFamily="34" charset="0"/>
              </a:rPr>
              <a:t>	dan waktu tertentu pada suatu sistem sosial.</a:t>
            </a:r>
          </a:p>
          <a:p>
            <a:endParaRPr lang="id-ID" sz="2400" b="1" dirty="0" smtClean="0">
              <a:latin typeface="Agency FB" pitchFamily="34" charset="0"/>
            </a:endParaRPr>
          </a:p>
          <a:p>
            <a:r>
              <a:rPr lang="id-ID" sz="2400" b="1" dirty="0" smtClean="0">
                <a:latin typeface="Agency FB" pitchFamily="34" charset="0"/>
              </a:rPr>
              <a:t>Diseminasi	: Proses penyebaran informasi yang direncanakan, </a:t>
            </a:r>
          </a:p>
          <a:p>
            <a:r>
              <a:rPr lang="id-ID" sz="2400" b="1" dirty="0">
                <a:latin typeface="Agency FB" pitchFamily="34" charset="0"/>
              </a:rPr>
              <a:t>	</a:t>
            </a:r>
            <a:r>
              <a:rPr lang="id-ID" sz="2400" b="1" dirty="0" smtClean="0">
                <a:latin typeface="Agency FB" pitchFamily="34" charset="0"/>
              </a:rPr>
              <a:t>	diarahkan, dan  dikelola.</a:t>
            </a:r>
          </a:p>
          <a:p>
            <a:endParaRPr lang="id-ID" sz="2400" b="1" dirty="0" smtClean="0">
              <a:latin typeface="Agency FB" pitchFamily="34" charset="0"/>
            </a:endParaRPr>
          </a:p>
          <a:p>
            <a:endParaRPr lang="id-ID" sz="2400" b="1" dirty="0">
              <a:latin typeface="Agency FB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55576" y="4720158"/>
            <a:ext cx="7200800" cy="2020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latin typeface="Agency FB" pitchFamily="34" charset="0"/>
              </a:rPr>
              <a:t>Elemen-elemen inovasi terdiri dari (4) bagian :</a:t>
            </a:r>
          </a:p>
          <a:p>
            <a:pPr algn="ctr"/>
            <a:r>
              <a:rPr lang="id-ID" sz="2700" b="1" dirty="0">
                <a:latin typeface="Agency FB" pitchFamily="34" charset="0"/>
              </a:rPr>
              <a:t>INOVASI – SALURAN – WAKTU - SASARAN</a:t>
            </a:r>
            <a:endParaRPr lang="id-ID" sz="2700" b="1" dirty="0">
              <a:latin typeface="Agency FB" pitchFamily="34" charset="0"/>
            </a:endParaRPr>
          </a:p>
        </p:txBody>
      </p:sp>
      <p:pic>
        <p:nvPicPr>
          <p:cNvPr id="1026" name="Picture 2" descr="D:\Bahan Mengajar\Divusi Inovasi Pendidikan\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018" y="129992"/>
            <a:ext cx="3752478" cy="24349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65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dirty="0" smtClean="0"/>
              <a:t>Proses Keputusan Inovasi</a:t>
            </a:r>
            <a:endParaRPr lang="id-ID" dirty="0"/>
          </a:p>
        </p:txBody>
      </p:sp>
      <p:pic>
        <p:nvPicPr>
          <p:cNvPr id="8194" name="Picture 2" descr="D:\Bahan Mengajar\Divusi Inovasi Pendidikan\1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" t="6" r="60885" b="41786"/>
          <a:stretch/>
        </p:blipFill>
        <p:spPr bwMode="auto">
          <a:xfrm>
            <a:off x="107504" y="1268760"/>
            <a:ext cx="8964487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2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280" y="5733256"/>
            <a:ext cx="2051720" cy="764704"/>
          </a:xfrm>
        </p:spPr>
        <p:txBody>
          <a:bodyPr>
            <a:noAutofit/>
          </a:bodyPr>
          <a:lstStyle/>
          <a:p>
            <a:pPr algn="ctr"/>
            <a:endParaRPr lang="id-ID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260648"/>
            <a:ext cx="8784976" cy="4968552"/>
          </a:xfrm>
        </p:spPr>
        <p:txBody>
          <a:bodyPr>
            <a:noAutofit/>
          </a:bodyPr>
          <a:lstStyle/>
          <a:p>
            <a:pPr algn="ctr"/>
            <a:endParaRPr lang="id-ID" sz="1800" dirty="0" smtClean="0"/>
          </a:p>
          <a:p>
            <a:endParaRPr lang="id-ID" sz="32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403648" y="908720"/>
            <a:ext cx="6624736" cy="4464496"/>
          </a:xfrm>
          <a:prstGeom prst="roundRect">
            <a:avLst/>
          </a:prstGeom>
          <a:solidFill>
            <a:schemeClr val="accent6">
              <a:alpha val="7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00" dirty="0" smtClean="0"/>
          </a:p>
          <a:p>
            <a:pPr algn="ctr"/>
            <a:endParaRPr lang="id-ID" sz="2800" dirty="0" smtClean="0"/>
          </a:p>
          <a:p>
            <a:pPr algn="ctr"/>
            <a:r>
              <a:rPr lang="id-ID" sz="2800" dirty="0" smtClean="0"/>
              <a:t>Faktor Kegiatan Belajar Mengajar</a:t>
            </a:r>
          </a:p>
          <a:p>
            <a:pPr algn="ctr"/>
            <a:r>
              <a:rPr lang="id-ID" sz="2800" dirty="0" smtClean="0"/>
              <a:t>Faktor Internal – Eksternal</a:t>
            </a:r>
          </a:p>
          <a:p>
            <a:pPr algn="ctr"/>
            <a:r>
              <a:rPr lang="id-ID" sz="2800" dirty="0" smtClean="0"/>
              <a:t>Faktor Pendidikan</a:t>
            </a:r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2267744" y="1340768"/>
            <a:ext cx="4680520" cy="792088"/>
          </a:xfrm>
          <a:prstGeom prst="rect">
            <a:avLst/>
          </a:prstGeom>
          <a:solidFill>
            <a:schemeClr val="dk1">
              <a:alpha val="78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28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Faktor Inovasi Pendidikan</a:t>
            </a:r>
          </a:p>
        </p:txBody>
      </p:sp>
    </p:spTree>
    <p:extLst>
      <p:ext uri="{BB962C8B-B14F-4D97-AF65-F5344CB8AC3E}">
        <p14:creationId xmlns:p14="http://schemas.microsoft.com/office/powerpoint/2010/main" val="336376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97152"/>
            <a:ext cx="9144000" cy="1872208"/>
          </a:xfrm>
        </p:spPr>
        <p:txBody>
          <a:bodyPr>
            <a:noAutofit/>
          </a:bodyPr>
          <a:lstStyle/>
          <a:p>
            <a:pPr algn="ctr"/>
            <a:r>
              <a:rPr lang="id-ID" sz="4400" dirty="0" smtClean="0"/>
              <a:t> </a:t>
            </a:r>
            <a:endParaRPr lang="id-ID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8784975" cy="6336704"/>
          </a:xfrm>
        </p:spPr>
        <p:txBody>
          <a:bodyPr>
            <a:noAutofit/>
          </a:bodyPr>
          <a:lstStyle/>
          <a:p>
            <a:r>
              <a:rPr lang="id-ID" sz="3200" b="1" u="sng" dirty="0" smtClean="0">
                <a:solidFill>
                  <a:schemeClr val="bg1"/>
                </a:solidFill>
              </a:rPr>
              <a:t>Strategi Inovasi Pendidikan</a:t>
            </a:r>
          </a:p>
          <a:p>
            <a:endParaRPr lang="id-ID" sz="3200" b="1" dirty="0" smtClean="0">
              <a:solidFill>
                <a:schemeClr val="bg1"/>
              </a:solidFill>
            </a:endParaRPr>
          </a:p>
          <a:p>
            <a:endParaRPr lang="id-ID" sz="3200" b="1" dirty="0">
              <a:solidFill>
                <a:schemeClr val="bg1"/>
              </a:solidFill>
            </a:endParaRPr>
          </a:p>
          <a:p>
            <a:endParaRPr lang="id-ID" sz="3200" b="1" dirty="0" smtClean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95536" y="1052736"/>
            <a:ext cx="3168352" cy="14401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prstClr val="white"/>
                </a:solidFill>
                <a:latin typeface="Century Gothic"/>
              </a:rPr>
              <a:t>Strategi Fasilitatif (Facilitative Strategies)</a:t>
            </a:r>
            <a:endParaRPr lang="id-ID" dirty="0"/>
          </a:p>
        </p:txBody>
      </p:sp>
      <p:sp>
        <p:nvSpPr>
          <p:cNvPr id="6" name="Right Arrow 5"/>
          <p:cNvSpPr/>
          <p:nvPr/>
        </p:nvSpPr>
        <p:spPr>
          <a:xfrm>
            <a:off x="2195736" y="2204864"/>
            <a:ext cx="3168352" cy="1800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prstClr val="white"/>
                </a:solidFill>
                <a:latin typeface="Century Gothic"/>
              </a:rPr>
              <a:t>Strategi Pendidikan (Re-Education Strategies)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139952" y="3717032"/>
            <a:ext cx="3168352" cy="151216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prstClr val="white"/>
                </a:solidFill>
                <a:latin typeface="Century Gothic"/>
              </a:rPr>
              <a:t>Strategi </a:t>
            </a:r>
            <a:r>
              <a:rPr lang="id-ID" b="1" dirty="0">
                <a:solidFill>
                  <a:prstClr val="white"/>
                </a:solidFill>
                <a:latin typeface="Century Gothic"/>
              </a:rPr>
              <a:t>Bujukan (Persuasive Strategies)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580112" y="5013176"/>
            <a:ext cx="3168352" cy="129614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prstClr val="white"/>
                </a:solidFill>
                <a:latin typeface="Century Gothic"/>
              </a:rPr>
              <a:t>Strategi Paksaan </a:t>
            </a:r>
            <a:endParaRPr lang="id-ID" b="1" dirty="0" smtClean="0">
              <a:solidFill>
                <a:prstClr val="white"/>
              </a:solidFill>
              <a:latin typeface="Century Gothic"/>
            </a:endParaRPr>
          </a:p>
          <a:p>
            <a:pPr algn="ctr"/>
            <a:r>
              <a:rPr lang="id-ID" b="1" dirty="0" smtClean="0">
                <a:solidFill>
                  <a:prstClr val="white"/>
                </a:solidFill>
                <a:latin typeface="Century Gothic"/>
              </a:rPr>
              <a:t>(Power </a:t>
            </a:r>
            <a:r>
              <a:rPr lang="id-ID" b="1" dirty="0">
                <a:solidFill>
                  <a:prstClr val="white"/>
                </a:solidFill>
                <a:latin typeface="Century Gothic"/>
              </a:rPr>
              <a:t>Strategies)</a:t>
            </a:r>
          </a:p>
        </p:txBody>
      </p:sp>
    </p:spTree>
    <p:extLst>
      <p:ext uri="{BB962C8B-B14F-4D97-AF65-F5344CB8AC3E}">
        <p14:creationId xmlns:p14="http://schemas.microsoft.com/office/powerpoint/2010/main" val="336481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427</TotalTime>
  <Words>166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Executive</vt:lpstr>
      <vt:lpstr>1_Executive</vt:lpstr>
      <vt:lpstr>PowerPoint Presentation</vt:lpstr>
      <vt:lpstr>Materi  (Orientasi Perkuliahan)  </vt:lpstr>
      <vt:lpstr> </vt:lpstr>
      <vt:lpstr> </vt:lpstr>
      <vt:lpstr> </vt:lpstr>
      <vt:lpstr>Difusi dan Diseminasi</vt:lpstr>
      <vt:lpstr>Proses Keputusan Inovasi</vt:lpstr>
      <vt:lpstr>PowerPoint Presentation</vt:lpstr>
      <vt:lpstr> </vt:lpstr>
      <vt:lpstr>PowerPoint Presentation</vt:lpstr>
      <vt:lpstr>PowerPoint Presentation</vt:lpstr>
      <vt:lpstr> INOVASI  DALAM PEMBELAJARAN. . 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DIFUSI  DAN  INOVASI PENDIDIKAN</dc:title>
  <dc:creator>user</dc:creator>
  <cp:lastModifiedBy>user</cp:lastModifiedBy>
  <cp:revision>31</cp:revision>
  <dcterms:created xsi:type="dcterms:W3CDTF">2017-03-09T02:51:08Z</dcterms:created>
  <dcterms:modified xsi:type="dcterms:W3CDTF">2017-03-22T17:26:14Z</dcterms:modified>
</cp:coreProperties>
</file>