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d-ID" smtClean="0"/>
              <a:t>Klik untuk mengedit gaya subjudul Master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8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3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p Sek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19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7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75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08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41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si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6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d-ID" smtClean="0"/>
              <a:t>Klik ikon untuk tambah gambar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78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46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d-ID" smtClean="0"/>
              <a:t>Klik untuk edit gaya teks Master</a:t>
            </a:r>
          </a:p>
          <a:p>
            <a:pPr lvl="1" eaLnBrk="1" latinLnBrk="0" hangingPunct="1"/>
            <a:r>
              <a:rPr lang="id-ID" smtClean="0"/>
              <a:t>Tingkat kedua</a:t>
            </a:r>
          </a:p>
          <a:p>
            <a:pPr lvl="2" eaLnBrk="1" latinLnBrk="0" hangingPunct="1"/>
            <a:r>
              <a:rPr lang="id-ID" smtClean="0"/>
              <a:t>Tingkat ketiga</a:t>
            </a:r>
          </a:p>
          <a:p>
            <a:pPr lvl="3" eaLnBrk="1" latinLnBrk="0" hangingPunct="1"/>
            <a:r>
              <a:rPr lang="id-ID" smtClean="0"/>
              <a:t>Tingkat keempat</a:t>
            </a:r>
          </a:p>
          <a:p>
            <a:pPr lvl="4" eaLnBrk="1" latinLnBrk="0" hangingPunct="1"/>
            <a:r>
              <a:rPr lang="id-ID" smtClean="0"/>
              <a:t>Tingkat kelima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8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op Sek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Klik untuk mengedit gaya judul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si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Klik ikon untuk tambah gambar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Klik untuk mengedit gaya 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3465B-8D1A-43C4-8D4E-13AD860BC67B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1AF4E3-E24E-408E-B45F-36FA26AB48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Klik untuk edit gaya teks Master</a:t>
            </a:r>
          </a:p>
          <a:p>
            <a:pPr lvl="1"/>
            <a:r>
              <a:rPr lang="id-ID" smtClean="0"/>
              <a:t>Tingkat kedua</a:t>
            </a:r>
          </a:p>
          <a:p>
            <a:pPr lvl="2"/>
            <a:r>
              <a:rPr lang="id-ID" smtClean="0"/>
              <a:t>Tingkat ketiga</a:t>
            </a:r>
          </a:p>
          <a:p>
            <a:pPr lvl="3"/>
            <a:r>
              <a:rPr lang="id-ID" smtClean="0"/>
              <a:t>Tingkat keempat</a:t>
            </a:r>
          </a:p>
          <a:p>
            <a:pPr lvl="4"/>
            <a:r>
              <a:rPr lang="id-ID" smtClean="0"/>
              <a:t>Tingkat kelima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d-ID" smtClean="0"/>
              <a:t>Klik untuk mengedit gaya judul Master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d-ID" smtClean="0"/>
              <a:t>Klik untuk edit gaya teks Master</a:t>
            </a:r>
          </a:p>
          <a:p>
            <a:pPr lvl="1" eaLnBrk="1" latinLnBrk="0" hangingPunct="1"/>
            <a:r>
              <a:rPr kumimoji="0" lang="id-ID" smtClean="0"/>
              <a:t>Tingkat kedua</a:t>
            </a:r>
          </a:p>
          <a:p>
            <a:pPr lvl="2" eaLnBrk="1" latinLnBrk="0" hangingPunct="1"/>
            <a:r>
              <a:rPr kumimoji="0" lang="id-ID" smtClean="0"/>
              <a:t>Tingkat ketiga</a:t>
            </a:r>
          </a:p>
          <a:p>
            <a:pPr lvl="3" eaLnBrk="1" latinLnBrk="0" hangingPunct="1"/>
            <a:r>
              <a:rPr kumimoji="0" lang="id-ID" smtClean="0"/>
              <a:t>Tingkat keempat</a:t>
            </a:r>
          </a:p>
          <a:p>
            <a:pPr lvl="4" eaLnBrk="1" latinLnBrk="0" hangingPunct="1"/>
            <a:r>
              <a:rPr kumimoji="0" lang="id-ID" smtClean="0"/>
              <a:t>Tingkat kelima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57C90-B62A-4EB5-AE4E-AE36EFDAA31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3/30/2023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CFB19-754A-46E9-884E-5A6E45EDC44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8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736166" y="1556792"/>
            <a:ext cx="7560840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b="1" dirty="0">
                <a:solidFill>
                  <a:prstClr val="black"/>
                </a:solidFill>
              </a:rPr>
              <a:t>Tugas Kelompok Membuat Makalah:</a:t>
            </a:r>
          </a:p>
          <a:p>
            <a:pPr marL="342900" indent="-342900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Struktur makalah mengikuti format Penulisan Ilmiah Makalah Pascasarjana IAIN Parepare</a:t>
            </a:r>
          </a:p>
          <a:p>
            <a:pPr marL="342900" indent="-342900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Jumlah Halaman minimal ; 20 h.,</a:t>
            </a:r>
          </a:p>
          <a:p>
            <a:pPr marL="342900" indent="-342900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Jumlah Rujukan: Buku Minimal 3, Jurnal Ilmiah (Sinta 1-6) minimal 5, Jurnal Internasional minimal 1</a:t>
            </a:r>
          </a:p>
          <a:p>
            <a:pPr marL="342900" indent="-342900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Menggunakan </a:t>
            </a:r>
            <a:r>
              <a:rPr lang="id-ID" sz="1600" dirty="0" err="1">
                <a:solidFill>
                  <a:prstClr val="black"/>
                </a:solidFill>
              </a:rPr>
              <a:t>sitasi</a:t>
            </a:r>
            <a:r>
              <a:rPr lang="id-ID" sz="1600" dirty="0">
                <a:solidFill>
                  <a:prstClr val="black"/>
                </a:solidFill>
              </a:rPr>
              <a:t> ilmiah (</a:t>
            </a:r>
            <a:r>
              <a:rPr lang="id-ID" sz="1600" dirty="0" err="1">
                <a:solidFill>
                  <a:prstClr val="black"/>
                </a:solidFill>
              </a:rPr>
              <a:t>Mendelay</a:t>
            </a:r>
            <a:r>
              <a:rPr lang="id-ID" sz="1600" dirty="0">
                <a:solidFill>
                  <a:prstClr val="black"/>
                </a:solidFill>
              </a:rPr>
              <a:t> , </a:t>
            </a:r>
            <a:r>
              <a:rPr lang="id-ID" sz="1600" dirty="0" err="1">
                <a:solidFill>
                  <a:prstClr val="black"/>
                </a:solidFill>
              </a:rPr>
              <a:t>Zotero</a:t>
            </a:r>
            <a:r>
              <a:rPr lang="id-ID" sz="1600" dirty="0">
                <a:solidFill>
                  <a:prstClr val="black"/>
                </a:solidFill>
              </a:rPr>
              <a:t> dan semacamnya)</a:t>
            </a:r>
          </a:p>
          <a:p>
            <a:pPr marL="342900" indent="-342900">
              <a:buFontTx/>
              <a:buAutoNum type="arabicPeriod"/>
            </a:pPr>
            <a:r>
              <a:rPr lang="id-ID" sz="1600" dirty="0">
                <a:solidFill>
                  <a:prstClr val="black"/>
                </a:solidFill>
              </a:rPr>
              <a:t>Anti </a:t>
            </a:r>
            <a:r>
              <a:rPr lang="id-ID" sz="1600" dirty="0" err="1">
                <a:solidFill>
                  <a:prstClr val="black"/>
                </a:solidFill>
              </a:rPr>
              <a:t>Plagiasi</a:t>
            </a:r>
            <a:r>
              <a:rPr lang="id-ID" sz="1600" dirty="0">
                <a:solidFill>
                  <a:prstClr val="black"/>
                </a:solidFill>
              </a:rPr>
              <a:t> </a:t>
            </a:r>
            <a:r>
              <a:rPr lang="id-ID" sz="1600" dirty="0" err="1">
                <a:solidFill>
                  <a:prstClr val="black"/>
                </a:solidFill>
              </a:rPr>
              <a:t>Turnitin</a:t>
            </a:r>
            <a:r>
              <a:rPr lang="id-ID" sz="1600" dirty="0">
                <a:solidFill>
                  <a:prstClr val="black"/>
                </a:solidFill>
              </a:rPr>
              <a:t> dan semacamnya : maksimal 45%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Persegi panjang 2"/>
          <p:cNvSpPr/>
          <p:nvPr/>
        </p:nvSpPr>
        <p:spPr>
          <a:xfrm>
            <a:off x="790906" y="4084994"/>
            <a:ext cx="7704856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sz="2000" b="1" dirty="0">
                <a:solidFill>
                  <a:prstClr val="black"/>
                </a:solidFill>
              </a:rPr>
              <a:t>Tugas Individu Membuat Power </a:t>
            </a:r>
            <a:r>
              <a:rPr lang="id-ID" sz="2000" b="1" dirty="0" err="1">
                <a:solidFill>
                  <a:prstClr val="black"/>
                </a:solidFill>
              </a:rPr>
              <a:t>Point</a:t>
            </a:r>
            <a:r>
              <a:rPr lang="id-ID" sz="2000" b="1" dirty="0">
                <a:solidFill>
                  <a:prstClr val="black"/>
                </a:solidFill>
              </a:rPr>
              <a:t> (PPT):</a:t>
            </a:r>
          </a:p>
          <a:p>
            <a:pPr marL="342900" indent="-342900">
              <a:buFontTx/>
              <a:buAutoNum type="arabicPeriod"/>
            </a:pPr>
            <a:r>
              <a:rPr lang="id-ID" dirty="0">
                <a:solidFill>
                  <a:prstClr val="black"/>
                </a:solidFill>
              </a:rPr>
              <a:t>Masing-masing membuat </a:t>
            </a:r>
            <a:r>
              <a:rPr lang="id-ID" dirty="0" err="1">
                <a:solidFill>
                  <a:prstClr val="black"/>
                </a:solidFill>
              </a:rPr>
              <a:t>ppt</a:t>
            </a:r>
            <a:r>
              <a:rPr lang="id-ID" dirty="0">
                <a:solidFill>
                  <a:prstClr val="black"/>
                </a:solidFill>
              </a:rPr>
              <a:t>., minimal 7 </a:t>
            </a:r>
            <a:r>
              <a:rPr lang="id-ID" dirty="0" err="1">
                <a:solidFill>
                  <a:prstClr val="black"/>
                </a:solidFill>
              </a:rPr>
              <a:t>slide</a:t>
            </a:r>
            <a:r>
              <a:rPr lang="id-ID" dirty="0">
                <a:solidFill>
                  <a:prstClr val="black"/>
                </a:solidFill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id-ID" dirty="0">
                <a:solidFill>
                  <a:prstClr val="black"/>
                </a:solidFill>
              </a:rPr>
              <a:t>Pada bagian </a:t>
            </a:r>
            <a:r>
              <a:rPr lang="id-ID" dirty="0" err="1">
                <a:solidFill>
                  <a:prstClr val="black"/>
                </a:solidFill>
              </a:rPr>
              <a:t>slide</a:t>
            </a:r>
            <a:r>
              <a:rPr lang="id-ID" dirty="0">
                <a:solidFill>
                  <a:prstClr val="black"/>
                </a:solidFill>
              </a:rPr>
              <a:t> 1 memuat judul, nama dan </a:t>
            </a:r>
            <a:r>
              <a:rPr lang="id-ID" dirty="0" err="1">
                <a:solidFill>
                  <a:prstClr val="black"/>
                </a:solidFill>
              </a:rPr>
              <a:t>photo</a:t>
            </a:r>
            <a:r>
              <a:rPr lang="id-ID" dirty="0">
                <a:solidFill>
                  <a:prstClr val="black"/>
                </a:solidFill>
              </a:rPr>
              <a:t>, identitas dan dosen.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Persegi panjang 3"/>
          <p:cNvSpPr/>
          <p:nvPr/>
        </p:nvSpPr>
        <p:spPr>
          <a:xfrm>
            <a:off x="832019" y="5373216"/>
            <a:ext cx="748883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000" b="1" dirty="0">
                <a:solidFill>
                  <a:prstClr val="black"/>
                </a:solidFill>
              </a:rPr>
              <a:t>Tugas Individu Membuat Video Presentasi:</a:t>
            </a:r>
          </a:p>
          <a:p>
            <a:pPr marL="342900" indent="-342900">
              <a:buFontTx/>
              <a:buAutoNum type="arabicPeriod"/>
            </a:pPr>
            <a:r>
              <a:rPr lang="id-ID" dirty="0">
                <a:solidFill>
                  <a:prstClr val="black"/>
                </a:solidFill>
              </a:rPr>
              <a:t>Masing-masing membuat Video presentasi, minimal 7 menit.</a:t>
            </a:r>
          </a:p>
          <a:p>
            <a:pPr marL="342900" indent="-342900">
              <a:buFontTx/>
              <a:buAutoNum type="arabicPeriod"/>
            </a:pPr>
            <a:r>
              <a:rPr lang="id-ID" dirty="0">
                <a:solidFill>
                  <a:prstClr val="black"/>
                </a:solidFill>
              </a:rPr>
              <a:t>Video </a:t>
            </a:r>
            <a:r>
              <a:rPr lang="id-ID" dirty="0" err="1">
                <a:solidFill>
                  <a:prstClr val="black"/>
                </a:solidFill>
              </a:rPr>
              <a:t>diupload</a:t>
            </a:r>
            <a:r>
              <a:rPr lang="id-ID" dirty="0">
                <a:solidFill>
                  <a:prstClr val="black"/>
                </a:solidFill>
              </a:rPr>
              <a:t> ke </a:t>
            </a:r>
            <a:r>
              <a:rPr lang="id-ID" dirty="0" err="1">
                <a:solidFill>
                  <a:prstClr val="black"/>
                </a:solidFill>
              </a:rPr>
              <a:t>youtube</a:t>
            </a:r>
            <a:r>
              <a:rPr lang="id-ID" dirty="0">
                <a:solidFill>
                  <a:prstClr val="black"/>
                </a:solidFill>
              </a:rPr>
              <a:t> dan </a:t>
            </a:r>
            <a:r>
              <a:rPr lang="id-ID" dirty="0" err="1">
                <a:solidFill>
                  <a:prstClr val="black"/>
                </a:solidFill>
              </a:rPr>
              <a:t>dilink</a:t>
            </a:r>
            <a:r>
              <a:rPr lang="id-ID" dirty="0">
                <a:solidFill>
                  <a:prstClr val="black"/>
                </a:solidFill>
              </a:rPr>
              <a:t> ke </a:t>
            </a:r>
            <a:r>
              <a:rPr lang="id-ID" dirty="0" err="1">
                <a:solidFill>
                  <a:prstClr val="black"/>
                </a:solidFill>
              </a:rPr>
              <a:t>elearning</a:t>
            </a:r>
            <a:r>
              <a:rPr lang="id-ID" dirty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Persegi panjang 4"/>
          <p:cNvSpPr/>
          <p:nvPr/>
        </p:nvSpPr>
        <p:spPr>
          <a:xfrm>
            <a:off x="884756" y="908720"/>
            <a:ext cx="7263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prstClr val="black"/>
                </a:solidFill>
              </a:rPr>
              <a:t>PEMBAGIAN TUGAS PASCASARJANA PAI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2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539552" y="3356992"/>
            <a:ext cx="8064896" cy="31085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2800" b="1" dirty="0" smtClean="0"/>
              <a:t>Pendekatan dan strategi pembelajaran PAI dan TIK dalam pendidikan: 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id-ID" sz="2800" b="1" dirty="0" smtClean="0"/>
              <a:t>Perbedaan </a:t>
            </a:r>
            <a:r>
              <a:rPr lang="id-ID" sz="2800" b="1" dirty="0" smtClean="0"/>
              <a:t>Pengertian model, pendekatan, strategi, metode, dan teknik-teknik, Teknologi Informasi dan Komunikasi dalam pembelajaran PAI.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412776"/>
            <a:ext cx="3033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KELOMPOK 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171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827584" y="2492896"/>
            <a:ext cx="7560840" cy="35394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2800" dirty="0" smtClean="0"/>
              <a:t>Model Pembelajaran Quantum: 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id-ID" sz="2800" dirty="0" smtClean="0"/>
              <a:t>Teori </a:t>
            </a:r>
            <a:r>
              <a:rPr lang="id-ID" sz="2800" dirty="0" smtClean="0"/>
              <a:t>Otak Kiri kanan,  Gaya belajar (Auditory, Visual, Kinestetik) </a:t>
            </a:r>
            <a:r>
              <a:rPr lang="en-US" sz="2800" dirty="0" smtClean="0"/>
              <a:t>= </a:t>
            </a:r>
            <a:endParaRPr lang="en-US" sz="2800" dirty="0" smtClean="0"/>
          </a:p>
          <a:p>
            <a:pPr algn="ctr"/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Mengajar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(</a:t>
            </a:r>
            <a:r>
              <a:rPr lang="en-US" sz="2800" dirty="0" err="1" smtClean="0"/>
              <a:t>bebagai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1412776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KELOMPOK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446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827584" y="2996952"/>
            <a:ext cx="784887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id-ID" sz="3600" dirty="0"/>
              <a:t>Model Pembelajaran Kontekstual: </a:t>
            </a:r>
            <a:endParaRPr lang="en-US" sz="3600" dirty="0" smtClean="0"/>
          </a:p>
          <a:p>
            <a:pPr lvl="0" algn="ctr"/>
            <a:endParaRPr lang="en-US" sz="3600" dirty="0"/>
          </a:p>
          <a:p>
            <a:pPr lvl="0" algn="ctr"/>
            <a:r>
              <a:rPr lang="id-ID" sz="3600" dirty="0" smtClean="0"/>
              <a:t>Konsep </a:t>
            </a:r>
            <a:r>
              <a:rPr lang="id-ID" sz="3600" dirty="0"/>
              <a:t>dasar, komponen, prinsip, dan skenario pembelajaran kontekstual.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1412776"/>
            <a:ext cx="3102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KELOMPOK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254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1115616" y="3284984"/>
            <a:ext cx="7128792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3200" dirty="0"/>
              <a:t>Model Pembelajaran Kooperatif dan Kolaboratif: </a:t>
            </a:r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id-ID" sz="3200" dirty="0" smtClean="0"/>
              <a:t>perbedaan </a:t>
            </a:r>
            <a:r>
              <a:rPr lang="id-ID" sz="3200" dirty="0"/>
              <a:t>konsep, karakteristik, prinsip-prinsip, prosedur, dan model-model kooperatif.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412776"/>
            <a:ext cx="3127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KELOMPOK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765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segi panjang 1"/>
          <p:cNvSpPr/>
          <p:nvPr/>
        </p:nvSpPr>
        <p:spPr>
          <a:xfrm>
            <a:off x="1259632" y="2564904"/>
            <a:ext cx="6552728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 smtClean="0"/>
              <a:t>Mengajar</a:t>
            </a:r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Pendekatan</a:t>
            </a:r>
            <a:r>
              <a:rPr lang="en-US" sz="3200" dirty="0"/>
              <a:t>; </a:t>
            </a:r>
            <a:r>
              <a:rPr lang="en-US" sz="3200" dirty="0" err="1"/>
              <a:t>Individualistis</a:t>
            </a:r>
            <a:r>
              <a:rPr lang="en-US" sz="3200" dirty="0"/>
              <a:t>, </a:t>
            </a:r>
            <a:r>
              <a:rPr lang="en-US" sz="3200" dirty="0" err="1"/>
              <a:t>Kelompok</a:t>
            </a:r>
            <a:r>
              <a:rPr lang="en-US" sz="3200" dirty="0"/>
              <a:t>, </a:t>
            </a:r>
            <a:r>
              <a:rPr lang="en-US" sz="3200" dirty="0" err="1"/>
              <a:t>campuran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Edukasi</a:t>
            </a:r>
            <a:r>
              <a:rPr lang="en-US" sz="3200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1412776"/>
            <a:ext cx="3105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KELOMPOK 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2246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entuk Gelombang">
  <a:themeElements>
    <a:clrScheme name="Bentuk Gelombang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entuk Gelombang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ntuk Gelombang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iran">
  <a:themeElements>
    <a:clrScheme name="Alira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lira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ir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247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Candara</vt:lpstr>
      <vt:lpstr>Constantia</vt:lpstr>
      <vt:lpstr>Symbol</vt:lpstr>
      <vt:lpstr>Wingdings 2</vt:lpstr>
      <vt:lpstr>Bentuk Gelombang</vt:lpstr>
      <vt:lpstr>Aliran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dan strategi pembelajaran PAI dan TIK dalam pendidikan: model, pendekatan, strategi, metode, dan teknik-teknik, Teknologi Informasi dan Komunikasi dalam pembelajaran PAI. - Model Pembelajaran Quantum: Teori Otak Kiri kanan,  Gaya belajar (Auditory, Visual, Kinestetik) = Manusia sebagai makhluk belajar Mengajar (bebagai istilah tentang manusia dan pengembangan potensi manusia) Model Pembelajaran Kontekstual: Konsep dasar, komponen, prinsip, dan skenario pembelajaran kontekstual. - Model Pembelajaran Kooperatif dan Kolaboratif: perbedaan konsep, karakteristik, prinsip-prinsip, prosedur, dan model-model kooperatif. Berbagai Pendekatan dalam Belajar Mengajar (Pendekatan; Individualistis, Kelompok, campuran dan Edukasi)  Pendekatan Saintifik dalam Pembelajaran PAI: konsep dasar, karakteristik, prosedur, dan skenario penerapannya. - Model pembelajaran Inquiry dalam pembelajaran PAI: konsep dasar, karakteristik, prosedur, dan skenario penerapannya. - Model PAIKEM: konsep dasar, karakteristik, prosedur, dan skenario penerapannya. Evaluasi Tengah Tesmester berbasis Online Konsep Pembelajaran PAI Berbasis TIK Aplikasi Teknologi Informasi dan Komunikasi dalam Pembelajaran PAI: Memaksimalkan Power Point dalam Pembelajaran PAI Penggunaan Search Engine dalam Pembelajaran PAI Web-blog dalam Pembelajaran PAI Aplikasi Pembelajaran berbasis online  Model Pembelajaran Berbasis web (e-learning): konsep dasar, karakteristik, prosedur, dan skenario penerapannya. Model Pembelajaran Mandiri: konsep dasar, karakteristik, prosedur, dan skenario penerapannya. Aplikasi Teknologi Informasi dan Komunikasi dalam Pembelajaran PAI: Audity, Youtube, dan E-Book dalam pembelajaran PAI Facebook, video call, Twitter, skype dalam pembelajaran PAI Web 2 dan Web 3 dalam Pembelajaran PAI Penerapan Project Based Learning dengan Pendekatan CBSA dalam Pembelajaran PAI pada masa Pandemi Covid-19, meliputi: konsep dasar, karakteristik, prosedur, dan skenario penerapannya.</dc:title>
  <dc:creator>ACCA</dc:creator>
  <cp:lastModifiedBy>Khaeril</cp:lastModifiedBy>
  <cp:revision>8</cp:revision>
  <dcterms:created xsi:type="dcterms:W3CDTF">2020-12-02T05:44:32Z</dcterms:created>
  <dcterms:modified xsi:type="dcterms:W3CDTF">2023-03-30T06:37:32Z</dcterms:modified>
</cp:coreProperties>
</file>