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3"/>
  </p:handoutMasterIdLst>
  <p:sldIdLst>
    <p:sldId id="256" r:id="rId3"/>
    <p:sldId id="269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2" autoAdjust="0"/>
    <p:restoredTop sz="94660"/>
  </p:normalViewPr>
  <p:slideViewPr>
    <p:cSldViewPr>
      <p:cViewPr>
        <p:scale>
          <a:sx n="37" d="100"/>
          <a:sy n="37" d="100"/>
        </p:scale>
        <p:origin x="-1646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358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video" Target="file:///C:\Program%20Files\Microsoft%20Office\Templates\PPPAni5_Gold.avi" TargetMode="Externa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338" y="333375"/>
            <a:ext cx="6048375" cy="75088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1054100"/>
            <a:ext cx="6048375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38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925" y="404813"/>
            <a:ext cx="1800225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0" y="404813"/>
            <a:ext cx="5248275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379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PAni5_Gold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350963"/>
            <a:ext cx="2560637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163" y="2203450"/>
            <a:ext cx="6110287" cy="1169988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163" y="3579813"/>
            <a:ext cx="5972175" cy="1033462"/>
          </a:xfrm>
        </p:spPr>
        <p:txBody>
          <a:bodyPr/>
          <a:lstStyle>
            <a:lvl1pPr marL="0" indent="0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E6D04-20C8-4E5C-ADED-C55DF1BF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C3AF-0D2E-4FAF-A601-FA93CF41A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14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4C59-273F-4637-976E-F73314FE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652588"/>
            <a:ext cx="3905250" cy="447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1652588"/>
            <a:ext cx="3905250" cy="447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6ADF-05DD-44BB-9B5C-1B39B0077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20DB7-B96C-4AD1-BBB2-1021A4501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02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AAA86-9EE4-4F84-8260-6151416C5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1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466F-8EC3-4442-A1C2-014B667A5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1975-142D-4D0E-A21A-82E5D1A3F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337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720F-3FCE-4CBF-9555-256B6F260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CE7E-62CB-41B5-A776-8AA68E859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15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3475" y="482600"/>
            <a:ext cx="2024063" cy="564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525" y="482600"/>
            <a:ext cx="5924550" cy="5645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7228-DFBD-4905-B397-A0DB45C41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41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628775"/>
            <a:ext cx="35242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628775"/>
            <a:ext cx="35242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65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29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65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64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36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28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ideo" Target="file:///C:\Program%20Files\Microsoft%20Office\Templates\PPPAni5_Gold.avi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04813"/>
            <a:ext cx="7127875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28775"/>
            <a:ext cx="72009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525" y="482600"/>
            <a:ext cx="68659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652588"/>
            <a:ext cx="7962900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8013C427-AB88-49EB-87FE-79BC457809ED}" type="slidenum">
              <a:rPr lang="en-US"/>
              <a:pPr eaLnBrk="0" hangingPunct="0">
                <a:defRPr/>
              </a:pPr>
              <a:t>‹#›</a:t>
            </a:fld>
            <a:endParaRPr lang="en-US"/>
          </a:p>
        </p:txBody>
      </p:sp>
      <p:pic>
        <p:nvPicPr>
          <p:cNvPr id="53255" name="PPPAni5_Gold.avi">
            <a:hlinkClick r:id="" action="ppaction://media"/>
          </p:cNvPr>
          <p:cNvPicPr>
            <a:picLocks noRot="1" noChangeAspect="1" noChangeArrowheads="1"/>
          </p:cNvPicPr>
          <p:nvPr>
            <a:videoFile r:link="rId13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0"/>
            <a:ext cx="11271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2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3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916" y="548680"/>
            <a:ext cx="5976540" cy="720080"/>
          </a:xfrm>
          <a:noFill/>
        </p:spPr>
        <p:txBody>
          <a:bodyPr/>
          <a:lstStyle/>
          <a:p>
            <a:r>
              <a:rPr lang="id-ID" sz="5400" dirty="0" smtClean="0">
                <a:solidFill>
                  <a:schemeClr val="tx2"/>
                </a:solidFill>
                <a:latin typeface="Adobe Garamond Pro Bold" pitchFamily="18" charset="0"/>
                <a:cs typeface="Aharoni" pitchFamily="2" charset="-79"/>
              </a:rPr>
              <a:t>SCRIPT WRITING</a:t>
            </a:r>
            <a:endParaRPr lang="uk-UA" sz="5400" dirty="0">
              <a:solidFill>
                <a:schemeClr val="tx2"/>
              </a:solidFill>
              <a:latin typeface="Tahoma" pitchFamily="34" charset="0"/>
              <a:cs typeface="Aharoni" pitchFamily="2" charset="-79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085184"/>
            <a:ext cx="4851400" cy="15123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sz="1800" dirty="0" smtClean="0">
                <a:solidFill>
                  <a:schemeClr val="tx2"/>
                </a:solidFill>
              </a:rPr>
              <a:t>Dosen Pengampuh</a:t>
            </a:r>
            <a:r>
              <a:rPr lang="id-ID" dirty="0" smtClean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id-ID" dirty="0" smtClean="0">
                <a:solidFill>
                  <a:schemeClr val="tx2"/>
                </a:solidFill>
              </a:rPr>
              <a:t>A. Dian Fitriana, M.I.Kom</a:t>
            </a:r>
            <a:endParaRPr lang="uk-U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55330" name="Picture 2" descr="Semangat Belajar, Agar Impianmu dapat Terwujud | Bimbingan Belajar Ning's  Course Bandar Lampu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6" b="11144"/>
          <a:stretch/>
        </p:blipFill>
        <p:spPr bwMode="auto">
          <a:xfrm>
            <a:off x="0" y="70551"/>
            <a:ext cx="9116663" cy="64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817458"/>
            <a:ext cx="4038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>
                <a:latin typeface="Agency FB" pitchFamily="34" charset="0"/>
              </a:rPr>
              <a:t>“SEE YOU NEXT WEEK”</a:t>
            </a:r>
            <a:endParaRPr lang="id-ID" sz="40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7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32656"/>
            <a:ext cx="8604448" cy="1169988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PENGERTIAN, PERANAN DAN </a:t>
            </a:r>
            <a:r>
              <a:rPr lang="en-US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URGENSI</a:t>
            </a:r>
            <a:r>
              <a:rPr lang="id-ID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NASKAH</a:t>
            </a:r>
            <a:r>
              <a:rPr lang="id-ID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DALAM PENYIARAN</a:t>
            </a:r>
            <a:endParaRPr lang="en-US" sz="3200" dirty="0" smtClean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3657600"/>
            <a:ext cx="32004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6419737" y="6021328"/>
            <a:ext cx="2409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d-ID" dirty="0" smtClean="0">
                <a:solidFill>
                  <a:srgbClr val="FFFFFF"/>
                </a:solidFill>
                <a:latin typeface="Arial Black" pitchFamily="34" charset="0"/>
              </a:rPr>
              <a:t>PERTEMUAN 2 </a:t>
            </a:r>
            <a:endParaRPr lang="en-US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900" smtClean="0"/>
              <a:t> </a:t>
            </a:r>
            <a:r>
              <a:rPr lang="en-US" sz="29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Pengertian Penulisan Naskah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media,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dituangkan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sebut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r>
              <a:rPr lang="en-US" dirty="0" smtClean="0"/>
              <a:t> program media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Sebutan untuk pembuat naskah adalah </a:t>
            </a:r>
          </a:p>
          <a:p>
            <a:pPr marL="354013" indent="0">
              <a:buNone/>
            </a:pPr>
            <a:r>
              <a:rPr lang="id-ID" dirty="0" smtClean="0">
                <a:solidFill>
                  <a:srgbClr val="FF0000"/>
                </a:solidFill>
              </a:rPr>
              <a:t>Script Writer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79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Tujuan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penulisan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naskah</a:t>
            </a:r>
            <a:endParaRPr lang="en-US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Sebagai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penuntun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memproduksi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media,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artinya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menjadi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penuntun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penulisan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tek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materi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mengambil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gambar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grafis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merekam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suara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membuat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animasi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5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482600"/>
            <a:ext cx="7559675" cy="825500"/>
          </a:xfrm>
        </p:spPr>
        <p:txBody>
          <a:bodyPr/>
          <a:lstStyle/>
          <a:p>
            <a:pPr>
              <a:defRPr/>
            </a:pPr>
            <a:r>
              <a:rPr lang="en-US" sz="29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Macam – macam naskah program media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Naskah Audio (radio dan kaset)</a:t>
            </a:r>
          </a:p>
          <a:p>
            <a:r>
              <a:rPr lang="en-US" smtClean="0"/>
              <a:t>Naskah Film dan Video</a:t>
            </a:r>
          </a:p>
          <a:p>
            <a:r>
              <a:rPr lang="en-US" smtClean="0"/>
              <a:t>Naskah Program Interaktif </a:t>
            </a:r>
          </a:p>
        </p:txBody>
      </p:sp>
    </p:spTree>
    <p:extLst>
      <p:ext uri="{BB962C8B-B14F-4D97-AF65-F5344CB8AC3E}">
        <p14:creationId xmlns:p14="http://schemas.microsoft.com/office/powerpoint/2010/main" val="26973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447800"/>
            <a:ext cx="6096000" cy="1066800"/>
          </a:xfrm>
        </p:spPr>
        <p:txBody>
          <a:bodyPr/>
          <a:lstStyle/>
          <a:p>
            <a:pPr eaLnBrk="1" hangingPunct="1"/>
            <a:r>
              <a:rPr lang="en-US" sz="5400" smtClean="0"/>
              <a:t>Durasi Program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182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smtClean="0"/>
              <a:t>    </a:t>
            </a:r>
            <a:r>
              <a:rPr lang="en-US" b="1" smtClean="0"/>
              <a:t>Secara umum semua program audio visual dalam penyampaian informasi atau pesan akan dibatasi oleh waktu atau durasi.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58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Naskah Program</a:t>
            </a:r>
            <a:r>
              <a:rPr lang="en-US" sz="600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Apapun jenisnya program audio visual yang akan diciptakan atau diproduksi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Harus selalu dilandasi oleh adanya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NASKAH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terlebih dahulu</a:t>
            </a:r>
          </a:p>
          <a:p>
            <a:pPr eaLnBrk="1" hangingPunct="1">
              <a:buFont typeface="Wingdings" pitchFamily="2" charset="2"/>
              <a:buNone/>
            </a:pPr>
            <a:endParaRPr lang="en-US" sz="3600" b="1" smtClean="0"/>
          </a:p>
        </p:txBody>
      </p:sp>
    </p:spTree>
    <p:extLst>
      <p:ext uri="{BB962C8B-B14F-4D97-AF65-F5344CB8AC3E}">
        <p14:creationId xmlns:p14="http://schemas.microsoft.com/office/powerpoint/2010/main" val="23074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/>
            <a:r>
              <a:rPr lang="en-US" smtClean="0"/>
              <a:t>Fungsi Naskah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Dalam produksi program audio visual, NASKAH, memiliki fungsi penting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/>
              <a:t>Sebagai pedoman utama dalam pelaksanaan produksi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/>
              <a:t>Sebagai dasar penentuan peralatan yang akan dipergunakan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/>
              <a:t>Sebagai dasar penghitungan anggaran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/>
              <a:t>Sebagai dasar penentuan  pemeran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sz="2400" smtClean="0"/>
              <a:t>Sebagai dasar penentuan kerabat kerja yang diperlukan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sz="2400" smtClean="0"/>
              <a:t>Sebagai dasar penentuan kostum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sz="2400" smtClean="0"/>
              <a:t>Sebagai dasar penentuan lokasi/dekorasi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sz="2400" smtClean="0"/>
              <a:t>Sebagai dasar pedoman pengambilan gambar/shooting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sz="2400" smtClean="0"/>
              <a:t>Dan lain-yang terkait dengan proses produksi program</a:t>
            </a:r>
          </a:p>
        </p:txBody>
      </p:sp>
    </p:spTree>
    <p:extLst>
      <p:ext uri="{BB962C8B-B14F-4D97-AF65-F5344CB8AC3E}">
        <p14:creationId xmlns:p14="http://schemas.microsoft.com/office/powerpoint/2010/main" val="23677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6858000" cy="712788"/>
          </a:xfrm>
        </p:spPr>
        <p:txBody>
          <a:bodyPr/>
          <a:lstStyle/>
          <a:p>
            <a:pPr eaLnBrk="1" hangingPunct="1"/>
            <a:r>
              <a:rPr lang="en-US" dirty="0" err="1" smtClean="0"/>
              <a:t>Konsep</a:t>
            </a:r>
            <a:r>
              <a:rPr lang="en-US" dirty="0" smtClean="0"/>
              <a:t>  </a:t>
            </a:r>
            <a:r>
              <a:rPr lang="en-US" dirty="0" err="1" smtClean="0"/>
              <a:t>Dasar</a:t>
            </a:r>
            <a:r>
              <a:rPr lang="en-US" dirty="0" smtClean="0"/>
              <a:t>  </a:t>
            </a:r>
            <a:r>
              <a:rPr lang="en-US" dirty="0" err="1" smtClean="0"/>
              <a:t>Naskah</a:t>
            </a:r>
            <a:endParaRPr lang="en-US" dirty="0" smtClean="0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81000" y="2133600"/>
            <a:ext cx="838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C9C9C9">
                    <a:lumMod val="20000"/>
                    <a:lumOff val="80000"/>
                  </a:srgbClr>
                </a:solidFill>
                <a:latin typeface="Times New Roman" pitchFamily="18" charset="0"/>
              </a:rPr>
              <a:t>APA LATAR BELAKANG DIBUATNYA PROGRAM ?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C9C9C9">
                    <a:lumMod val="20000"/>
                    <a:lumOff val="80000"/>
                  </a:srgbClr>
                </a:solidFill>
                <a:latin typeface="Times New Roman" pitchFamily="18" charset="0"/>
              </a:rPr>
              <a:t>APA TUJUAN DIBUATNYA PROGRAM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C9C9C9">
                    <a:lumMod val="20000"/>
                    <a:lumOff val="80000"/>
                  </a:srgbClr>
                </a:solidFill>
                <a:latin typeface="Times New Roman" pitchFamily="18" charset="0"/>
              </a:rPr>
              <a:t>PESAN APA YANG AKAN DISAMPAIKAN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C9C9C9">
                    <a:lumMod val="20000"/>
                    <a:lumOff val="80000"/>
                  </a:srgbClr>
                </a:solidFill>
                <a:latin typeface="Times New Roman" pitchFamily="18" charset="0"/>
              </a:rPr>
              <a:t>UNTUK  SIAPA  PROGRAM TERSEBUT  DICIPTAKAN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C9C9C9">
                    <a:lumMod val="20000"/>
                    <a:lumOff val="80000"/>
                  </a:srgbClr>
                </a:solidFill>
                <a:latin typeface="Times New Roman" pitchFamily="18" charset="0"/>
              </a:rPr>
              <a:t>DIMANA DAN KAPAN PROGRAM TERSEBUT AKAN DISAMPAIKAN 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C9C9C9">
                  <a:lumMod val="20000"/>
                  <a:lumOff val="8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1" grpId="0"/>
    </p:bld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4D4D4D"/>
      </a:dk1>
      <a:lt1>
        <a:srgbClr val="FFFFFF"/>
      </a:lt1>
      <a:dk2>
        <a:srgbClr val="4D4D4D"/>
      </a:dk2>
      <a:lt2>
        <a:srgbClr val="537DAB"/>
      </a:lt2>
      <a:accent1>
        <a:srgbClr val="8AADCD"/>
      </a:accent1>
      <a:accent2>
        <a:srgbClr val="BBCFE2"/>
      </a:accent2>
      <a:accent3>
        <a:srgbClr val="FFFFFF"/>
      </a:accent3>
      <a:accent4>
        <a:srgbClr val="404040"/>
      </a:accent4>
      <a:accent5>
        <a:srgbClr val="C4D3E3"/>
      </a:accent5>
      <a:accent6>
        <a:srgbClr val="A9BBCD"/>
      </a:accent6>
      <a:hlink>
        <a:srgbClr val="9FB9D3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8AE7"/>
        </a:accent6>
        <a:hlink>
          <a:srgbClr val="3333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54793"/>
        </a:lt2>
        <a:accent1>
          <a:srgbClr val="41659A"/>
        </a:accent1>
        <a:accent2>
          <a:srgbClr val="668ABE"/>
        </a:accent2>
        <a:accent3>
          <a:srgbClr val="FFFFFF"/>
        </a:accent3>
        <a:accent4>
          <a:srgbClr val="404040"/>
        </a:accent4>
        <a:accent5>
          <a:srgbClr val="B0B8CA"/>
        </a:accent5>
        <a:accent6>
          <a:srgbClr val="5C7DAC"/>
        </a:accent6>
        <a:hlink>
          <a:srgbClr val="5979B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537DAB"/>
        </a:lt2>
        <a:accent1>
          <a:srgbClr val="8AADCD"/>
        </a:accent1>
        <a:accent2>
          <a:srgbClr val="BBCFE2"/>
        </a:accent2>
        <a:accent3>
          <a:srgbClr val="FFFFFF"/>
        </a:accent3>
        <a:accent4>
          <a:srgbClr val="404040"/>
        </a:accent4>
        <a:accent5>
          <a:srgbClr val="C4D3E3"/>
        </a:accent5>
        <a:accent6>
          <a:srgbClr val="A9BBCD"/>
        </a:accent6>
        <a:hlink>
          <a:srgbClr val="9FB9D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PAni5_Gold">
  <a:themeElements>
    <a:clrScheme name="">
      <a:dk1>
        <a:srgbClr val="000000"/>
      </a:dk1>
      <a:lt1>
        <a:srgbClr val="969696"/>
      </a:lt1>
      <a:dk2>
        <a:srgbClr val="000000"/>
      </a:dk2>
      <a:lt2>
        <a:srgbClr val="808080"/>
      </a:lt2>
      <a:accent1>
        <a:srgbClr val="F9CD11"/>
      </a:accent1>
      <a:accent2>
        <a:srgbClr val="0066FF"/>
      </a:accent2>
      <a:accent3>
        <a:srgbClr val="C9C9C9"/>
      </a:accent3>
      <a:accent4>
        <a:srgbClr val="000000"/>
      </a:accent4>
      <a:accent5>
        <a:srgbClr val="FBE3AA"/>
      </a:accent5>
      <a:accent6>
        <a:srgbClr val="005CE7"/>
      </a:accent6>
      <a:hlink>
        <a:srgbClr val="FFFF99"/>
      </a:hlink>
      <a:folHlink>
        <a:srgbClr val="B2B2B2"/>
      </a:folHlink>
    </a:clrScheme>
    <a:fontScheme name="PPPAni5_Go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PAni5_Go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Ani5_Gol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Ani5_Gol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Ani5_Gol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Ani5_Go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Ani5_Go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Ani5_Go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238</TotalTime>
  <Words>238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template</vt:lpstr>
      <vt:lpstr>PPPAni5_Gold</vt:lpstr>
      <vt:lpstr>SCRIPT WRITING</vt:lpstr>
      <vt:lpstr>PENGERTIAN, PERANAN DAN URGENSI NASKAH DALAM PENYIARAN</vt:lpstr>
      <vt:lpstr> Pengertian Penulisan Naskah</vt:lpstr>
      <vt:lpstr>Tujuan penulisan naskah</vt:lpstr>
      <vt:lpstr>Macam – macam naskah program media</vt:lpstr>
      <vt:lpstr>Durasi Program </vt:lpstr>
      <vt:lpstr>Naskah Program </vt:lpstr>
      <vt:lpstr>Fungsi Naskah  </vt:lpstr>
      <vt:lpstr>Konsep  Dasar  Naskah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SCRIPT WRITING</dc:title>
  <dc:creator>user</dc:creator>
  <cp:lastModifiedBy>user</cp:lastModifiedBy>
  <cp:revision>8</cp:revision>
  <dcterms:created xsi:type="dcterms:W3CDTF">2020-10-13T23:15:17Z</dcterms:created>
  <dcterms:modified xsi:type="dcterms:W3CDTF">2020-10-22T12:44:04Z</dcterms:modified>
</cp:coreProperties>
</file>