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50" d="100"/>
          <a:sy n="50" d="100"/>
        </p:scale>
        <p:origin x="-1190" y="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0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0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0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1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1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14832097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602"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03"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048604"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32" name="Group 1"/>
          <p:cNvGrpSpPr/>
          <p:nvPr/>
        </p:nvGrpSpPr>
        <p:grpSpPr>
          <a:xfrm>
            <a:off x="-3765" y="4953000"/>
            <a:ext cx="9147765" cy="1912088"/>
            <a:chOff x="-3765" y="4832896"/>
            <a:chExt cx="9147765" cy="2032192"/>
          </a:xfrm>
        </p:grpSpPr>
        <p:sp>
          <p:nvSpPr>
            <p:cNvPr id="1048605"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06"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07"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3145729" name="Straight Connector 11"/>
            <p:cNvCxnSpPr>
              <a:cxnSpLocks/>
            </p:cNvCxnSpPr>
            <p:nvPr/>
          </p:nvCxnSpPr>
          <p:spPr>
            <a:xfrm>
              <a:off x="-3765" y="4880373"/>
              <a:ext cx="9147765" cy="83994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48608" name="Date Placeholder 29"/>
          <p:cNvSpPr>
            <a:spLocks noGrp="1"/>
          </p:cNvSpPr>
          <p:nvPr>
            <p:ph type="dt" sz="half" idx="10"/>
          </p:nvPr>
        </p:nvSpPr>
        <p:spPr/>
        <p:txBody>
          <a:bodyPr/>
          <a:lstStyle>
            <a:lvl1pPr>
              <a:defRPr>
                <a:solidFill>
                  <a:srgbClr val="FFFFFF"/>
                </a:solidFill>
              </a:defRPr>
            </a:lvl1pPr>
          </a:lstStyle>
          <a:p>
            <a:fld id="{4E5ED703-B694-4694-973F-3BA5DD6FF9ED}" type="datetimeFigureOut">
              <a:rPr lang="id-ID" smtClean="0"/>
              <a:t>23/10/2020</a:t>
            </a:fld>
            <a:endParaRPr lang="id-ID"/>
          </a:p>
        </p:txBody>
      </p:sp>
      <p:sp>
        <p:nvSpPr>
          <p:cNvPr id="1048609" name="Footer Placeholder 18"/>
          <p:cNvSpPr>
            <a:spLocks noGrp="1"/>
          </p:cNvSpPr>
          <p:nvPr>
            <p:ph type="ftr" sz="quarter" idx="11"/>
          </p:nvPr>
        </p:nvSpPr>
        <p:spPr/>
        <p:txBody>
          <a:bodyPr/>
          <a:lstStyle>
            <a:lvl1pPr>
              <a:defRPr>
                <a:solidFill>
                  <a:schemeClr val="accent1">
                    <a:tint val="20000"/>
                  </a:schemeClr>
                </a:solidFill>
              </a:defRPr>
            </a:lvl1pPr>
          </a:lstStyle>
          <a:p>
            <a:endParaRPr lang="id-ID"/>
          </a:p>
        </p:txBody>
      </p:sp>
      <p:sp>
        <p:nvSpPr>
          <p:cNvPr id="1048610" name="Slide Number Placeholder 26"/>
          <p:cNvSpPr>
            <a:spLocks noGrp="1"/>
          </p:cNvSpPr>
          <p:nvPr>
            <p:ph type="sldNum" sz="quarter" idx="12"/>
          </p:nvPr>
        </p:nvSpPr>
        <p:spPr/>
        <p:txBody>
          <a:bodyPr/>
          <a:lstStyle>
            <a:lvl1pPr>
              <a:defRPr>
                <a:solidFill>
                  <a:srgbClr val="FFFFFF"/>
                </a:solidFill>
              </a:defRPr>
            </a:lvl1pPr>
          </a:lstStyle>
          <a:p>
            <a:fld id="{53C9610E-7166-4F57-86D7-B9653E76E0CA}"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r>
              <a:rPr kumimoji="0" lang="en-US" smtClean="0"/>
              <a:t>Click to edit Master title style</a:t>
            </a:r>
            <a:endParaRPr kumimoji="0" lang="en-US"/>
          </a:p>
        </p:txBody>
      </p:sp>
      <p:sp>
        <p:nvSpPr>
          <p:cNvPr id="104867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4" name="Date Placeholder 3"/>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75" name="Footer Placeholder 4"/>
          <p:cNvSpPr>
            <a:spLocks noGrp="1"/>
          </p:cNvSpPr>
          <p:nvPr>
            <p:ph type="ftr" sz="quarter" idx="11"/>
          </p:nvPr>
        </p:nvSpPr>
        <p:spPr/>
        <p:txBody>
          <a:bodyPr/>
          <a:lstStyle/>
          <a:p>
            <a:endParaRPr lang="id-ID"/>
          </a:p>
        </p:txBody>
      </p:sp>
      <p:sp>
        <p:nvSpPr>
          <p:cNvPr id="1048676" name="Slide Number Placeholder 5"/>
          <p:cNvSpPr>
            <a:spLocks noGrp="1"/>
          </p:cNvSpPr>
          <p:nvPr>
            <p:ph type="sldNum" sz="quarter" idx="12"/>
          </p:nvPr>
        </p:nvSpPr>
        <p:spPr/>
        <p:txBody>
          <a:bodyPr/>
          <a:lstStyle/>
          <a:p>
            <a:fld id="{53C9610E-7166-4F57-86D7-B9653E76E0CA}"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6"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1048657"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8" name="Date Placeholder 3"/>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59" name="Footer Placeholder 4"/>
          <p:cNvSpPr>
            <a:spLocks noGrp="1"/>
          </p:cNvSpPr>
          <p:nvPr>
            <p:ph type="ftr" sz="quarter" idx="11"/>
          </p:nvPr>
        </p:nvSpPr>
        <p:spPr/>
        <p:txBody>
          <a:bodyPr/>
          <a:lstStyle/>
          <a:p>
            <a:endParaRPr lang="id-ID"/>
          </a:p>
        </p:txBody>
      </p:sp>
      <p:sp>
        <p:nvSpPr>
          <p:cNvPr id="1048660" name="Slide Number Placeholder 5"/>
          <p:cNvSpPr>
            <a:spLocks noGrp="1"/>
          </p:cNvSpPr>
          <p:nvPr>
            <p:ph type="sldNum" sz="quarter" idx="12"/>
          </p:nvPr>
        </p:nvSpPr>
        <p:spPr/>
        <p:txBody>
          <a:bodyPr/>
          <a:lstStyle/>
          <a:p>
            <a:fld id="{53C9610E-7166-4F57-86D7-B9653E76E0CA}"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4"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585" name="Date Placeholder 3"/>
          <p:cNvSpPr>
            <a:spLocks noGrp="1"/>
          </p:cNvSpPr>
          <p:nvPr>
            <p:ph type="dt" sz="half" idx="10"/>
          </p:nvPr>
        </p:nvSpPr>
        <p:spPr/>
        <p:txBody>
          <a:bodyPr/>
          <a:lstStyle/>
          <a:p>
            <a:fld id="{4E5ED703-B694-4694-973F-3BA5DD6FF9ED}" type="datetimeFigureOut">
              <a:rPr lang="id-ID" smtClean="0"/>
              <a:t>23/10/2020</a:t>
            </a:fld>
            <a:endParaRPr lang="id-ID"/>
          </a:p>
        </p:txBody>
      </p:sp>
      <p:sp>
        <p:nvSpPr>
          <p:cNvPr id="1048586" name="Footer Placeholder 4"/>
          <p:cNvSpPr>
            <a:spLocks noGrp="1"/>
          </p:cNvSpPr>
          <p:nvPr>
            <p:ph type="ftr" sz="quarter" idx="11"/>
          </p:nvPr>
        </p:nvSpPr>
        <p:spPr/>
        <p:txBody>
          <a:bodyPr/>
          <a:lstStyle/>
          <a:p>
            <a:endParaRPr lang="id-ID"/>
          </a:p>
        </p:txBody>
      </p:sp>
      <p:sp>
        <p:nvSpPr>
          <p:cNvPr id="1048587" name="Slide Number Placeholder 5"/>
          <p:cNvSpPr>
            <a:spLocks noGrp="1"/>
          </p:cNvSpPr>
          <p:nvPr>
            <p:ph type="sldNum" sz="quarter" idx="12"/>
          </p:nvPr>
        </p:nvSpPr>
        <p:spPr/>
        <p:txBody>
          <a:bodyPr/>
          <a:lstStyle/>
          <a:p>
            <a:fld id="{53C9610E-7166-4F57-86D7-B9653E76E0CA}" type="slidenum">
              <a:rPr lang="id-ID" smtClean="0"/>
              <a:t>‹#›</a:t>
            </a:fld>
            <a:endParaRPr lang="id-ID"/>
          </a:p>
        </p:txBody>
      </p:sp>
      <p:sp>
        <p:nvSpPr>
          <p:cNvPr id="1048588"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1048677"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048678"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679" name="Date Placeholder 3"/>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80" name="Footer Placeholder 4"/>
          <p:cNvSpPr>
            <a:spLocks noGrp="1"/>
          </p:cNvSpPr>
          <p:nvPr>
            <p:ph type="ftr" sz="quarter" idx="11"/>
          </p:nvPr>
        </p:nvSpPr>
        <p:spPr/>
        <p:txBody>
          <a:bodyPr/>
          <a:lstStyle/>
          <a:p>
            <a:endParaRPr lang="id-ID"/>
          </a:p>
        </p:txBody>
      </p:sp>
      <p:sp>
        <p:nvSpPr>
          <p:cNvPr id="1048681" name="Slide Number Placeholder 5"/>
          <p:cNvSpPr>
            <a:spLocks noGrp="1"/>
          </p:cNvSpPr>
          <p:nvPr>
            <p:ph type="sldNum" sz="quarter" idx="12"/>
          </p:nvPr>
        </p:nvSpPr>
        <p:spPr/>
        <p:txBody>
          <a:bodyPr/>
          <a:lstStyle/>
          <a:p>
            <a:fld id="{53C9610E-7166-4F57-86D7-B9653E76E0CA}" type="slidenum">
              <a:rPr lang="id-ID" smtClean="0"/>
              <a:t>‹#›</a:t>
            </a:fld>
            <a:endParaRPr lang="id-ID"/>
          </a:p>
        </p:txBody>
      </p:sp>
      <p:sp>
        <p:nvSpPr>
          <p:cNvPr id="1048682"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048683"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1048684"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5"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6" name="Date Placeholder 4"/>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87" name="Footer Placeholder 5"/>
          <p:cNvSpPr>
            <a:spLocks noGrp="1"/>
          </p:cNvSpPr>
          <p:nvPr>
            <p:ph type="ftr" sz="quarter" idx="11"/>
          </p:nvPr>
        </p:nvSpPr>
        <p:spPr/>
        <p:txBody>
          <a:bodyPr/>
          <a:lstStyle/>
          <a:p>
            <a:endParaRPr lang="id-ID"/>
          </a:p>
        </p:txBody>
      </p:sp>
      <p:sp>
        <p:nvSpPr>
          <p:cNvPr id="1048688" name="Slide Number Placeholder 6"/>
          <p:cNvSpPr>
            <a:spLocks noGrp="1"/>
          </p:cNvSpPr>
          <p:nvPr>
            <p:ph type="sldNum" sz="quarter" idx="12"/>
          </p:nvPr>
        </p:nvSpPr>
        <p:spPr/>
        <p:txBody>
          <a:bodyPr/>
          <a:lstStyle/>
          <a:p>
            <a:fld id="{53C9610E-7166-4F57-86D7-B9653E76E0CA}" type="slidenum">
              <a:rPr lang="id-ID" smtClean="0"/>
              <a:t>‹#›</a:t>
            </a:fld>
            <a:endParaRPr lang="id-ID"/>
          </a:p>
        </p:txBody>
      </p:sp>
      <p:sp>
        <p:nvSpPr>
          <p:cNvPr id="1048689"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1048690" name="Title 1"/>
          <p:cNvSpPr>
            <a:spLocks noGrp="1"/>
          </p:cNvSpPr>
          <p:nvPr>
            <p:ph type="title"/>
          </p:nvPr>
        </p:nvSpPr>
        <p:spPr>
          <a:xfrm>
            <a:off x="457200" y="273050"/>
            <a:ext cx="8229600" cy="1143000"/>
          </a:xfrm>
        </p:spPr>
        <p:txBody>
          <a:bodyPr anchor="ctr"/>
          <a:lstStyle/>
          <a:p>
            <a:r>
              <a:rPr kumimoji="0" lang="en-US" smtClean="0"/>
              <a:t>Click to edit Master title style</a:t>
            </a:r>
            <a:endParaRPr kumimoji="0" lang="en-US"/>
          </a:p>
        </p:txBody>
      </p:sp>
      <p:sp>
        <p:nvSpPr>
          <p:cNvPr id="1048691"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92"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93"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4"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95" name="Date Placeholder 6"/>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96" name="Footer Placeholder 7"/>
          <p:cNvSpPr>
            <a:spLocks noGrp="1"/>
          </p:cNvSpPr>
          <p:nvPr>
            <p:ph type="ftr" sz="quarter" idx="11"/>
          </p:nvPr>
        </p:nvSpPr>
        <p:spPr/>
        <p:txBody>
          <a:bodyPr/>
          <a:lstStyle/>
          <a:p>
            <a:endParaRPr lang="id-ID"/>
          </a:p>
        </p:txBody>
      </p:sp>
      <p:sp>
        <p:nvSpPr>
          <p:cNvPr id="1048697" name="Slide Number Placeholder 8"/>
          <p:cNvSpPr>
            <a:spLocks noGrp="1"/>
          </p:cNvSpPr>
          <p:nvPr>
            <p:ph type="sldNum" sz="quarter" idx="12"/>
          </p:nvPr>
        </p:nvSpPr>
        <p:spPr/>
        <p:txBody>
          <a:bodyPr/>
          <a:lstStyle/>
          <a:p>
            <a:fld id="{53C9610E-7166-4F57-86D7-B9653E76E0C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1048652" name="Date Placeholder 2"/>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53" name="Footer Placeholder 3"/>
          <p:cNvSpPr>
            <a:spLocks noGrp="1"/>
          </p:cNvSpPr>
          <p:nvPr>
            <p:ph type="ftr" sz="quarter" idx="11"/>
          </p:nvPr>
        </p:nvSpPr>
        <p:spPr/>
        <p:txBody>
          <a:bodyPr/>
          <a:lstStyle/>
          <a:p>
            <a:endParaRPr lang="id-ID"/>
          </a:p>
        </p:txBody>
      </p:sp>
      <p:sp>
        <p:nvSpPr>
          <p:cNvPr id="1048654" name="Slide Number Placeholder 4"/>
          <p:cNvSpPr>
            <a:spLocks noGrp="1"/>
          </p:cNvSpPr>
          <p:nvPr>
            <p:ph type="sldNum" sz="quarter" idx="12"/>
          </p:nvPr>
        </p:nvSpPr>
        <p:spPr/>
        <p:txBody>
          <a:bodyPr/>
          <a:lstStyle/>
          <a:p>
            <a:fld id="{53C9610E-7166-4F57-86D7-B9653E76E0CA}" type="slidenum">
              <a:rPr lang="id-ID" smtClean="0"/>
              <a:t>‹#›</a:t>
            </a:fld>
            <a:endParaRPr lang="id-ID"/>
          </a:p>
        </p:txBody>
      </p:sp>
      <p:sp>
        <p:nvSpPr>
          <p:cNvPr id="1048655"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8" name="Date Placeholder 1"/>
          <p:cNvSpPr>
            <a:spLocks noGrp="1"/>
          </p:cNvSpPr>
          <p:nvPr>
            <p:ph type="dt" sz="half" idx="10"/>
          </p:nvPr>
        </p:nvSpPr>
        <p:spPr/>
        <p:txBody>
          <a:bodyPr/>
          <a:lstStyle/>
          <a:p>
            <a:fld id="{4E5ED703-B694-4694-973F-3BA5DD6FF9ED}" type="datetimeFigureOut">
              <a:rPr lang="id-ID" smtClean="0"/>
              <a:t>23/10/2020</a:t>
            </a:fld>
            <a:endParaRPr lang="id-ID"/>
          </a:p>
        </p:txBody>
      </p:sp>
      <p:sp>
        <p:nvSpPr>
          <p:cNvPr id="1048699" name="Footer Placeholder 2"/>
          <p:cNvSpPr>
            <a:spLocks noGrp="1"/>
          </p:cNvSpPr>
          <p:nvPr>
            <p:ph type="ftr" sz="quarter" idx="11"/>
          </p:nvPr>
        </p:nvSpPr>
        <p:spPr/>
        <p:txBody>
          <a:bodyPr/>
          <a:lstStyle/>
          <a:p>
            <a:endParaRPr lang="id-ID"/>
          </a:p>
        </p:txBody>
      </p:sp>
      <p:sp>
        <p:nvSpPr>
          <p:cNvPr id="1048700" name="Slide Number Placeholder 3"/>
          <p:cNvSpPr>
            <a:spLocks noGrp="1"/>
          </p:cNvSpPr>
          <p:nvPr>
            <p:ph type="sldNum" sz="quarter" idx="12"/>
          </p:nvPr>
        </p:nvSpPr>
        <p:spPr/>
        <p:txBody>
          <a:bodyPr/>
          <a:lstStyle/>
          <a:p>
            <a:fld id="{53C9610E-7166-4F57-86D7-B9653E76E0CA}"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1048701"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1048702"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703"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04" name="Date Placeholder 4"/>
          <p:cNvSpPr>
            <a:spLocks noGrp="1"/>
          </p:cNvSpPr>
          <p:nvPr>
            <p:ph type="dt" sz="half" idx="10"/>
          </p:nvPr>
        </p:nvSpPr>
        <p:spPr>
          <a:xfrm>
            <a:off x="6727032" y="6407944"/>
            <a:ext cx="1920240" cy="365760"/>
          </a:xfrm>
        </p:spPr>
        <p:txBody>
          <a:bodyPr/>
          <a:lstStyle/>
          <a:p>
            <a:fld id="{4E5ED703-B694-4694-973F-3BA5DD6FF9ED}" type="datetimeFigureOut">
              <a:rPr lang="id-ID" smtClean="0"/>
              <a:t>23/10/2020</a:t>
            </a:fld>
            <a:endParaRPr lang="id-ID"/>
          </a:p>
        </p:txBody>
      </p:sp>
      <p:sp>
        <p:nvSpPr>
          <p:cNvPr id="1048705" name="Footer Placeholder 5"/>
          <p:cNvSpPr>
            <a:spLocks noGrp="1"/>
          </p:cNvSpPr>
          <p:nvPr>
            <p:ph type="ftr" sz="quarter" idx="11"/>
          </p:nvPr>
        </p:nvSpPr>
        <p:spPr/>
        <p:txBody>
          <a:bodyPr/>
          <a:lstStyle/>
          <a:p>
            <a:endParaRPr lang="id-ID"/>
          </a:p>
        </p:txBody>
      </p:sp>
      <p:sp>
        <p:nvSpPr>
          <p:cNvPr id="1048706" name="Slide Number Placeholder 6"/>
          <p:cNvSpPr>
            <a:spLocks noGrp="1"/>
          </p:cNvSpPr>
          <p:nvPr>
            <p:ph type="sldNum" sz="quarter" idx="12"/>
          </p:nvPr>
        </p:nvSpPr>
        <p:spPr/>
        <p:txBody>
          <a:bodyPr/>
          <a:lstStyle/>
          <a:p>
            <a:fld id="{53C9610E-7166-4F57-86D7-B9653E76E0CA}"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1048661"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662"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1048663" name="Date Placeholder 4"/>
          <p:cNvSpPr>
            <a:spLocks noGrp="1"/>
          </p:cNvSpPr>
          <p:nvPr>
            <p:ph type="dt" sz="half" idx="10"/>
          </p:nvPr>
        </p:nvSpPr>
        <p:spPr/>
        <p:txBody>
          <a:bodyPr/>
          <a:lstStyle>
            <a:lvl1pPr>
              <a:defRPr>
                <a:solidFill>
                  <a:schemeClr val="tx1"/>
                </a:solidFill>
              </a:defRPr>
            </a:lvl1pPr>
          </a:lstStyle>
          <a:p>
            <a:fld id="{4E5ED703-B694-4694-973F-3BA5DD6FF9ED}" type="datetimeFigureOut">
              <a:rPr lang="id-ID" smtClean="0"/>
              <a:t>23/10/2020</a:t>
            </a:fld>
            <a:endParaRPr lang="id-ID"/>
          </a:p>
        </p:txBody>
      </p:sp>
      <p:sp>
        <p:nvSpPr>
          <p:cNvPr id="1048664"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id-ID"/>
          </a:p>
        </p:txBody>
      </p:sp>
      <p:sp>
        <p:nvSpPr>
          <p:cNvPr id="1048665" name="Slide Number Placeholder 6"/>
          <p:cNvSpPr>
            <a:spLocks noGrp="1"/>
          </p:cNvSpPr>
          <p:nvPr>
            <p:ph type="sldNum" sz="quarter" idx="12"/>
          </p:nvPr>
        </p:nvSpPr>
        <p:spPr/>
        <p:txBody>
          <a:bodyPr/>
          <a:lstStyle>
            <a:lvl1pPr>
              <a:defRPr>
                <a:solidFill>
                  <a:schemeClr val="tx1"/>
                </a:solidFill>
              </a:defRPr>
            </a:lvl1pPr>
          </a:lstStyle>
          <a:p>
            <a:fld id="{53C9610E-7166-4F57-86D7-B9653E76E0CA}" type="slidenum">
              <a:rPr lang="id-ID" smtClean="0"/>
              <a:t>‹#›</a:t>
            </a:fld>
            <a:endParaRPr lang="id-ID"/>
          </a:p>
        </p:txBody>
      </p:sp>
      <p:sp>
        <p:nvSpPr>
          <p:cNvPr id="1048666"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1048667"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68"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669"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3145730" name="Straight Connector 10"/>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670"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048671"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77"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48578" name="Right Triangle 13"/>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3145728" name="Straight Connector 14"/>
          <p:cNvCxnSpPr>
            <a:cxnSpLocks/>
          </p:cNvCxnSpPr>
          <p:nvPr/>
        </p:nvCxnSpPr>
        <p:spPr>
          <a:xfrm>
            <a:off x="-9237" y="5787738"/>
            <a:ext cx="3405509" cy="1084383"/>
          </a:xfrm>
          <a:prstGeom prst="line">
            <a:avLst/>
          </a:prstGeom>
          <a:noFill/>
          <a:ln w="12065" cap="flat" cmpd="sng" algn="ctr">
            <a:gradFill>
              <a:gsLst>
                <a:gs pos="15000">
                  <a:schemeClr val="accent1">
                    <a:shade val="40000"/>
                    <a:satMod val="110000"/>
                  </a:schemeClr>
                </a:gs>
                <a:gs pos="45000">
                  <a:schemeClr val="accent1">
                    <a:tint val="7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4857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104858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1"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4E5ED703-B694-4694-973F-3BA5DD6FF9ED}" type="datetimeFigureOut">
              <a:rPr lang="id-ID" smtClean="0"/>
              <a:t>23/10/2020</a:t>
            </a:fld>
            <a:endParaRPr lang="id-ID"/>
          </a:p>
        </p:txBody>
      </p:sp>
      <p:sp>
        <p:nvSpPr>
          <p:cNvPr id="104858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id-ID"/>
          </a:p>
        </p:txBody>
      </p:sp>
      <p:sp>
        <p:nvSpPr>
          <p:cNvPr id="1048583"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3C9610E-7166-4F57-86D7-B9653E76E0CA}"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slide" Target="slide8.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097156" name="Picture 6" descr="mhxm.gif"/>
          <p:cNvPicPr>
            <a:picLocks noChangeAspect="1"/>
          </p:cNvPicPr>
          <p:nvPr/>
        </p:nvPicPr>
        <p:blipFill>
          <a:blip r:embed="rId4">
            <a:clrChange>
              <a:clrFrom>
                <a:srgbClr val="CCCCCC"/>
              </a:clrFrom>
              <a:clrTo>
                <a:srgbClr val="CCCCCC">
                  <a:alpha val="0"/>
                </a:srgbClr>
              </a:clrTo>
            </a:clrChange>
            <a:lum contrast="40000"/>
          </a:blip>
          <a:stretch>
            <a:fillRect/>
          </a:stretch>
        </p:blipFill>
        <p:spPr>
          <a:xfrm>
            <a:off x="571472" y="2107397"/>
            <a:ext cx="3857652" cy="2893239"/>
          </a:xfrm>
          <a:prstGeom prst="rect">
            <a:avLst/>
          </a:prstGeom>
          <a:noFill/>
          <a:ln>
            <a:noFill/>
          </a:ln>
          <a:scene3d>
            <a:camera prst="perspectiveRight"/>
            <a:lightRig rig="threePt" dir="t"/>
          </a:scene3d>
        </p:spPr>
      </p:pic>
      <p:sp>
        <p:nvSpPr>
          <p:cNvPr id="1048611" name="Rectangle 8"/>
          <p:cNvSpPr/>
          <p:nvPr/>
        </p:nvSpPr>
        <p:spPr>
          <a:xfrm>
            <a:off x="714348" y="1000108"/>
            <a:ext cx="8215369" cy="891540"/>
          </a:xfrm>
          <a:prstGeom prst="rect">
            <a:avLst/>
          </a:prstGeom>
          <a:noFill/>
        </p:spPr>
        <p:txBody>
          <a:bodyPr wrap="square" lIns="91440" tIns="45720" rIns="91440" bIns="45720">
            <a:spAutoFit/>
            <a:scene3d>
              <a:camera prst="obliqueBottomLeft"/>
              <a:lightRig rig="contrasting" dir="t">
                <a:rot lat="0" lon="0" rev="4500000"/>
              </a:lightRig>
            </a:scene3d>
            <a:sp3d extrusionH="57150" contourW="6350" prstMaterial="metal">
              <a:bevelT w="127000" h="31750"/>
              <a:contourClr>
                <a:schemeClr val="accent1">
                  <a:shade val="75000"/>
                </a:schemeClr>
              </a:contourClr>
            </a:sp3d>
          </a:bodyPr>
          <a:lstStyle/>
          <a:p>
            <a:pPr algn="ctr"/>
            <a:r>
              <a:rPr lang="id-ID" sz="5400" b="1" cap="all" dirty="0" smtClean="0">
                <a:ln w="0">
                  <a:solidFill>
                    <a:schemeClr val="bg2">
                      <a:lumMod val="25000"/>
                    </a:schemeClr>
                  </a:solidFill>
                </a:ln>
                <a:solidFill>
                  <a:schemeClr val="bg2">
                    <a:lumMod val="75000"/>
                  </a:schemeClr>
                </a:solidFill>
                <a:effectLst>
                  <a:outerShdw blurRad="60007" dist="310007" dir="7680000" sy="30000" kx="1300200" algn="ctr" rotWithShape="0">
                    <a:prstClr val="black">
                      <a:alpha val="32000"/>
                    </a:prstClr>
                  </a:outerShdw>
                </a:effectLst>
              </a:rPr>
              <a:t>TEORI EFEK TERBATAS </a:t>
            </a:r>
            <a:endParaRPr lang="en-US" sz="5400" b="1" cap="all" dirty="0">
              <a:ln w="0">
                <a:solidFill>
                  <a:schemeClr val="bg2">
                    <a:lumMod val="25000"/>
                  </a:schemeClr>
                </a:solidFill>
              </a:ln>
              <a:solidFill>
                <a:schemeClr val="bg2">
                  <a:lumMod val="75000"/>
                </a:schemeClr>
              </a:solidFill>
              <a:effectLst>
                <a:outerShdw blurRad="60007" dist="310007" dir="7680000" sy="30000" kx="1300200" algn="ctr" rotWithShape="0">
                  <a:prstClr val="black">
                    <a:alpha val="32000"/>
                  </a:prstClr>
                </a:outerShdw>
              </a:effectLst>
            </a:endParaRPr>
          </a:p>
        </p:txBody>
      </p:sp>
      <p:sp>
        <p:nvSpPr>
          <p:cNvPr id="1048612" name="Rectangle 9"/>
          <p:cNvSpPr/>
          <p:nvPr/>
        </p:nvSpPr>
        <p:spPr>
          <a:xfrm>
            <a:off x="4857752" y="3143248"/>
            <a:ext cx="3714777" cy="1158240"/>
          </a:xfrm>
          <a:prstGeom prst="rect">
            <a:avLst/>
          </a:prstGeom>
          <a:noFill/>
        </p:spPr>
        <p:txBody>
          <a:bodyPr wrap="square" lIns="91440" tIns="45720" rIns="91440" bIns="45720">
            <a:spAutoFit/>
            <a:scene3d>
              <a:camera prst="perspectiveRelaxedModerately"/>
              <a:lightRig rig="threePt" dir="t"/>
            </a:scene3d>
          </a:bodyPr>
          <a:lstStyle/>
          <a:p>
            <a:pPr algn="ctr"/>
            <a:r>
              <a:rPr lang="id-ID" sz="2400" b="1" cap="none" spc="0" dirty="0" smtClean="0">
                <a:ln w="12700">
                  <a:solidFill>
                    <a:schemeClr val="bg2">
                      <a:lumMod val="25000"/>
                    </a:schemeClr>
                  </a:solidFill>
                  <a:prstDash val="solid"/>
                </a:ln>
                <a:solidFill>
                  <a:schemeClr val="bg2">
                    <a:lumMod val="90000"/>
                  </a:schemeClr>
                </a:solidFill>
                <a:effectLst>
                  <a:outerShdw blurRad="41275" dist="20320" dir="1800000" algn="tl" rotWithShape="0">
                    <a:srgbClr val="000000">
                      <a:alpha val="40000"/>
                    </a:srgbClr>
                  </a:outerShdw>
                </a:effectLst>
                <a:latin typeface="Trajan Pro" pitchFamily="18" charset="0"/>
              </a:rPr>
              <a:t>Akma Febriani</a:t>
            </a:r>
          </a:p>
          <a:p>
            <a:pPr algn="ctr"/>
            <a:r>
              <a:rPr lang="id-ID" sz="2400" b="1" dirty="0" smtClean="0">
                <a:ln w="12700">
                  <a:solidFill>
                    <a:schemeClr val="bg2">
                      <a:lumMod val="25000"/>
                    </a:schemeClr>
                  </a:solidFill>
                  <a:prstDash val="solid"/>
                </a:ln>
                <a:solidFill>
                  <a:schemeClr val="bg2">
                    <a:lumMod val="90000"/>
                  </a:schemeClr>
                </a:solidFill>
                <a:effectLst>
                  <a:outerShdw blurRad="41275" dist="20320" dir="1800000" algn="tl" rotWithShape="0">
                    <a:srgbClr val="000000">
                      <a:alpha val="40000"/>
                    </a:srgbClr>
                  </a:outerShdw>
                </a:effectLst>
                <a:latin typeface="Trajan Pro" pitchFamily="18" charset="0"/>
              </a:rPr>
              <a:t>19.3600.005</a:t>
            </a:r>
          </a:p>
          <a:p>
            <a:pPr algn="ctr"/>
            <a:r>
              <a:rPr lang="id-ID" sz="2400" b="1" dirty="0" smtClean="0">
                <a:ln w="12700">
                  <a:solidFill>
                    <a:schemeClr val="bg2">
                      <a:lumMod val="25000"/>
                    </a:schemeClr>
                  </a:solidFill>
                  <a:prstDash val="solid"/>
                </a:ln>
                <a:solidFill>
                  <a:schemeClr val="bg2">
                    <a:lumMod val="90000"/>
                  </a:schemeClr>
                </a:solidFill>
                <a:effectLst>
                  <a:outerShdw blurRad="41275" dist="20320" dir="1800000" algn="tl" rotWithShape="0">
                    <a:srgbClr val="000000">
                      <a:alpha val="40000"/>
                    </a:srgbClr>
                  </a:outerShdw>
                </a:effectLst>
                <a:latin typeface="Trajan Pro" pitchFamily="18" charset="0"/>
              </a:rPr>
              <a:t>Jurnlistik Islam</a:t>
            </a:r>
            <a:endParaRPr lang="en-US" sz="2400" b="1" cap="none" spc="0" dirty="0">
              <a:ln w="12700">
                <a:solidFill>
                  <a:schemeClr val="bg2">
                    <a:lumMod val="25000"/>
                  </a:schemeClr>
                </a:solidFill>
                <a:prstDash val="solid"/>
              </a:ln>
              <a:solidFill>
                <a:schemeClr val="bg2">
                  <a:lumMod val="90000"/>
                </a:schemeClr>
              </a:solidFill>
              <a:effectLst>
                <a:outerShdw blurRad="41275" dist="20320" dir="1800000" algn="tl" rotWithShape="0">
                  <a:srgbClr val="000000">
                    <a:alpha val="40000"/>
                  </a:srgbClr>
                </a:outerShdw>
              </a:effectLst>
              <a:latin typeface="Trajan Pro" pitchFamily="18" charset="0"/>
            </a:endParaRPr>
          </a:p>
        </p:txBody>
      </p:sp>
      <p:pic>
        <p:nvPicPr>
          <p:cNvPr id="2" name="suara sampul.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84168" y="2348880"/>
            <a:ext cx="487363" cy="487363"/>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1" nodeType="withEffect">
                                  <p:stCondLst>
                                    <p:cond delay="0"/>
                                  </p:stCondLst>
                                  <p:iterate type="lt">
                                    <p:tmPct val="10000"/>
                                  </p:iterate>
                                  <p:childTnLst>
                                    <p:animScale>
                                      <p:cBhvr>
                                        <p:cTn id="6" dur="250" autoRev="1" fill="hold">
                                          <p:stCondLst>
                                            <p:cond delay="0"/>
                                          </p:stCondLst>
                                        </p:cTn>
                                        <p:tgtEl>
                                          <p:spTgt spid="1048611"/>
                                        </p:tgtEl>
                                      </p:cBhvr>
                                      <p:to x="80000" y="100000"/>
                                    </p:animScale>
                                    <p:anim by="(#ppt_w*0.10)" calcmode="lin" valueType="num">
                                      <p:cBhvr>
                                        <p:cTn id="7" dur="250" autoRev="1" fill="hold">
                                          <p:stCondLst>
                                            <p:cond delay="0"/>
                                          </p:stCondLst>
                                        </p:cTn>
                                        <p:tgtEl>
                                          <p:spTgt spid="1048611"/>
                                        </p:tgtEl>
                                        <p:attrNameLst>
                                          <p:attrName>ppt_x</p:attrName>
                                        </p:attrNameLst>
                                      </p:cBhvr>
                                    </p:anim>
                                    <p:anim by="(-#ppt_w*0.10)" calcmode="lin" valueType="num">
                                      <p:cBhvr>
                                        <p:cTn id="8" dur="250" autoRev="1" fill="hold">
                                          <p:stCondLst>
                                            <p:cond delay="0"/>
                                          </p:stCondLst>
                                        </p:cTn>
                                        <p:tgtEl>
                                          <p:spTgt spid="1048611"/>
                                        </p:tgtEl>
                                        <p:attrNameLst>
                                          <p:attrName>ppt_y</p:attrName>
                                        </p:attrNameLst>
                                      </p:cBhvr>
                                    </p:anim>
                                    <p:animRot by="-480000">
                                      <p:cBhvr>
                                        <p:cTn id="9" dur="250" autoRev="1" fill="hold">
                                          <p:stCondLst>
                                            <p:cond delay="0"/>
                                          </p:stCondLst>
                                        </p:cTn>
                                        <p:tgtEl>
                                          <p:spTgt spid="1048611"/>
                                        </p:tgtEl>
                                        <p:attrNameLst>
                                          <p:attrName>r</p:attrName>
                                        </p:attrNameLst>
                                      </p:cBhvr>
                                    </p:animRot>
                                  </p:childTnLst>
                                </p:cTn>
                              </p:par>
                              <p:par>
                                <p:cTn id="10" presetID="6" presetClass="emph" presetSubtype="0" fill="hold" grpId="0" nodeType="withEffect">
                                  <p:stCondLst>
                                    <p:cond delay="0"/>
                                  </p:stCondLst>
                                  <p:childTnLst>
                                    <p:animScale>
                                      <p:cBhvr>
                                        <p:cTn id="11" dur="2000" fill="hold"/>
                                        <p:tgtEl>
                                          <p:spTgt spid="10486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837" fill="hold"/>
                                        <p:tgtEl>
                                          <p:spTgt spid="2"/>
                                        </p:tgtEl>
                                      </p:cBhvr>
                                    </p:cmd>
                                  </p:childTnLst>
                                </p:cTn>
                              </p:par>
                            </p:childTnLst>
                          </p:cTn>
                        </p:par>
                      </p:childTnLst>
                    </p:cTn>
                  </p:par>
                </p:childTnLst>
              </p:cTn>
              <p:nextCondLst>
                <p:cond evt="onClick" delay="0">
                  <p:tgtEl>
                    <p:spTgt spid="2"/>
                  </p:tgtEl>
                </p:cond>
              </p:nextCondLst>
            </p:seq>
            <p:audio>
              <p:cMediaNode vol="100000">
                <p:cTn id="17" fill="hold" display="0">
                  <p:stCondLst>
                    <p:cond delay="indefinite"/>
                  </p:stCondLst>
                  <p:endCondLst>
                    <p:cond evt="onStopAudio" delay="0">
                      <p:tgtEl>
                        <p:sldTgt/>
                      </p:tgtEl>
                    </p:cond>
                  </p:endCondLst>
                </p:cTn>
                <p:tgtEl>
                  <p:spTgt spid="2"/>
                </p:tgtEl>
              </p:cMediaNode>
            </p:audio>
          </p:childTnLst>
        </p:cTn>
      </p:par>
    </p:tnLst>
    <p:bldLst>
      <p:bldP spid="1048611" grpId="1"/>
      <p:bldP spid="10486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98" name="Flowchart: Alternate Process 3"/>
          <p:cNvSpPr/>
          <p:nvPr/>
        </p:nvSpPr>
        <p:spPr>
          <a:xfrm>
            <a:off x="1142976" y="164305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Pengembangan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secara</a:t>
            </a:r>
            <a:r>
              <a:rPr lang="en-US" sz="2800" dirty="0">
                <a:solidFill>
                  <a:schemeClr val="tx1"/>
                </a:solidFill>
                <a:latin typeface="Comic Sans MS" pitchFamily="66" charset="0"/>
              </a:rPr>
              <a:t> </a:t>
            </a: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 </a:t>
            </a:r>
            <a:r>
              <a:rPr lang="en-US" sz="2800" dirty="0" err="1">
                <a:solidFill>
                  <a:schemeClr val="tx1"/>
                </a:solidFill>
                <a:latin typeface="Comic Sans MS" pitchFamily="66" charset="0"/>
              </a:rPr>
              <a:t>didukung</a:t>
            </a:r>
            <a:r>
              <a:rPr lang="en-US" sz="2800" dirty="0">
                <a:solidFill>
                  <a:schemeClr val="tx1"/>
                </a:solidFill>
                <a:latin typeface="Comic Sans MS" pitchFamily="66" charset="0"/>
              </a:rPr>
              <a:t> </a:t>
            </a:r>
            <a:r>
              <a:rPr lang="en-US" sz="2800" dirty="0" err="1">
                <a:solidFill>
                  <a:schemeClr val="tx1"/>
                </a:solidFill>
                <a:latin typeface="Comic Sans MS" pitchFamily="66" charset="0"/>
              </a:rPr>
              <a:t>oleh</a:t>
            </a:r>
            <a:r>
              <a:rPr lang="en-US" sz="2800" dirty="0">
                <a:solidFill>
                  <a:schemeClr val="tx1"/>
                </a:solidFill>
                <a:latin typeface="Comic Sans MS" pitchFamily="66" charset="0"/>
              </a:rPr>
              <a:t> </a:t>
            </a:r>
            <a:r>
              <a:rPr lang="en-US" sz="2800" dirty="0" err="1">
                <a:solidFill>
                  <a:schemeClr val="tx1"/>
                </a:solidFill>
                <a:latin typeface="Comic Sans MS" pitchFamily="66" charset="0"/>
              </a:rPr>
              <a:t>beberapa</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institusi</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pemerintah</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swasta</a:t>
            </a:r>
            <a:r>
              <a:rPr lang="en-US" sz="2800" dirty="0" smtClean="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599" name="Striped Right Arrow 4"/>
          <p:cNvSpPr/>
          <p:nvPr/>
        </p:nvSpPr>
        <p:spPr>
          <a:xfrm>
            <a:off x="5929322" y="557214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00" name="8-Point Star 5">
            <a:hlinkClick r:id="rId4" action="ppaction://hlinksldjump"/>
          </p:cNvPr>
          <p:cNvSpPr/>
          <p:nvPr/>
        </p:nvSpPr>
        <p:spPr>
          <a:xfrm>
            <a:off x="6929454" y="5357826"/>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Algerian" pitchFamily="82" charset="0"/>
              </a:rPr>
              <a:t>5</a:t>
            </a:r>
          </a:p>
        </p:txBody>
      </p:sp>
      <p:sp>
        <p:nvSpPr>
          <p:cNvPr id="1048601" name="8-Point Star 6"/>
          <p:cNvSpPr/>
          <p:nvPr/>
        </p:nvSpPr>
        <p:spPr>
          <a:xfrm>
            <a:off x="785786" y="1000108"/>
            <a:ext cx="1143008" cy="928694"/>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4</a:t>
            </a:r>
            <a:endParaRPr lang="id-ID" sz="2400" dirty="0">
              <a:solidFill>
                <a:schemeClr val="tx1"/>
              </a:solidFill>
              <a:latin typeface="Algerian" pitchFamily="82" charset="0"/>
            </a:endParaRPr>
          </a:p>
        </p:txBody>
      </p:sp>
      <p:pic>
        <p:nvPicPr>
          <p:cNvPr id="2097155" name="Picture 7" descr="mhxm.gif"/>
          <p:cNvPicPr>
            <a:picLocks noChangeAspect="1"/>
          </p:cNvPicPr>
          <p:nvPr/>
        </p:nvPicPr>
        <p:blipFill>
          <a:blip r:embed="rId5">
            <a:clrChange>
              <a:clrFrom>
                <a:srgbClr val="CCCCCC"/>
              </a:clrFrom>
              <a:clrTo>
                <a:srgbClr val="CCCCCC">
                  <a:alpha val="0"/>
                </a:srgbClr>
              </a:clrTo>
            </a:clrChange>
            <a:lum contrast="40000"/>
          </a:blip>
          <a:stretch>
            <a:fillRect/>
          </a:stretch>
        </p:blipFill>
        <p:spPr>
          <a:xfrm>
            <a:off x="1" y="5197090"/>
            <a:ext cx="2214546" cy="1660910"/>
          </a:xfrm>
          <a:prstGeom prst="rect">
            <a:avLst/>
          </a:prstGeom>
          <a:noFill/>
          <a:ln>
            <a:noFill/>
          </a:ln>
          <a:scene3d>
            <a:camera prst="perspectiveRight"/>
            <a:lightRig rig="threePt" dir="t"/>
          </a:scene3d>
        </p:spPr>
      </p:pic>
      <p:pic>
        <p:nvPicPr>
          <p:cNvPr id="2" name="faktor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28993" y="588151"/>
            <a:ext cx="487363" cy="487363"/>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01"/>
                                        </p:tgtEl>
                                        <p:attrNameLst>
                                          <p:attrName>style.visibility</p:attrName>
                                        </p:attrNameLst>
                                      </p:cBhvr>
                                      <p:to>
                                        <p:strVal val="visible"/>
                                      </p:to>
                                    </p:set>
                                    <p:anim calcmode="lin" valueType="num">
                                      <p:cBhvr>
                                        <p:cTn id="7" dur="1000" fill="hold"/>
                                        <p:tgtEl>
                                          <p:spTgt spid="1048601"/>
                                        </p:tgtEl>
                                        <p:attrNameLst>
                                          <p:attrName>ppt_x</p:attrName>
                                        </p:attrNameLst>
                                      </p:cBhvr>
                                      <p:tavLst>
                                        <p:tav tm="0">
                                          <p:val>
                                            <p:strVal val="#ppt_x-.2"/>
                                          </p:val>
                                        </p:tav>
                                        <p:tav tm="100000">
                                          <p:val>
                                            <p:strVal val="#ppt_x"/>
                                          </p:val>
                                        </p:tav>
                                      </p:tavLst>
                                    </p:anim>
                                    <p:anim calcmode="lin" valueType="num">
                                      <p:cBhvr>
                                        <p:cTn id="8" dur="1000" fill="hold"/>
                                        <p:tgtEl>
                                          <p:spTgt spid="10486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01"/>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598"/>
                                        </p:tgtEl>
                                        <p:attrNameLst>
                                          <p:attrName>style.visibility</p:attrName>
                                        </p:attrNameLst>
                                      </p:cBhvr>
                                      <p:to>
                                        <p:strVal val="visible"/>
                                      </p:to>
                                    </p:set>
                                    <p:anim calcmode="lin" valueType="num">
                                      <p:cBhvr>
                                        <p:cTn id="13" dur="1000" fill="hold"/>
                                        <p:tgtEl>
                                          <p:spTgt spid="1048598"/>
                                        </p:tgtEl>
                                        <p:attrNameLst>
                                          <p:attrName>ppt_x</p:attrName>
                                        </p:attrNameLst>
                                      </p:cBhvr>
                                      <p:tavLst>
                                        <p:tav tm="0">
                                          <p:val>
                                            <p:strVal val="#ppt_x-.2"/>
                                          </p:val>
                                        </p:tav>
                                        <p:tav tm="100000">
                                          <p:val>
                                            <p:strVal val="#ppt_x"/>
                                          </p:val>
                                        </p:tav>
                                      </p:tavLst>
                                    </p:anim>
                                    <p:anim calcmode="lin" valueType="num">
                                      <p:cBhvr>
                                        <p:cTn id="14" dur="1000" fill="hold"/>
                                        <p:tgtEl>
                                          <p:spTgt spid="104859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59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599"/>
                                        </p:tgtEl>
                                        <p:attrNameLst>
                                          <p:attrName>style.visibility</p:attrName>
                                        </p:attrNameLst>
                                      </p:cBhvr>
                                      <p:to>
                                        <p:strVal val="visible"/>
                                      </p:to>
                                    </p:set>
                                    <p:anim calcmode="lin" valueType="num">
                                      <p:cBhvr>
                                        <p:cTn id="19" dur="1000" fill="hold"/>
                                        <p:tgtEl>
                                          <p:spTgt spid="1048599"/>
                                        </p:tgtEl>
                                        <p:attrNameLst>
                                          <p:attrName>ppt_x</p:attrName>
                                        </p:attrNameLst>
                                      </p:cBhvr>
                                      <p:tavLst>
                                        <p:tav tm="0">
                                          <p:val>
                                            <p:strVal val="#ppt_x-.2"/>
                                          </p:val>
                                        </p:tav>
                                        <p:tav tm="100000">
                                          <p:val>
                                            <p:strVal val="#ppt_x"/>
                                          </p:val>
                                        </p:tav>
                                      </p:tavLst>
                                    </p:anim>
                                    <p:anim calcmode="lin" valueType="num">
                                      <p:cBhvr>
                                        <p:cTn id="20" dur="1000" fill="hold"/>
                                        <p:tgtEl>
                                          <p:spTgt spid="104859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59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00"/>
                                        </p:tgtEl>
                                        <p:attrNameLst>
                                          <p:attrName>style.visibility</p:attrName>
                                        </p:attrNameLst>
                                      </p:cBhvr>
                                      <p:to>
                                        <p:strVal val="visible"/>
                                      </p:to>
                                    </p:set>
                                    <p:anim calcmode="lin" valueType="num">
                                      <p:cBhvr>
                                        <p:cTn id="25" dur="1000" fill="hold"/>
                                        <p:tgtEl>
                                          <p:spTgt spid="1048600"/>
                                        </p:tgtEl>
                                        <p:attrNameLst>
                                          <p:attrName>ppt_x</p:attrName>
                                        </p:attrNameLst>
                                      </p:cBhvr>
                                      <p:tavLst>
                                        <p:tav tm="0">
                                          <p:val>
                                            <p:strVal val="#ppt_x-.2"/>
                                          </p:val>
                                        </p:tav>
                                        <p:tav tm="100000">
                                          <p:val>
                                            <p:strVal val="#ppt_x"/>
                                          </p:val>
                                        </p:tav>
                                      </p:tavLst>
                                    </p:anim>
                                    <p:anim calcmode="lin" valueType="num">
                                      <p:cBhvr>
                                        <p:cTn id="26" dur="1000" fill="hold"/>
                                        <p:tgtEl>
                                          <p:spTgt spid="104860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4656"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048598" grpId="0" animBg="1"/>
      <p:bldP spid="1048599" grpId="0" animBg="1"/>
      <p:bldP spid="1048600" grpId="0" animBg="1"/>
      <p:bldP spid="10486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94" name="Flowchart: Alternate Process 3"/>
          <p:cNvSpPr/>
          <p:nvPr/>
        </p:nvSpPr>
        <p:spPr>
          <a:xfrm>
            <a:off x="1142976" y="164305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Seiring</a:t>
            </a:r>
            <a:r>
              <a:rPr lang="en-US" sz="2800" dirty="0">
                <a:solidFill>
                  <a:schemeClr val="tx1"/>
                </a:solidFill>
                <a:latin typeface="Comic Sans MS" pitchFamily="66" charset="0"/>
              </a:rPr>
              <a:t> </a:t>
            </a:r>
            <a:r>
              <a:rPr lang="en-US" sz="2800" dirty="0" err="1">
                <a:solidFill>
                  <a:schemeClr val="tx1"/>
                </a:solidFill>
                <a:latin typeface="Comic Sans MS" pitchFamily="66" charset="0"/>
              </a:rPr>
              <a:t>dengan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pembuktian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atas</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kegunaan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perusahaan</a:t>
            </a:r>
            <a:r>
              <a:rPr lang="en-US" sz="2800" dirty="0">
                <a:solidFill>
                  <a:schemeClr val="tx1"/>
                </a:solidFill>
                <a:latin typeface="Comic Sans MS" pitchFamily="66" charset="0"/>
              </a:rPr>
              <a:t> media </a:t>
            </a:r>
            <a:r>
              <a:rPr lang="en-US" sz="2800" dirty="0" err="1">
                <a:solidFill>
                  <a:schemeClr val="tx1"/>
                </a:solidFill>
                <a:latin typeface="Comic Sans MS" pitchFamily="66" charset="0"/>
              </a:rPr>
              <a:t>mulai</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memberikan</a:t>
            </a:r>
            <a:endParaRPr lang="id-ID" sz="2800" dirty="0">
              <a:solidFill>
                <a:schemeClr val="tx1"/>
              </a:solidFill>
              <a:latin typeface="Comic Sans MS" pitchFamily="66" charset="0"/>
            </a:endParaRPr>
          </a:p>
          <a:p>
            <a:pPr algn="ctr"/>
            <a:r>
              <a:rPr lang="en-US" sz="2800" dirty="0">
                <a:solidFill>
                  <a:schemeClr val="tx1"/>
                </a:solidFill>
                <a:latin typeface="Comic Sans MS" pitchFamily="66" charset="0"/>
              </a:rPr>
              <a:t>sponsor </a:t>
            </a:r>
            <a:r>
              <a:rPr lang="en-US" sz="2800" dirty="0" err="1">
                <a:solidFill>
                  <a:schemeClr val="tx1"/>
                </a:solidFill>
                <a:latin typeface="Comic Sans MS" pitchFamily="66" charset="0"/>
              </a:rPr>
              <a:t>dan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akhirnya</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melakukan</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 </a:t>
            </a:r>
            <a:r>
              <a:rPr lang="en-US" sz="2800" dirty="0" err="1">
                <a:solidFill>
                  <a:schemeClr val="tx1"/>
                </a:solidFill>
                <a:latin typeface="Comic Sans MS" pitchFamily="66" charset="0"/>
              </a:rPr>
              <a:t>sendiri</a:t>
            </a:r>
            <a:r>
              <a:rPr lang="en-US" sz="2800" dirty="0" smtClean="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595" name="Striped Right Arrow 4"/>
          <p:cNvSpPr/>
          <p:nvPr/>
        </p:nvSpPr>
        <p:spPr>
          <a:xfrm>
            <a:off x="5929322" y="557214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596" name="8-Point Star 5">
            <a:hlinkClick r:id="rId4" action="ppaction://hlinksldjump"/>
          </p:cNvPr>
          <p:cNvSpPr/>
          <p:nvPr/>
        </p:nvSpPr>
        <p:spPr>
          <a:xfrm>
            <a:off x="6929454" y="5357826"/>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Algerian" pitchFamily="82" charset="0"/>
              </a:rPr>
              <a:t>6</a:t>
            </a:r>
          </a:p>
        </p:txBody>
      </p:sp>
      <p:sp>
        <p:nvSpPr>
          <p:cNvPr id="1048597" name="8-Point Star 6"/>
          <p:cNvSpPr/>
          <p:nvPr/>
        </p:nvSpPr>
        <p:spPr>
          <a:xfrm>
            <a:off x="785786" y="1000108"/>
            <a:ext cx="1143008" cy="928694"/>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5</a:t>
            </a:r>
            <a:endParaRPr lang="id-ID" sz="2400" dirty="0">
              <a:solidFill>
                <a:schemeClr val="tx1"/>
              </a:solidFill>
              <a:latin typeface="Algerian" pitchFamily="82" charset="0"/>
            </a:endParaRPr>
          </a:p>
        </p:txBody>
      </p:sp>
      <p:pic>
        <p:nvPicPr>
          <p:cNvPr id="2097154" name="Picture 7" descr="mhxm.gif"/>
          <p:cNvPicPr>
            <a:picLocks noChangeAspect="1"/>
          </p:cNvPicPr>
          <p:nvPr/>
        </p:nvPicPr>
        <p:blipFill>
          <a:blip r:embed="rId5">
            <a:clrChange>
              <a:clrFrom>
                <a:srgbClr val="CCCCCC"/>
              </a:clrFrom>
              <a:clrTo>
                <a:srgbClr val="CCCCCC">
                  <a:alpha val="0"/>
                </a:srgbClr>
              </a:clrTo>
            </a:clrChange>
            <a:lum contrast="40000"/>
          </a:blip>
          <a:stretch>
            <a:fillRect/>
          </a:stretch>
        </p:blipFill>
        <p:spPr>
          <a:xfrm>
            <a:off x="71438" y="5197114"/>
            <a:ext cx="2214546" cy="1660910"/>
          </a:xfrm>
          <a:prstGeom prst="rect">
            <a:avLst/>
          </a:prstGeom>
          <a:noFill/>
          <a:ln>
            <a:noFill/>
          </a:ln>
          <a:scene3d>
            <a:camera prst="perspectiveRight"/>
            <a:lightRig rig="threePt" dir="t"/>
          </a:scene3d>
        </p:spPr>
      </p:pic>
      <p:pic>
        <p:nvPicPr>
          <p:cNvPr id="2" name="faktor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08990" y="945818"/>
            <a:ext cx="487363" cy="487363"/>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48597"/>
                                        </p:tgtEl>
                                        <p:attrNameLst>
                                          <p:attrName>style.visibility</p:attrName>
                                        </p:attrNameLst>
                                      </p:cBhvr>
                                      <p:to>
                                        <p:strVal val="visible"/>
                                      </p:to>
                                    </p:set>
                                    <p:anim calcmode="lin" valueType="num">
                                      <p:cBhvr>
                                        <p:cTn id="7" dur="1000" fill="hold"/>
                                        <p:tgtEl>
                                          <p:spTgt spid="1048597"/>
                                        </p:tgtEl>
                                        <p:attrNameLst>
                                          <p:attrName>ppt_x</p:attrName>
                                        </p:attrNameLst>
                                      </p:cBhvr>
                                      <p:tavLst>
                                        <p:tav tm="0">
                                          <p:val>
                                            <p:strVal val="#ppt_x-.2"/>
                                          </p:val>
                                        </p:tav>
                                        <p:tav tm="100000">
                                          <p:val>
                                            <p:strVal val="#ppt_x"/>
                                          </p:val>
                                        </p:tav>
                                      </p:tavLst>
                                    </p:anim>
                                    <p:anim calcmode="lin" valueType="num">
                                      <p:cBhvr>
                                        <p:cTn id="8" dur="1000" fill="hold"/>
                                        <p:tgtEl>
                                          <p:spTgt spid="10485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597"/>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594"/>
                                        </p:tgtEl>
                                        <p:attrNameLst>
                                          <p:attrName>style.visibility</p:attrName>
                                        </p:attrNameLst>
                                      </p:cBhvr>
                                      <p:to>
                                        <p:strVal val="visible"/>
                                      </p:to>
                                    </p:set>
                                    <p:anim calcmode="lin" valueType="num">
                                      <p:cBhvr>
                                        <p:cTn id="13" dur="1000" fill="hold"/>
                                        <p:tgtEl>
                                          <p:spTgt spid="1048594"/>
                                        </p:tgtEl>
                                        <p:attrNameLst>
                                          <p:attrName>ppt_x</p:attrName>
                                        </p:attrNameLst>
                                      </p:cBhvr>
                                      <p:tavLst>
                                        <p:tav tm="0">
                                          <p:val>
                                            <p:strVal val="#ppt_x-.2"/>
                                          </p:val>
                                        </p:tav>
                                        <p:tav tm="100000">
                                          <p:val>
                                            <p:strVal val="#ppt_x"/>
                                          </p:val>
                                        </p:tav>
                                      </p:tavLst>
                                    </p:anim>
                                    <p:anim calcmode="lin" valueType="num">
                                      <p:cBhvr>
                                        <p:cTn id="14" dur="1000" fill="hold"/>
                                        <p:tgtEl>
                                          <p:spTgt spid="1048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594"/>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048596"/>
                                        </p:tgtEl>
                                        <p:attrNameLst>
                                          <p:attrName>style.visibility</p:attrName>
                                        </p:attrNameLst>
                                      </p:cBhvr>
                                      <p:to>
                                        <p:strVal val="visible"/>
                                      </p:to>
                                    </p:set>
                                    <p:anim calcmode="lin" valueType="num">
                                      <p:cBhvr>
                                        <p:cTn id="19" dur="1000" fill="hold"/>
                                        <p:tgtEl>
                                          <p:spTgt spid="1048596"/>
                                        </p:tgtEl>
                                        <p:attrNameLst>
                                          <p:attrName>ppt_x</p:attrName>
                                        </p:attrNameLst>
                                      </p:cBhvr>
                                      <p:tavLst>
                                        <p:tav tm="0">
                                          <p:val>
                                            <p:strVal val="#ppt_x-.2"/>
                                          </p:val>
                                        </p:tav>
                                        <p:tav tm="100000">
                                          <p:val>
                                            <p:strVal val="#ppt_x"/>
                                          </p:val>
                                        </p:tav>
                                      </p:tavLst>
                                    </p:anim>
                                    <p:anim calcmode="lin" valueType="num">
                                      <p:cBhvr>
                                        <p:cTn id="20" dur="1000" fill="hold"/>
                                        <p:tgtEl>
                                          <p:spTgt spid="104859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596"/>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595"/>
                                        </p:tgtEl>
                                        <p:attrNameLst>
                                          <p:attrName>style.visibility</p:attrName>
                                        </p:attrNameLst>
                                      </p:cBhvr>
                                      <p:to>
                                        <p:strVal val="visible"/>
                                      </p:to>
                                    </p:set>
                                    <p:anim calcmode="lin" valueType="num">
                                      <p:cBhvr>
                                        <p:cTn id="25" dur="1000" fill="hold"/>
                                        <p:tgtEl>
                                          <p:spTgt spid="1048595"/>
                                        </p:tgtEl>
                                        <p:attrNameLst>
                                          <p:attrName>ppt_x</p:attrName>
                                        </p:attrNameLst>
                                      </p:cBhvr>
                                      <p:tavLst>
                                        <p:tav tm="0">
                                          <p:val>
                                            <p:strVal val="#ppt_x-.2"/>
                                          </p:val>
                                        </p:tav>
                                        <p:tav tm="100000">
                                          <p:val>
                                            <p:strVal val="#ppt_x"/>
                                          </p:val>
                                        </p:tav>
                                      </p:tavLst>
                                    </p:anim>
                                    <p:anim calcmode="lin" valueType="num">
                                      <p:cBhvr>
                                        <p:cTn id="26" dur="1000" fill="hold"/>
                                        <p:tgtEl>
                                          <p:spTgt spid="104859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5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8752"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048594" grpId="0" animBg="1"/>
      <p:bldP spid="10485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90" name="Flowchart: Alternate Process 3"/>
          <p:cNvSpPr/>
          <p:nvPr/>
        </p:nvSpPr>
        <p:spPr>
          <a:xfrm>
            <a:off x="1142976" y="164305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Peneliti</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a:t>
            </a: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 </a:t>
            </a:r>
            <a:r>
              <a:rPr lang="en-US" sz="2800" dirty="0" err="1">
                <a:solidFill>
                  <a:schemeClr val="tx1"/>
                </a:solidFill>
                <a:latin typeface="Comic Sans MS" pitchFamily="66" charset="0"/>
              </a:rPr>
              <a:t>sukses</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membangun</a:t>
            </a:r>
            <a:r>
              <a:rPr lang="en-US" sz="2800" dirty="0">
                <a:solidFill>
                  <a:schemeClr val="tx1"/>
                </a:solidFill>
                <a:latin typeface="Comic Sans MS" pitchFamily="66" charset="0"/>
              </a:rPr>
              <a:t> </a:t>
            </a:r>
            <a:r>
              <a:rPr lang="en-US" sz="2800" dirty="0" err="1">
                <a:solidFill>
                  <a:schemeClr val="tx1"/>
                </a:solidFill>
                <a:latin typeface="Comic Sans MS" pitchFamily="66" charset="0"/>
              </a:rPr>
              <a:t>teori</a:t>
            </a:r>
            <a:r>
              <a:rPr lang="en-US" sz="2800" dirty="0">
                <a:solidFill>
                  <a:schemeClr val="tx1"/>
                </a:solidFill>
                <a:latin typeface="Comic Sans MS" pitchFamily="66" charset="0"/>
              </a:rPr>
              <a:t> </a:t>
            </a:r>
            <a:r>
              <a:rPr lang="en-US" sz="2800" dirty="0" err="1">
                <a:solidFill>
                  <a:schemeClr val="tx1"/>
                </a:solidFill>
                <a:latin typeface="Comic Sans MS" pitchFamily="66" charset="0"/>
              </a:rPr>
              <a:t>pada</a:t>
            </a:r>
            <a:r>
              <a:rPr lang="en-US" sz="2800" dirty="0">
                <a:solidFill>
                  <a:schemeClr val="tx1"/>
                </a:solidFill>
                <a:latin typeface="Comic Sans MS" pitchFamily="66" charset="0"/>
              </a:rPr>
              <a:t> </a:t>
            </a:r>
            <a:r>
              <a:rPr lang="en-US" sz="2800" dirty="0" err="1">
                <a:solidFill>
                  <a:schemeClr val="tx1"/>
                </a:solidFill>
                <a:latin typeface="Comic Sans MS" pitchFamily="66" charset="0"/>
              </a:rPr>
              <a:t>berbagai</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disiplin</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yang</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beragam</a:t>
            </a:r>
            <a:r>
              <a:rPr lang="en-US" sz="2800" dirty="0">
                <a:solidFill>
                  <a:schemeClr val="tx1"/>
                </a:solidFill>
                <a:latin typeface="Comic Sans MS" pitchFamily="66" charset="0"/>
              </a:rPr>
              <a:t>: </a:t>
            </a:r>
            <a:r>
              <a:rPr lang="en-US" sz="2800" dirty="0" err="1">
                <a:solidFill>
                  <a:schemeClr val="tx1"/>
                </a:solidFill>
                <a:latin typeface="Comic Sans MS" pitchFamily="66" charset="0"/>
              </a:rPr>
              <a:t>ilmu</a:t>
            </a:r>
            <a:r>
              <a:rPr lang="en-US" sz="2800" dirty="0">
                <a:solidFill>
                  <a:schemeClr val="tx1"/>
                </a:solidFill>
                <a:latin typeface="Comic Sans MS" pitchFamily="66" charset="0"/>
              </a:rPr>
              <a:t> </a:t>
            </a:r>
            <a:r>
              <a:rPr lang="en-US" sz="2800" dirty="0" err="1">
                <a:solidFill>
                  <a:schemeClr val="tx1"/>
                </a:solidFill>
                <a:latin typeface="Comic Sans MS" pitchFamily="66" charset="0"/>
              </a:rPr>
              <a:t>politik</a:t>
            </a:r>
            <a:r>
              <a:rPr lang="en-US" sz="2800" dirty="0">
                <a:solidFill>
                  <a:schemeClr val="tx1"/>
                </a:solidFill>
                <a:latin typeface="Comic Sans MS" pitchFamily="66" charset="0"/>
              </a:rPr>
              <a:t>, </a:t>
            </a:r>
            <a:r>
              <a:rPr lang="en-US" sz="2800" dirty="0" err="1">
                <a:solidFill>
                  <a:schemeClr val="tx1"/>
                </a:solidFill>
                <a:latin typeface="Comic Sans MS" pitchFamily="66" charset="0"/>
              </a:rPr>
              <a:t>ilmu</a:t>
            </a:r>
            <a:r>
              <a:rPr lang="en-US" sz="2800" dirty="0">
                <a:solidFill>
                  <a:schemeClr val="tx1"/>
                </a:solidFill>
                <a:latin typeface="Comic Sans MS" pitchFamily="66" charset="0"/>
              </a:rPr>
              <a:t> </a:t>
            </a:r>
            <a:r>
              <a:rPr lang="en-US" sz="2800" dirty="0" err="1">
                <a:solidFill>
                  <a:schemeClr val="tx1"/>
                </a:solidFill>
                <a:latin typeface="Comic Sans MS" pitchFamily="66" charset="0"/>
              </a:rPr>
              <a:t>sejarah</a:t>
            </a:r>
            <a:r>
              <a:rPr lang="en-US" sz="2800" dirty="0">
                <a:solidFill>
                  <a:schemeClr val="tx1"/>
                </a:solidFill>
                <a:latin typeface="Comic Sans MS" pitchFamily="66" charset="0"/>
              </a:rPr>
              <a:t>,</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psikologi</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sosiologi</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dan</a:t>
            </a:r>
            <a:endParaRPr lang="id-ID" sz="2800" dirty="0">
              <a:solidFill>
                <a:schemeClr val="tx1"/>
              </a:solidFill>
              <a:latin typeface="Comic Sans MS" pitchFamily="66" charset="0"/>
            </a:endParaRPr>
          </a:p>
          <a:p>
            <a:pPr algn="ctr"/>
            <a:r>
              <a:rPr lang="en-US" sz="2800" dirty="0" err="1" smtClean="0">
                <a:solidFill>
                  <a:schemeClr val="tx1"/>
                </a:solidFill>
                <a:latin typeface="Comic Sans MS" pitchFamily="66" charset="0"/>
              </a:rPr>
              <a:t>Ekonomi</a:t>
            </a:r>
            <a:r>
              <a:rPr lang="en-US" sz="2800" dirty="0" smtClean="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591" name="Striped Right Arrow 4"/>
          <p:cNvSpPr/>
          <p:nvPr/>
        </p:nvSpPr>
        <p:spPr>
          <a:xfrm>
            <a:off x="5929322" y="557214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592" name="8-Point Star 5">
            <a:hlinkClick r:id="rId4" action="ppaction://hlinksldjump"/>
          </p:cNvPr>
          <p:cNvSpPr/>
          <p:nvPr/>
        </p:nvSpPr>
        <p:spPr>
          <a:xfrm>
            <a:off x="6572264" y="5357826"/>
            <a:ext cx="207170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Back</a:t>
            </a:r>
            <a:endParaRPr lang="id-ID" sz="2400" dirty="0">
              <a:solidFill>
                <a:schemeClr val="tx1"/>
              </a:solidFill>
              <a:latin typeface="Algerian" pitchFamily="82" charset="0"/>
            </a:endParaRPr>
          </a:p>
        </p:txBody>
      </p:sp>
      <p:sp>
        <p:nvSpPr>
          <p:cNvPr id="1048593" name="8-Point Star 6"/>
          <p:cNvSpPr/>
          <p:nvPr/>
        </p:nvSpPr>
        <p:spPr>
          <a:xfrm>
            <a:off x="785786" y="1000108"/>
            <a:ext cx="1143008" cy="928694"/>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6</a:t>
            </a:r>
            <a:endParaRPr lang="id-ID" sz="2400" dirty="0">
              <a:solidFill>
                <a:schemeClr val="tx1"/>
              </a:solidFill>
              <a:latin typeface="Algerian" pitchFamily="82" charset="0"/>
            </a:endParaRPr>
          </a:p>
        </p:txBody>
      </p:sp>
      <p:pic>
        <p:nvPicPr>
          <p:cNvPr id="2097153" name="Picture 7" descr="mhxm.gif"/>
          <p:cNvPicPr>
            <a:picLocks noChangeAspect="1"/>
          </p:cNvPicPr>
          <p:nvPr/>
        </p:nvPicPr>
        <p:blipFill>
          <a:blip r:embed="rId5">
            <a:clrChange>
              <a:clrFrom>
                <a:srgbClr val="CCCCCC"/>
              </a:clrFrom>
              <a:clrTo>
                <a:srgbClr val="CCCCCC">
                  <a:alpha val="0"/>
                </a:srgbClr>
              </a:clrTo>
            </a:clrChange>
            <a:lum contrast="40000"/>
          </a:blip>
          <a:stretch>
            <a:fillRect/>
          </a:stretch>
        </p:blipFill>
        <p:spPr>
          <a:xfrm>
            <a:off x="1" y="5197090"/>
            <a:ext cx="2214546" cy="1660910"/>
          </a:xfrm>
          <a:prstGeom prst="rect">
            <a:avLst/>
          </a:prstGeom>
          <a:noFill/>
          <a:ln>
            <a:noFill/>
          </a:ln>
          <a:scene3d>
            <a:camera prst="perspectiveRight"/>
            <a:lightRig rig="threePt" dir="t"/>
          </a:scene3d>
        </p:spPr>
      </p:pic>
      <p:pic>
        <p:nvPicPr>
          <p:cNvPr id="2" name="faktor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0865" y="945818"/>
            <a:ext cx="487363" cy="487363"/>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593"/>
                                        </p:tgtEl>
                                        <p:attrNameLst>
                                          <p:attrName>style.visibility</p:attrName>
                                        </p:attrNameLst>
                                      </p:cBhvr>
                                      <p:to>
                                        <p:strVal val="visible"/>
                                      </p:to>
                                    </p:set>
                                    <p:anim calcmode="lin" valueType="num">
                                      <p:cBhvr>
                                        <p:cTn id="7" dur="1000" fill="hold"/>
                                        <p:tgtEl>
                                          <p:spTgt spid="1048593"/>
                                        </p:tgtEl>
                                        <p:attrNameLst>
                                          <p:attrName>ppt_x</p:attrName>
                                        </p:attrNameLst>
                                      </p:cBhvr>
                                      <p:tavLst>
                                        <p:tav tm="0">
                                          <p:val>
                                            <p:strVal val="#ppt_x-.2"/>
                                          </p:val>
                                        </p:tav>
                                        <p:tav tm="100000">
                                          <p:val>
                                            <p:strVal val="#ppt_x"/>
                                          </p:val>
                                        </p:tav>
                                      </p:tavLst>
                                    </p:anim>
                                    <p:anim calcmode="lin" valueType="num">
                                      <p:cBhvr>
                                        <p:cTn id="8" dur="1000" fill="hold"/>
                                        <p:tgtEl>
                                          <p:spTgt spid="10485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59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590"/>
                                        </p:tgtEl>
                                        <p:attrNameLst>
                                          <p:attrName>style.visibility</p:attrName>
                                        </p:attrNameLst>
                                      </p:cBhvr>
                                      <p:to>
                                        <p:strVal val="visible"/>
                                      </p:to>
                                    </p:set>
                                    <p:anim calcmode="lin" valueType="num">
                                      <p:cBhvr>
                                        <p:cTn id="13" dur="1000" fill="hold"/>
                                        <p:tgtEl>
                                          <p:spTgt spid="1048590"/>
                                        </p:tgtEl>
                                        <p:attrNameLst>
                                          <p:attrName>ppt_x</p:attrName>
                                        </p:attrNameLst>
                                      </p:cBhvr>
                                      <p:tavLst>
                                        <p:tav tm="0">
                                          <p:val>
                                            <p:strVal val="#ppt_x-.2"/>
                                          </p:val>
                                        </p:tav>
                                        <p:tav tm="100000">
                                          <p:val>
                                            <p:strVal val="#ppt_x"/>
                                          </p:val>
                                        </p:tav>
                                      </p:tavLst>
                                    </p:anim>
                                    <p:anim calcmode="lin" valueType="num">
                                      <p:cBhvr>
                                        <p:cTn id="14" dur="1000" fill="hold"/>
                                        <p:tgtEl>
                                          <p:spTgt spid="104859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590"/>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591"/>
                                        </p:tgtEl>
                                        <p:attrNameLst>
                                          <p:attrName>style.visibility</p:attrName>
                                        </p:attrNameLst>
                                      </p:cBhvr>
                                      <p:to>
                                        <p:strVal val="visible"/>
                                      </p:to>
                                    </p:set>
                                    <p:anim calcmode="lin" valueType="num">
                                      <p:cBhvr>
                                        <p:cTn id="19" dur="1000" fill="hold"/>
                                        <p:tgtEl>
                                          <p:spTgt spid="1048591"/>
                                        </p:tgtEl>
                                        <p:attrNameLst>
                                          <p:attrName>ppt_x</p:attrName>
                                        </p:attrNameLst>
                                      </p:cBhvr>
                                      <p:tavLst>
                                        <p:tav tm="0">
                                          <p:val>
                                            <p:strVal val="#ppt_x-.2"/>
                                          </p:val>
                                        </p:tav>
                                        <p:tav tm="100000">
                                          <p:val>
                                            <p:strVal val="#ppt_x"/>
                                          </p:val>
                                        </p:tav>
                                      </p:tavLst>
                                    </p:anim>
                                    <p:anim calcmode="lin" valueType="num">
                                      <p:cBhvr>
                                        <p:cTn id="20" dur="1000" fill="hold"/>
                                        <p:tgtEl>
                                          <p:spTgt spid="104859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591"/>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592"/>
                                        </p:tgtEl>
                                        <p:attrNameLst>
                                          <p:attrName>style.visibility</p:attrName>
                                        </p:attrNameLst>
                                      </p:cBhvr>
                                      <p:to>
                                        <p:strVal val="visible"/>
                                      </p:to>
                                    </p:set>
                                    <p:anim calcmode="lin" valueType="num">
                                      <p:cBhvr>
                                        <p:cTn id="25" dur="1000" fill="hold"/>
                                        <p:tgtEl>
                                          <p:spTgt spid="1048592"/>
                                        </p:tgtEl>
                                        <p:attrNameLst>
                                          <p:attrName>ppt_x</p:attrName>
                                        </p:attrNameLst>
                                      </p:cBhvr>
                                      <p:tavLst>
                                        <p:tav tm="0">
                                          <p:val>
                                            <p:strVal val="#ppt_x-.2"/>
                                          </p:val>
                                        </p:tav>
                                        <p:tav tm="100000">
                                          <p:val>
                                            <p:strVal val="#ppt_x"/>
                                          </p:val>
                                        </p:tav>
                                      </p:tavLst>
                                    </p:anim>
                                    <p:anim calcmode="lin" valueType="num">
                                      <p:cBhvr>
                                        <p:cTn id="26" dur="1000" fill="hold"/>
                                        <p:tgtEl>
                                          <p:spTgt spid="104859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5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9477"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048590" grpId="0" animBg="1"/>
      <p:bldP spid="1048591" grpId="0" animBg="1"/>
      <p:bldP spid="1048592" grpId="0" animBg="1"/>
      <p:bldP spid="10485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97152" name="Picture 3" descr="5574955c0423bd08588b4568.gif"/>
          <p:cNvPicPr>
            <a:picLocks noChangeAspect="1"/>
          </p:cNvPicPr>
          <p:nvPr/>
        </p:nvPicPr>
        <p:blipFill>
          <a:blip r:embed="rId4"/>
          <a:stretch>
            <a:fillRect/>
          </a:stretch>
        </p:blipFill>
        <p:spPr>
          <a:xfrm>
            <a:off x="500034" y="0"/>
            <a:ext cx="4024335" cy="3858627"/>
          </a:xfrm>
          <a:prstGeom prst="rect">
            <a:avLst/>
          </a:prstGeom>
        </p:spPr>
      </p:pic>
      <p:sp>
        <p:nvSpPr>
          <p:cNvPr id="1048589" name="Rectangle 4"/>
          <p:cNvSpPr/>
          <p:nvPr/>
        </p:nvSpPr>
        <p:spPr>
          <a:xfrm>
            <a:off x="3428992" y="3500438"/>
            <a:ext cx="4560865" cy="923330"/>
          </a:xfrm>
          <a:prstGeom prst="rect">
            <a:avLst/>
          </a:prstGeom>
          <a:noFill/>
        </p:spPr>
        <p:txBody>
          <a:bodyPr wrap="none" lIns="91440" tIns="45720" rIns="91440" bIns="45720">
            <a:prstTxWarp prst="textPlain">
              <a:avLst/>
            </a:prstTxWarp>
            <a:spAutoFit/>
          </a:bodyPr>
          <a:lstStyle/>
          <a:p>
            <a:pPr algn="ctr"/>
            <a:r>
              <a:rPr lang="id-ID"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rPr>
              <a:t>Terima Kasih</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endParaRPr>
          </a:p>
        </p:txBody>
      </p:sp>
      <p:pic>
        <p:nvPicPr>
          <p:cNvPr id="2" name="slide penutup.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1048589"/>
                                        </p:tgtEl>
                                        <p:attrNameLst>
                                          <p:attrName>style.color</p:attrName>
                                        </p:attrNameLst>
                                      </p:cBhvr>
                                      <p:to>
                                        <a:schemeClr val="accent2"/>
                                      </p:to>
                                    </p:animClr>
                                    <p:animClr clrSpc="rgb" dir="cw">
                                      <p:cBhvr>
                                        <p:cTn id="7" dur="500" fill="hold"/>
                                        <p:tgtEl>
                                          <p:spTgt spid="1048589"/>
                                        </p:tgtEl>
                                        <p:attrNameLst>
                                          <p:attrName>fill.color</p:attrName>
                                        </p:attrNameLst>
                                      </p:cBhvr>
                                      <p:to>
                                        <a:schemeClr val="accent2"/>
                                      </p:to>
                                    </p:animClr>
                                    <p:set>
                                      <p:cBhvr>
                                        <p:cTn id="8" dur="500" fill="hold"/>
                                        <p:tgtEl>
                                          <p:spTgt spid="1048589"/>
                                        </p:tgtEl>
                                        <p:attrNameLst>
                                          <p:attrName>fill.type</p:attrName>
                                        </p:attrNameLst>
                                      </p:cBhvr>
                                      <p:to>
                                        <p:strVal val="solid"/>
                                      </p:to>
                                    </p:set>
                                    <p:anim to="1.5" calcmode="lin" valueType="num">
                                      <p:cBhvr override="childStyle">
                                        <p:cTn id="9" dur="500" fill="hold"/>
                                        <p:tgtEl>
                                          <p:spTgt spid="104858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1456"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485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13" name="Title 1"/>
          <p:cNvSpPr>
            <a:spLocks noGrp="1"/>
          </p:cNvSpPr>
          <p:nvPr>
            <p:ph type="ctrTitle"/>
          </p:nvPr>
        </p:nvSpPr>
        <p:spPr>
          <a:xfrm>
            <a:off x="2285984" y="2071679"/>
            <a:ext cx="5929354" cy="2071701"/>
          </a:xfrm>
          <a:noFill/>
          <a:ln>
            <a:solidFill>
              <a:srgbClr val="0070C0"/>
            </a:solidFill>
          </a:ln>
          <a:effectLst>
            <a:glow rad="139700">
              <a:schemeClr val="accent1">
                <a:satMod val="175000"/>
                <a:alpha val="40000"/>
              </a:schemeClr>
            </a:glow>
          </a:effectLst>
        </p:spPr>
        <p:txBody>
          <a:bodyPr>
            <a:noAutofit/>
          </a:bodyPr>
          <a:lstStyle/>
          <a:p>
            <a:pPr algn="ctr"/>
            <a:r>
              <a:rPr lang="en-US" sz="2400" dirty="0" err="1" smtClean="0">
                <a:ln>
                  <a:solidFill>
                    <a:schemeClr val="bg2">
                      <a:lumMod val="25000"/>
                    </a:schemeClr>
                  </a:solidFill>
                </a:ln>
                <a:solidFill>
                  <a:schemeClr val="bg2">
                    <a:lumMod val="50000"/>
                  </a:schemeClr>
                </a:solidFill>
              </a:rPr>
              <a:t>Teori</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Efek</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Terbatas</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adalah</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teori</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dimana</a:t>
            </a:r>
            <a:r>
              <a:rPr lang="en-US" sz="2400" dirty="0" smtClean="0">
                <a:ln>
                  <a:solidFill>
                    <a:schemeClr val="bg2">
                      <a:lumMod val="25000"/>
                    </a:schemeClr>
                  </a:solidFill>
                </a:ln>
                <a:solidFill>
                  <a:schemeClr val="bg2">
                    <a:lumMod val="50000"/>
                  </a:schemeClr>
                </a:solidFill>
              </a:rPr>
              <a:t> media</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mempunyai</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pengaruh</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atau</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dampak</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terbatas</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karena</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dampak</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tersebut</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diringankan</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oleh</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campur</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tangan</a:t>
            </a:r>
            <a:r>
              <a:rPr lang="id-ID"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berbagai</a:t>
            </a:r>
            <a:r>
              <a:rPr lang="en-US" sz="2400" dirty="0" smtClean="0">
                <a:ln>
                  <a:solidFill>
                    <a:schemeClr val="bg2">
                      <a:lumMod val="25000"/>
                    </a:schemeClr>
                  </a:solidFill>
                </a:ln>
                <a:solidFill>
                  <a:schemeClr val="bg2">
                    <a:lumMod val="50000"/>
                  </a:schemeClr>
                </a:solidFill>
              </a:rPr>
              <a:t> </a:t>
            </a:r>
            <a:r>
              <a:rPr lang="en-US" sz="2400" dirty="0" err="1" smtClean="0">
                <a:ln>
                  <a:solidFill>
                    <a:schemeClr val="bg2">
                      <a:lumMod val="25000"/>
                    </a:schemeClr>
                  </a:solidFill>
                </a:ln>
                <a:solidFill>
                  <a:schemeClr val="bg2">
                    <a:lumMod val="50000"/>
                  </a:schemeClr>
                </a:solidFill>
              </a:rPr>
              <a:t>pihak</a:t>
            </a:r>
            <a:r>
              <a:rPr lang="id-ID" sz="2400" dirty="0" smtClean="0">
                <a:ln>
                  <a:solidFill>
                    <a:schemeClr val="bg2">
                      <a:lumMod val="25000"/>
                    </a:schemeClr>
                  </a:solidFill>
                </a:ln>
                <a:solidFill>
                  <a:schemeClr val="bg2">
                    <a:lumMod val="50000"/>
                  </a:schemeClr>
                </a:solidFill>
              </a:rPr>
              <a:t>.</a:t>
            </a:r>
            <a:endParaRPr lang="id-ID" sz="2400" dirty="0">
              <a:ln>
                <a:solidFill>
                  <a:schemeClr val="bg2">
                    <a:lumMod val="25000"/>
                  </a:schemeClr>
                </a:solidFill>
              </a:ln>
              <a:solidFill>
                <a:schemeClr val="bg2">
                  <a:lumMod val="50000"/>
                </a:schemeClr>
              </a:solidFill>
            </a:endParaRPr>
          </a:p>
        </p:txBody>
      </p:sp>
      <p:sp>
        <p:nvSpPr>
          <p:cNvPr id="1048614" name="Horizontal Scroll 5"/>
          <p:cNvSpPr/>
          <p:nvPr/>
        </p:nvSpPr>
        <p:spPr>
          <a:xfrm>
            <a:off x="2571736" y="571480"/>
            <a:ext cx="4643470" cy="1071570"/>
          </a:xfrm>
          <a:prstGeom prst="horizontalScroll">
            <a:avLst/>
          </a:prstGeom>
          <a:solidFill>
            <a:schemeClr val="bg2">
              <a:lumMod val="50000"/>
            </a:schemeClr>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dobe Garamond Pro Bold" pitchFamily="18" charset="0"/>
              </a:rPr>
              <a:t>Limited Effect Theory</a:t>
            </a:r>
            <a:endParaRPr lang="id-ID" sz="2400" dirty="0" smtClean="0">
              <a:solidFill>
                <a:schemeClr val="tx1"/>
              </a:solidFill>
              <a:latin typeface="Adobe Garamond Pro Bold" pitchFamily="18" charset="0"/>
            </a:endParaRPr>
          </a:p>
          <a:p>
            <a:pPr algn="ctr"/>
            <a:r>
              <a:rPr lang="en-US" sz="2400" dirty="0" smtClean="0">
                <a:solidFill>
                  <a:schemeClr val="tx1"/>
                </a:solidFill>
                <a:latin typeface="Adobe Garamond Pro Bold" pitchFamily="18" charset="0"/>
              </a:rPr>
              <a:t>(</a:t>
            </a:r>
            <a:r>
              <a:rPr lang="en-US" sz="2400" dirty="0" err="1" smtClean="0">
                <a:solidFill>
                  <a:schemeClr val="tx1"/>
                </a:solidFill>
                <a:latin typeface="Adobe Garamond Pro Bold" pitchFamily="18" charset="0"/>
              </a:rPr>
              <a:t>Teori</a:t>
            </a:r>
            <a:r>
              <a:rPr lang="en-US" sz="2400" dirty="0" smtClean="0">
                <a:solidFill>
                  <a:schemeClr val="tx1"/>
                </a:solidFill>
                <a:latin typeface="Adobe Garamond Pro Bold" pitchFamily="18" charset="0"/>
              </a:rPr>
              <a:t> </a:t>
            </a:r>
            <a:r>
              <a:rPr lang="en-US" sz="2400" dirty="0" err="1" smtClean="0">
                <a:solidFill>
                  <a:schemeClr val="tx1"/>
                </a:solidFill>
                <a:latin typeface="Adobe Garamond Pro Bold" pitchFamily="18" charset="0"/>
              </a:rPr>
              <a:t>Efek</a:t>
            </a:r>
            <a:r>
              <a:rPr lang="id-ID" sz="2400" dirty="0">
                <a:solidFill>
                  <a:schemeClr val="tx1"/>
                </a:solidFill>
                <a:latin typeface="Adobe Garamond Pro Bold" pitchFamily="18" charset="0"/>
              </a:rPr>
              <a:t> </a:t>
            </a:r>
            <a:r>
              <a:rPr lang="en-US" sz="2400" dirty="0" err="1" smtClean="0">
                <a:solidFill>
                  <a:schemeClr val="tx1"/>
                </a:solidFill>
                <a:latin typeface="Adobe Garamond Pro Bold" pitchFamily="18" charset="0"/>
              </a:rPr>
              <a:t>Terbatas</a:t>
            </a:r>
            <a:r>
              <a:rPr lang="en-US" sz="2400" dirty="0" smtClean="0">
                <a:solidFill>
                  <a:schemeClr val="tx1"/>
                </a:solidFill>
                <a:latin typeface="Adobe Garamond Pro Bold" pitchFamily="18" charset="0"/>
              </a:rPr>
              <a:t>)</a:t>
            </a:r>
            <a:endParaRPr lang="id-ID" sz="2400" dirty="0">
              <a:solidFill>
                <a:schemeClr val="tx1"/>
              </a:solidFill>
              <a:latin typeface="Adobe Garamond Pro Bold" pitchFamily="18" charset="0"/>
            </a:endParaRPr>
          </a:p>
        </p:txBody>
      </p:sp>
      <p:sp>
        <p:nvSpPr>
          <p:cNvPr id="1048615" name="Striped Right Arrow 6"/>
          <p:cNvSpPr/>
          <p:nvPr/>
        </p:nvSpPr>
        <p:spPr>
          <a:xfrm>
            <a:off x="1214414" y="1928802"/>
            <a:ext cx="857256" cy="642942"/>
          </a:xfrm>
          <a:prstGeom prst="stripedRightArrow">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97157" name="Picture 7" descr="mhxm.gif"/>
          <p:cNvPicPr>
            <a:picLocks noChangeAspect="1"/>
          </p:cNvPicPr>
          <p:nvPr/>
        </p:nvPicPr>
        <p:blipFill>
          <a:blip r:embed="rId4">
            <a:clrChange>
              <a:clrFrom>
                <a:srgbClr val="CCCCCC"/>
              </a:clrFrom>
              <a:clrTo>
                <a:srgbClr val="CCCCCC">
                  <a:alpha val="0"/>
                </a:srgbClr>
              </a:clrTo>
            </a:clrChange>
            <a:lum contrast="40000"/>
          </a:blip>
          <a:stretch>
            <a:fillRect/>
          </a:stretch>
        </p:blipFill>
        <p:spPr>
          <a:xfrm>
            <a:off x="214282" y="4429132"/>
            <a:ext cx="2762269" cy="2071702"/>
          </a:xfrm>
          <a:prstGeom prst="rect">
            <a:avLst/>
          </a:prstGeom>
          <a:noFill/>
          <a:ln>
            <a:noFill/>
          </a:ln>
          <a:scene3d>
            <a:camera prst="perspectiveRight"/>
            <a:lightRig rig="threePt" dir="t"/>
          </a:scene3d>
        </p:spPr>
      </p:pic>
      <p:pic>
        <p:nvPicPr>
          <p:cNvPr id="2" name="suara slide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5997437"/>
            <a:ext cx="487363" cy="48736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48614"/>
                                        </p:tgtEl>
                                        <p:attrNameLst>
                                          <p:attrName>style.visibility</p:attrName>
                                        </p:attrNameLst>
                                      </p:cBhvr>
                                      <p:to>
                                        <p:strVal val="visible"/>
                                      </p:to>
                                    </p:set>
                                    <p:animEffect transition="in" filter="fade">
                                      <p:cBhvr>
                                        <p:cTn id="7" dur="500"/>
                                        <p:tgtEl>
                                          <p:spTgt spid="1048614"/>
                                        </p:tgtEl>
                                      </p:cBhvr>
                                    </p:animEffect>
                                    <p:anim calcmode="lin" valueType="num">
                                      <p:cBhvr>
                                        <p:cTn id="8" dur="500" fill="hold"/>
                                        <p:tgtEl>
                                          <p:spTgt spid="1048614"/>
                                        </p:tgtEl>
                                        <p:attrNameLst>
                                          <p:attrName>ppt_x</p:attrName>
                                        </p:attrNameLst>
                                      </p:cBhvr>
                                      <p:tavLst>
                                        <p:tav tm="0">
                                          <p:val>
                                            <p:strVal val="#ppt_x-.1"/>
                                          </p:val>
                                        </p:tav>
                                        <p:tav tm="100000">
                                          <p:val>
                                            <p:strVal val="#ppt_x"/>
                                          </p:val>
                                        </p:tav>
                                      </p:tavLst>
                                    </p:anim>
                                    <p:anim calcmode="lin" valueType="num">
                                      <p:cBhvr>
                                        <p:cTn id="9" dur="500" fill="hold"/>
                                        <p:tgtEl>
                                          <p:spTgt spid="1048614"/>
                                        </p:tgtEl>
                                        <p:attrNameLst>
                                          <p:attrName>ppt_y</p:attrName>
                                        </p:attrNameLst>
                                      </p:cBhvr>
                                      <p:tavLst>
                                        <p:tav tm="0">
                                          <p:val>
                                            <p:strVal val="#ppt_y"/>
                                          </p:val>
                                        </p:tav>
                                        <p:tav tm="100000">
                                          <p:val>
                                            <p:strVal val="#ppt_y"/>
                                          </p:val>
                                        </p:tav>
                                      </p:tavLst>
                                    </p:anim>
                                  </p:childTnLst>
                                </p:cTn>
                              </p:par>
                            </p:childTnLst>
                          </p:cTn>
                        </p:par>
                        <p:par>
                          <p:cTn id="10" fill="hold">
                            <p:stCondLst>
                              <p:cond delay="2350"/>
                            </p:stCondLst>
                            <p:childTnLst>
                              <p:par>
                                <p:cTn id="11" presetID="29" presetClass="entr" presetSubtype="0" fill="hold" grpId="0" nodeType="afterEffect">
                                  <p:stCondLst>
                                    <p:cond delay="0"/>
                                  </p:stCondLst>
                                  <p:childTnLst>
                                    <p:set>
                                      <p:cBhvr>
                                        <p:cTn id="12" dur="1" fill="hold">
                                          <p:stCondLst>
                                            <p:cond delay="0"/>
                                          </p:stCondLst>
                                        </p:cTn>
                                        <p:tgtEl>
                                          <p:spTgt spid="1048615"/>
                                        </p:tgtEl>
                                        <p:attrNameLst>
                                          <p:attrName>style.visibility</p:attrName>
                                        </p:attrNameLst>
                                      </p:cBhvr>
                                      <p:to>
                                        <p:strVal val="visible"/>
                                      </p:to>
                                    </p:set>
                                    <p:anim calcmode="lin" valueType="num">
                                      <p:cBhvr>
                                        <p:cTn id="13" dur="1000" fill="hold"/>
                                        <p:tgtEl>
                                          <p:spTgt spid="1048615"/>
                                        </p:tgtEl>
                                        <p:attrNameLst>
                                          <p:attrName>ppt_x</p:attrName>
                                        </p:attrNameLst>
                                      </p:cBhvr>
                                      <p:tavLst>
                                        <p:tav tm="0">
                                          <p:val>
                                            <p:strVal val="#ppt_x-.2"/>
                                          </p:val>
                                        </p:tav>
                                        <p:tav tm="100000">
                                          <p:val>
                                            <p:strVal val="#ppt_x"/>
                                          </p:val>
                                        </p:tav>
                                      </p:tavLst>
                                    </p:anim>
                                    <p:anim calcmode="lin" valueType="num">
                                      <p:cBhvr>
                                        <p:cTn id="14" dur="1000" fill="hold"/>
                                        <p:tgtEl>
                                          <p:spTgt spid="104861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15"/>
                                        </p:tgtEl>
                                      </p:cBhvr>
                                    </p:animEffect>
                                  </p:childTnLst>
                                </p:cTn>
                              </p:par>
                            </p:childTnLst>
                          </p:cTn>
                        </p:par>
                        <p:par>
                          <p:cTn id="16" fill="hold">
                            <p:stCondLst>
                              <p:cond delay="3350"/>
                            </p:stCondLst>
                            <p:childTnLst>
                              <p:par>
                                <p:cTn id="17" presetID="29" presetClass="entr" presetSubtype="0" fill="hold" grpId="0" nodeType="afterEffect">
                                  <p:stCondLst>
                                    <p:cond delay="0"/>
                                  </p:stCondLst>
                                  <p:childTnLst>
                                    <p:set>
                                      <p:cBhvr>
                                        <p:cTn id="18" dur="1" fill="hold">
                                          <p:stCondLst>
                                            <p:cond delay="0"/>
                                          </p:stCondLst>
                                        </p:cTn>
                                        <p:tgtEl>
                                          <p:spTgt spid="1048613"/>
                                        </p:tgtEl>
                                        <p:attrNameLst>
                                          <p:attrName>style.visibility</p:attrName>
                                        </p:attrNameLst>
                                      </p:cBhvr>
                                      <p:to>
                                        <p:strVal val="visible"/>
                                      </p:to>
                                    </p:set>
                                    <p:anim calcmode="lin" valueType="num">
                                      <p:cBhvr>
                                        <p:cTn id="19" dur="1000" fill="hold"/>
                                        <p:tgtEl>
                                          <p:spTgt spid="1048613"/>
                                        </p:tgtEl>
                                        <p:attrNameLst>
                                          <p:attrName>ppt_x</p:attrName>
                                        </p:attrNameLst>
                                      </p:cBhvr>
                                      <p:tavLst>
                                        <p:tav tm="0">
                                          <p:val>
                                            <p:strVal val="#ppt_x-.2"/>
                                          </p:val>
                                        </p:tav>
                                        <p:tav tm="100000">
                                          <p:val>
                                            <p:strVal val="#ppt_x"/>
                                          </p:val>
                                        </p:tav>
                                      </p:tavLst>
                                    </p:anim>
                                    <p:anim calcmode="lin" valueType="num">
                                      <p:cBhvr>
                                        <p:cTn id="20" dur="1000" fill="hold"/>
                                        <p:tgtEl>
                                          <p:spTgt spid="10486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1355" fill="hold"/>
                                        <p:tgtEl>
                                          <p:spTgt spid="2"/>
                                        </p:tgtEl>
                                      </p:cBhvr>
                                    </p:cmd>
                                  </p:childTnLst>
                                </p:cTn>
                              </p:par>
                            </p:childTnLst>
                          </p:cTn>
                        </p:par>
                      </p:childTnLst>
                    </p:cTn>
                  </p:par>
                </p:childTnLst>
              </p:cTn>
              <p:nextCondLst>
                <p:cond evt="onClick" delay="0">
                  <p:tgtEl>
                    <p:spTgt spid="2"/>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1048613" grpId="0" animBg="1"/>
      <p:bldP spid="1048614" grpId="0" animBg="1"/>
      <p:bldP spid="10486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16" name="Subtitle 9"/>
          <p:cNvSpPr>
            <a:spLocks noGrp="1"/>
          </p:cNvSpPr>
          <p:nvPr>
            <p:ph type="subTitle" idx="1"/>
          </p:nvPr>
        </p:nvSpPr>
        <p:spPr>
          <a:xfrm>
            <a:off x="3286116" y="4214818"/>
            <a:ext cx="5500726" cy="1643074"/>
          </a:xfrm>
          <a:prstGeom prst="round2DiagRect">
            <a:avLst/>
          </a:prstGeom>
          <a:solidFill>
            <a:schemeClr val="bg1"/>
          </a:solidFill>
          <a:ln>
            <a:solidFill>
              <a:schemeClr val="tx1"/>
            </a:solidFill>
          </a:ln>
          <a:effectLst>
            <a:glow rad="139700">
              <a:schemeClr val="accent1">
                <a:satMod val="175000"/>
                <a:alpha val="40000"/>
              </a:schemeClr>
            </a:glow>
          </a:effectLst>
        </p:spPr>
        <p:txBody>
          <a:bodyPr>
            <a:noAutofit/>
          </a:bodyPr>
          <a:lstStyle/>
          <a:p>
            <a:pPr algn="ctr"/>
            <a:r>
              <a:rPr lang="en-US" sz="2000" dirty="0" err="1" smtClean="0">
                <a:solidFill>
                  <a:schemeClr val="tx1"/>
                </a:solidFill>
                <a:latin typeface="Adobe Caslon Pro Bold" pitchFamily="18" charset="0"/>
              </a:rPr>
              <a:t>Hovland</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juga</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melakukan</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penelitian</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seberapa</a:t>
            </a:r>
            <a:r>
              <a:rPr lang="id-ID"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besar</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kekuatan</a:t>
            </a:r>
            <a:r>
              <a:rPr lang="en-US" sz="2000" dirty="0" smtClean="0">
                <a:solidFill>
                  <a:schemeClr val="tx1"/>
                </a:solidFill>
                <a:latin typeface="Adobe Caslon Pro Bold" pitchFamily="18" charset="0"/>
              </a:rPr>
              <a:t> media </a:t>
            </a:r>
            <a:r>
              <a:rPr lang="en-US" sz="2000" dirty="0" err="1" smtClean="0">
                <a:solidFill>
                  <a:schemeClr val="tx1"/>
                </a:solidFill>
                <a:latin typeface="Adobe Caslon Pro Bold" pitchFamily="18" charset="0"/>
              </a:rPr>
              <a:t>pada</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sebuah</a:t>
            </a:r>
            <a:r>
              <a:rPr lang="en-US" sz="2000" dirty="0" smtClean="0">
                <a:solidFill>
                  <a:schemeClr val="tx1"/>
                </a:solidFill>
                <a:latin typeface="Adobe Caslon Pro Bold" pitchFamily="18" charset="0"/>
              </a:rPr>
              <a:t> film</a:t>
            </a:r>
            <a:r>
              <a:rPr lang="id-ID"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militer</a:t>
            </a:r>
            <a:r>
              <a:rPr lang="en-US" sz="2000" dirty="0" smtClean="0">
                <a:solidFill>
                  <a:schemeClr val="tx1"/>
                </a:solidFill>
                <a:latin typeface="Adobe Caslon Pro Bold" pitchFamily="18" charset="0"/>
              </a:rPr>
              <a:t>,</a:t>
            </a:r>
            <a:r>
              <a:rPr lang="id-ID"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hasilnya</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adalah</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efek</a:t>
            </a:r>
            <a:r>
              <a:rPr lang="en-US" sz="2000" dirty="0" smtClean="0">
                <a:solidFill>
                  <a:schemeClr val="tx1"/>
                </a:solidFill>
                <a:latin typeface="Adobe Caslon Pro Bold" pitchFamily="18" charset="0"/>
              </a:rPr>
              <a:t> media </a:t>
            </a:r>
            <a:r>
              <a:rPr lang="en-US" sz="2000" dirty="0" err="1" smtClean="0">
                <a:solidFill>
                  <a:schemeClr val="tx1"/>
                </a:solidFill>
                <a:latin typeface="Adobe Caslon Pro Bold" pitchFamily="18" charset="0"/>
              </a:rPr>
              <a:t>tidak</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dapat</a:t>
            </a:r>
            <a:r>
              <a:rPr lang="id-ID"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memberikan</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dampak</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besar</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khalayak</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tetapi</a:t>
            </a:r>
            <a:r>
              <a:rPr lang="id-ID"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berdampak</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pada</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efek</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kognisi</a:t>
            </a:r>
            <a:r>
              <a:rPr lang="en-US" sz="2000" dirty="0" smtClean="0">
                <a:solidFill>
                  <a:schemeClr val="tx1"/>
                </a:solidFill>
                <a:latin typeface="Adobe Caslon Pro Bold" pitchFamily="18" charset="0"/>
              </a:rPr>
              <a:t> </a:t>
            </a:r>
            <a:r>
              <a:rPr lang="en-US" sz="2000" dirty="0" err="1" smtClean="0">
                <a:solidFill>
                  <a:schemeClr val="tx1"/>
                </a:solidFill>
                <a:latin typeface="Adobe Caslon Pro Bold" pitchFamily="18" charset="0"/>
              </a:rPr>
              <a:t>saja</a:t>
            </a:r>
            <a:r>
              <a:rPr lang="en-US" sz="2000" dirty="0" smtClean="0">
                <a:solidFill>
                  <a:schemeClr val="tx1"/>
                </a:solidFill>
                <a:latin typeface="Adobe Caslon Pro Bold" pitchFamily="18" charset="0"/>
              </a:rPr>
              <a:t>.</a:t>
            </a:r>
            <a:endParaRPr lang="id-ID" sz="2000" dirty="0">
              <a:solidFill>
                <a:schemeClr val="tx1"/>
              </a:solidFill>
              <a:latin typeface="Adobe Caslon Pro Bold" pitchFamily="18" charset="0"/>
            </a:endParaRPr>
          </a:p>
        </p:txBody>
      </p:sp>
      <p:sp>
        <p:nvSpPr>
          <p:cNvPr id="1048617" name="Horizontal Scroll 10"/>
          <p:cNvSpPr/>
          <p:nvPr/>
        </p:nvSpPr>
        <p:spPr>
          <a:xfrm>
            <a:off x="2643174" y="285728"/>
            <a:ext cx="4714908" cy="1071570"/>
          </a:xfrm>
          <a:prstGeom prst="horizontalScroll">
            <a:avLst/>
          </a:prstGeom>
          <a:solidFill>
            <a:schemeClr val="bg2">
              <a:lumMod val="50000"/>
            </a:schemeClr>
          </a:solidFill>
          <a:ln>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a:solidFill>
                    <a:schemeClr val="bg2">
                      <a:lumMod val="25000"/>
                    </a:schemeClr>
                  </a:solidFill>
                </a:ln>
                <a:solidFill>
                  <a:schemeClr val="tx1"/>
                </a:solidFill>
                <a:latin typeface="Adobe Caslon Pro Bold" pitchFamily="18" charset="0"/>
              </a:rPr>
              <a:t>Limited Effect Theory</a:t>
            </a:r>
            <a:endParaRPr lang="id-ID" sz="2000" dirty="0">
              <a:ln>
                <a:solidFill>
                  <a:schemeClr val="bg2">
                    <a:lumMod val="25000"/>
                  </a:schemeClr>
                </a:solidFill>
              </a:ln>
              <a:solidFill>
                <a:schemeClr val="tx1"/>
              </a:solidFill>
              <a:latin typeface="Adobe Caslon Pro Bold" pitchFamily="18" charset="0"/>
            </a:endParaRPr>
          </a:p>
          <a:p>
            <a:pPr algn="ctr"/>
            <a:r>
              <a:rPr lang="en-US" sz="2000" dirty="0">
                <a:ln>
                  <a:solidFill>
                    <a:schemeClr val="bg2">
                      <a:lumMod val="25000"/>
                    </a:schemeClr>
                  </a:solidFill>
                </a:ln>
                <a:solidFill>
                  <a:schemeClr val="tx1"/>
                </a:solidFill>
                <a:latin typeface="Adobe Caslon Pro Bold" pitchFamily="18" charset="0"/>
              </a:rPr>
              <a:t>by Paul </a:t>
            </a:r>
            <a:r>
              <a:rPr lang="en-US" sz="2000" dirty="0" err="1">
                <a:ln>
                  <a:solidFill>
                    <a:schemeClr val="bg2">
                      <a:lumMod val="25000"/>
                    </a:schemeClr>
                  </a:solidFill>
                </a:ln>
                <a:solidFill>
                  <a:schemeClr val="tx1"/>
                </a:solidFill>
                <a:latin typeface="Adobe Caslon Pro Bold" pitchFamily="18" charset="0"/>
              </a:rPr>
              <a:t>Lazarsfeld</a:t>
            </a:r>
            <a:r>
              <a:rPr lang="en-US" sz="2000" dirty="0">
                <a:ln>
                  <a:solidFill>
                    <a:schemeClr val="bg2">
                      <a:lumMod val="25000"/>
                    </a:schemeClr>
                  </a:solidFill>
                </a:ln>
                <a:solidFill>
                  <a:schemeClr val="tx1"/>
                </a:solidFill>
                <a:latin typeface="Adobe Caslon Pro Bold" pitchFamily="18" charset="0"/>
              </a:rPr>
              <a:t> &amp; Carl </a:t>
            </a:r>
            <a:r>
              <a:rPr lang="id-ID" sz="2000" dirty="0">
                <a:ln>
                  <a:solidFill>
                    <a:schemeClr val="bg2">
                      <a:lumMod val="25000"/>
                    </a:schemeClr>
                  </a:solidFill>
                </a:ln>
                <a:solidFill>
                  <a:schemeClr val="tx1"/>
                </a:solidFill>
                <a:latin typeface="Adobe Caslon Pro Bold" pitchFamily="18" charset="0"/>
              </a:rPr>
              <a:t>Hovland</a:t>
            </a:r>
          </a:p>
        </p:txBody>
      </p:sp>
      <p:sp>
        <p:nvSpPr>
          <p:cNvPr id="1048618" name="Rounded Rectangle 11"/>
          <p:cNvSpPr/>
          <p:nvPr/>
        </p:nvSpPr>
        <p:spPr>
          <a:xfrm>
            <a:off x="1571604" y="1571612"/>
            <a:ext cx="6000792" cy="92869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Adobe Caslon Pro Bold" pitchFamily="18" charset="0"/>
              </a:rPr>
              <a:t>Teori</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ini</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muncul</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pada</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perang</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dunia</a:t>
            </a:r>
            <a:r>
              <a:rPr lang="en-US" dirty="0" smtClean="0">
                <a:solidFill>
                  <a:schemeClr val="tx1"/>
                </a:solidFill>
                <a:latin typeface="Adobe Caslon Pro Bold" pitchFamily="18" charset="0"/>
              </a:rPr>
              <a:t> ke-2 yang</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dicetus</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oleh</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peneliti</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bernama</a:t>
            </a:r>
            <a:r>
              <a:rPr lang="en-US" dirty="0" smtClean="0">
                <a:solidFill>
                  <a:schemeClr val="tx1"/>
                </a:solidFill>
                <a:latin typeface="Adobe Caslon Pro Bold" pitchFamily="18" charset="0"/>
              </a:rPr>
              <a:t> Paul </a:t>
            </a:r>
            <a:r>
              <a:rPr lang="en-US" dirty="0" err="1" smtClean="0">
                <a:solidFill>
                  <a:schemeClr val="tx1"/>
                </a:solidFill>
                <a:latin typeface="Adobe Caslon Pro Bold" pitchFamily="18" charset="0"/>
              </a:rPr>
              <a:t>Lazarsfeld</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dan</a:t>
            </a:r>
            <a:r>
              <a:rPr lang="en-US" dirty="0" smtClean="0">
                <a:solidFill>
                  <a:schemeClr val="tx1"/>
                </a:solidFill>
                <a:latin typeface="Adobe Caslon Pro Bold" pitchFamily="18" charset="0"/>
              </a:rPr>
              <a:t> Carl </a:t>
            </a:r>
            <a:r>
              <a:rPr lang="en-US" dirty="0" err="1" smtClean="0">
                <a:solidFill>
                  <a:schemeClr val="tx1"/>
                </a:solidFill>
                <a:latin typeface="Adobe Caslon Pro Bold" pitchFamily="18" charset="0"/>
              </a:rPr>
              <a:t>Hovland</a:t>
            </a:r>
            <a:r>
              <a:rPr lang="en-US" dirty="0" smtClean="0">
                <a:solidFill>
                  <a:schemeClr val="tx1"/>
                </a:solidFill>
                <a:latin typeface="Adobe Caslon Pro Bold" pitchFamily="18" charset="0"/>
              </a:rPr>
              <a:t>.</a:t>
            </a:r>
            <a:endParaRPr lang="id-ID" dirty="0"/>
          </a:p>
        </p:txBody>
      </p:sp>
      <p:sp>
        <p:nvSpPr>
          <p:cNvPr id="1048619" name="Round Diagonal Corner Rectangle 12"/>
          <p:cNvSpPr/>
          <p:nvPr/>
        </p:nvSpPr>
        <p:spPr>
          <a:xfrm>
            <a:off x="3357554" y="2786058"/>
            <a:ext cx="4500594" cy="1214446"/>
          </a:xfrm>
          <a:prstGeom prst="round2DiagRect">
            <a:avLst/>
          </a:prstGeom>
          <a:solidFill>
            <a:schemeClr val="bg1"/>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Adobe Caslon Pro Bold" pitchFamily="18" charset="0"/>
              </a:rPr>
              <a:t>Awalanya</a:t>
            </a:r>
            <a:r>
              <a:rPr lang="en-US" dirty="0" smtClean="0">
                <a:solidFill>
                  <a:schemeClr val="tx1"/>
                </a:solidFill>
                <a:latin typeface="Adobe Caslon Pro Bold" pitchFamily="18" charset="0"/>
              </a:rPr>
              <a:t> Paul </a:t>
            </a:r>
            <a:r>
              <a:rPr lang="en-US" dirty="0" err="1" smtClean="0">
                <a:solidFill>
                  <a:schemeClr val="tx1"/>
                </a:solidFill>
                <a:latin typeface="Adobe Caslon Pro Bold" pitchFamily="18" charset="0"/>
              </a:rPr>
              <a:t>meneliti</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seberapa</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besar</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powerfull</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pada</a:t>
            </a:r>
            <a:r>
              <a:rPr lang="en-US" dirty="0" smtClean="0">
                <a:solidFill>
                  <a:schemeClr val="tx1"/>
                </a:solidFill>
                <a:latin typeface="Adobe Caslon Pro Bold" pitchFamily="18" charset="0"/>
              </a:rPr>
              <a:t> media </a:t>
            </a:r>
            <a:r>
              <a:rPr lang="en-US" dirty="0" err="1" smtClean="0">
                <a:solidFill>
                  <a:schemeClr val="tx1"/>
                </a:solidFill>
                <a:latin typeface="Adobe Caslon Pro Bold" pitchFamily="18" charset="0"/>
              </a:rPr>
              <a:t>massa</a:t>
            </a:r>
            <a:r>
              <a:rPr lang="en-US" dirty="0" smtClean="0">
                <a:solidFill>
                  <a:schemeClr val="tx1"/>
                </a:solidFill>
                <a:latin typeface="Adobe Caslon Pro Bold" pitchFamily="18" charset="0"/>
              </a:rPr>
              <a:t>, yang </a:t>
            </a:r>
            <a:r>
              <a:rPr lang="en-US" dirty="0" err="1" smtClean="0">
                <a:solidFill>
                  <a:schemeClr val="tx1"/>
                </a:solidFill>
                <a:latin typeface="Adobe Caslon Pro Bold" pitchFamily="18" charset="0"/>
              </a:rPr>
              <a:t>kemudian</a:t>
            </a:r>
            <a:r>
              <a:rPr lang="en-US" dirty="0" smtClean="0">
                <a:solidFill>
                  <a:schemeClr val="tx1"/>
                </a:solidFill>
                <a:latin typeface="Adobe Caslon Pro Bold" pitchFamily="18" charset="0"/>
              </a:rPr>
              <a:t> la</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berasumsi</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bahwa</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kekuatan</a:t>
            </a:r>
            <a:r>
              <a:rPr lang="en-US" dirty="0" smtClean="0">
                <a:solidFill>
                  <a:schemeClr val="tx1"/>
                </a:solidFill>
                <a:latin typeface="Adobe Caslon Pro Bold" pitchFamily="18" charset="0"/>
              </a:rPr>
              <a:t> </a:t>
            </a:r>
            <a:r>
              <a:rPr lang="en-US" dirty="0" err="1" smtClean="0">
                <a:solidFill>
                  <a:schemeClr val="tx1"/>
                </a:solidFill>
                <a:latin typeface="Adobe Caslon Pro Bold" pitchFamily="18" charset="0"/>
              </a:rPr>
              <a:t>efek</a:t>
            </a:r>
            <a:r>
              <a:rPr lang="en-US" dirty="0" smtClean="0">
                <a:solidFill>
                  <a:schemeClr val="tx1"/>
                </a:solidFill>
                <a:latin typeface="Adobe Caslon Pro Bold" pitchFamily="18" charset="0"/>
              </a:rPr>
              <a:t> media </a:t>
            </a:r>
            <a:r>
              <a:rPr lang="en-US" dirty="0" err="1" smtClean="0">
                <a:solidFill>
                  <a:schemeClr val="tx1"/>
                </a:solidFill>
                <a:latin typeface="Adobe Caslon Pro Bold" pitchFamily="18" charset="0"/>
              </a:rPr>
              <a:t>itu</a:t>
            </a:r>
            <a:r>
              <a:rPr lang="id-ID" dirty="0" smtClean="0">
                <a:solidFill>
                  <a:schemeClr val="tx1"/>
                </a:solidFill>
                <a:latin typeface="Adobe Caslon Pro Bold" pitchFamily="18" charset="0"/>
              </a:rPr>
              <a:t> </a:t>
            </a:r>
            <a:r>
              <a:rPr lang="en-US" dirty="0" err="1" smtClean="0">
                <a:solidFill>
                  <a:schemeClr val="tx1"/>
                </a:solidFill>
                <a:latin typeface="Adobe Caslon Pro Bold" pitchFamily="18" charset="0"/>
              </a:rPr>
              <a:t>terbatas</a:t>
            </a:r>
            <a:r>
              <a:rPr lang="en-US" dirty="0" smtClean="0">
                <a:solidFill>
                  <a:schemeClr val="tx1"/>
                </a:solidFill>
                <a:latin typeface="Adobe Caslon Pro Bold" pitchFamily="18" charset="0"/>
              </a:rPr>
              <a:t>.</a:t>
            </a:r>
            <a:endParaRPr lang="id-ID" dirty="0"/>
          </a:p>
        </p:txBody>
      </p:sp>
      <p:sp>
        <p:nvSpPr>
          <p:cNvPr id="1048620" name="Striped Right Arrow 13"/>
          <p:cNvSpPr/>
          <p:nvPr/>
        </p:nvSpPr>
        <p:spPr>
          <a:xfrm>
            <a:off x="785786" y="1785926"/>
            <a:ext cx="642942" cy="428628"/>
          </a:xfrm>
          <a:prstGeom prst="striped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21" name="Left-Up Arrow 15"/>
          <p:cNvSpPr/>
          <p:nvPr/>
        </p:nvSpPr>
        <p:spPr>
          <a:xfrm flipH="1">
            <a:off x="1643042" y="2714620"/>
            <a:ext cx="857256" cy="1643074"/>
          </a:xfrm>
          <a:prstGeom prst="leftUpArrow">
            <a:avLst>
              <a:gd name="adj1" fmla="val 19692"/>
              <a:gd name="adj2" fmla="val 25000"/>
              <a:gd name="adj3" fmla="val 25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22" name="Left-Up Arrow 16"/>
          <p:cNvSpPr/>
          <p:nvPr/>
        </p:nvSpPr>
        <p:spPr>
          <a:xfrm rot="18922876" flipH="1" flipV="1">
            <a:off x="2638039" y="3799070"/>
            <a:ext cx="724822" cy="689128"/>
          </a:xfrm>
          <a:prstGeom prst="leftUp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97158" name="Picture 18" descr="mhxm.gif"/>
          <p:cNvPicPr>
            <a:picLocks noChangeAspect="1"/>
          </p:cNvPicPr>
          <p:nvPr/>
        </p:nvPicPr>
        <p:blipFill>
          <a:blip r:embed="rId4">
            <a:clrChange>
              <a:clrFrom>
                <a:srgbClr val="CCCCCC"/>
              </a:clrFrom>
              <a:clrTo>
                <a:srgbClr val="CCCCCC">
                  <a:alpha val="0"/>
                </a:srgbClr>
              </a:clrTo>
            </a:clrChange>
            <a:lum contrast="40000"/>
          </a:blip>
          <a:stretch>
            <a:fillRect/>
          </a:stretch>
        </p:blipFill>
        <p:spPr>
          <a:xfrm>
            <a:off x="285720" y="4857760"/>
            <a:ext cx="2357454" cy="1768091"/>
          </a:xfrm>
          <a:prstGeom prst="rect">
            <a:avLst/>
          </a:prstGeom>
          <a:noFill/>
          <a:ln>
            <a:noFill/>
          </a:ln>
          <a:scene3d>
            <a:camera prst="perspectiveRight"/>
            <a:lightRig rig="threePt" dir="t"/>
          </a:scene3d>
        </p:spPr>
      </p:pic>
      <p:pic>
        <p:nvPicPr>
          <p:cNvPr id="3" name="slide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87240" y="6138488"/>
            <a:ext cx="487363" cy="48736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048617"/>
                                        </p:tgtEl>
                                        <p:attrNameLst>
                                          <p:attrName>style.visibility</p:attrName>
                                        </p:attrNameLst>
                                      </p:cBhvr>
                                      <p:to>
                                        <p:strVal val="visible"/>
                                      </p:to>
                                    </p:set>
                                    <p:animEffect transition="in" filter="fade">
                                      <p:cBhvr>
                                        <p:cTn id="7" dur="1000"/>
                                        <p:tgtEl>
                                          <p:spTgt spid="1048617"/>
                                        </p:tgtEl>
                                      </p:cBhvr>
                                    </p:animEffect>
                                    <p:anim calcmode="lin" valueType="num">
                                      <p:cBhvr>
                                        <p:cTn id="8" dur="1000" fill="hold"/>
                                        <p:tgtEl>
                                          <p:spTgt spid="1048617"/>
                                        </p:tgtEl>
                                        <p:attrNameLst>
                                          <p:attrName>ppt_x</p:attrName>
                                        </p:attrNameLst>
                                      </p:cBhvr>
                                      <p:tavLst>
                                        <p:tav tm="0">
                                          <p:val>
                                            <p:strVal val="#ppt_x-.1"/>
                                          </p:val>
                                        </p:tav>
                                        <p:tav tm="100000">
                                          <p:val>
                                            <p:strVal val="#ppt_x"/>
                                          </p:val>
                                        </p:tav>
                                      </p:tavLst>
                                    </p:anim>
                                    <p:anim calcmode="lin" valueType="num">
                                      <p:cBhvr>
                                        <p:cTn id="9" dur="1000" fill="hold"/>
                                        <p:tgtEl>
                                          <p:spTgt spid="1048617"/>
                                        </p:tgtEl>
                                        <p:attrNameLst>
                                          <p:attrName>ppt_y</p:attrName>
                                        </p:attrNameLst>
                                      </p:cBhvr>
                                      <p:tavLst>
                                        <p:tav tm="0">
                                          <p:val>
                                            <p:strVal val="#ppt_y"/>
                                          </p:val>
                                        </p:tav>
                                        <p:tav tm="100000">
                                          <p:val>
                                            <p:strVal val="#ppt_y"/>
                                          </p:val>
                                        </p:tav>
                                      </p:tavLst>
                                    </p:anim>
                                  </p:childTnLst>
                                </p:cTn>
                              </p:par>
                            </p:childTnLst>
                          </p:cTn>
                        </p:par>
                        <p:par>
                          <p:cTn id="10" fill="hold">
                            <p:stCondLst>
                              <p:cond delay="5600"/>
                            </p:stCondLst>
                            <p:childTnLst>
                              <p:par>
                                <p:cTn id="11" presetID="34" presetClass="entr" presetSubtype="0" fill="hold" grpId="0" nodeType="afterEffect">
                                  <p:stCondLst>
                                    <p:cond delay="0"/>
                                  </p:stCondLst>
                                  <p:childTnLst>
                                    <p:set>
                                      <p:cBhvr>
                                        <p:cTn id="12" dur="1" fill="hold">
                                          <p:stCondLst>
                                            <p:cond delay="0"/>
                                          </p:stCondLst>
                                        </p:cTn>
                                        <p:tgtEl>
                                          <p:spTgt spid="1048620"/>
                                        </p:tgtEl>
                                        <p:attrNameLst>
                                          <p:attrName>style.visibility</p:attrName>
                                        </p:attrNameLst>
                                      </p:cBhvr>
                                      <p:to>
                                        <p:strVal val="visible"/>
                                      </p:to>
                                    </p:set>
                                    <p:anim from="(-#ppt_w/2)" to="(#ppt_x)" calcmode="lin" valueType="num">
                                      <p:cBhvr>
                                        <p:cTn id="13" dur="600" fill="hold">
                                          <p:stCondLst>
                                            <p:cond delay="0"/>
                                          </p:stCondLst>
                                        </p:cTn>
                                        <p:tgtEl>
                                          <p:spTgt spid="1048620"/>
                                        </p:tgtEl>
                                        <p:attrNameLst>
                                          <p:attrName>ppt_x</p:attrName>
                                        </p:attrNameLst>
                                      </p:cBhvr>
                                    </p:anim>
                                    <p:anim from="0" to="-1.0" calcmode="lin" valueType="num">
                                      <p:cBhvr>
                                        <p:cTn id="14" dur="200" decel="50000" autoRev="1" fill="hold">
                                          <p:stCondLst>
                                            <p:cond delay="600"/>
                                          </p:stCondLst>
                                        </p:cTn>
                                        <p:tgtEl>
                                          <p:spTgt spid="1048620"/>
                                        </p:tgtEl>
                                        <p:attrNameLst>
                                          <p:attrName>xshear</p:attrName>
                                        </p:attrNameLst>
                                      </p:cBhvr>
                                    </p:anim>
                                    <p:animScale>
                                      <p:cBhvr>
                                        <p:cTn id="15" dur="200" decel="100000" autoRev="1" fill="hold">
                                          <p:stCondLst>
                                            <p:cond delay="600"/>
                                          </p:stCondLst>
                                        </p:cTn>
                                        <p:tgtEl>
                                          <p:spTgt spid="1048620"/>
                                        </p:tgtEl>
                                      </p:cBhvr>
                                      <p:from x="100000" y="100000"/>
                                      <p:to x="80000" y="100000"/>
                                    </p:animScale>
                                    <p:anim by="(#ppt_h/3+#ppt_w*0.1)" calcmode="lin" valueType="num">
                                      <p:cBhvr additive="sum">
                                        <p:cTn id="16" dur="200" decel="100000" autoRev="1" fill="hold">
                                          <p:stCondLst>
                                            <p:cond delay="600"/>
                                          </p:stCondLst>
                                        </p:cTn>
                                        <p:tgtEl>
                                          <p:spTgt spid="1048620"/>
                                        </p:tgtEl>
                                        <p:attrNameLst>
                                          <p:attrName>ppt_x</p:attrName>
                                        </p:attrNameLst>
                                      </p:cBhvr>
                                    </p:anim>
                                  </p:childTnLst>
                                </p:cTn>
                              </p:par>
                            </p:childTnLst>
                          </p:cTn>
                        </p:par>
                        <p:par>
                          <p:cTn id="17" fill="hold">
                            <p:stCondLst>
                              <p:cond delay="6600"/>
                            </p:stCondLst>
                            <p:childTnLst>
                              <p:par>
                                <p:cTn id="18" presetID="29" presetClass="entr" presetSubtype="0" fill="hold" grpId="0" nodeType="afterEffect">
                                  <p:stCondLst>
                                    <p:cond delay="0"/>
                                  </p:stCondLst>
                                  <p:childTnLst>
                                    <p:set>
                                      <p:cBhvr>
                                        <p:cTn id="19" dur="1" fill="hold">
                                          <p:stCondLst>
                                            <p:cond delay="0"/>
                                          </p:stCondLst>
                                        </p:cTn>
                                        <p:tgtEl>
                                          <p:spTgt spid="1048618"/>
                                        </p:tgtEl>
                                        <p:attrNameLst>
                                          <p:attrName>style.visibility</p:attrName>
                                        </p:attrNameLst>
                                      </p:cBhvr>
                                      <p:to>
                                        <p:strVal val="visible"/>
                                      </p:to>
                                    </p:set>
                                    <p:anim calcmode="lin" valueType="num">
                                      <p:cBhvr>
                                        <p:cTn id="20" dur="1000" fill="hold"/>
                                        <p:tgtEl>
                                          <p:spTgt spid="1048618"/>
                                        </p:tgtEl>
                                        <p:attrNameLst>
                                          <p:attrName>ppt_x</p:attrName>
                                        </p:attrNameLst>
                                      </p:cBhvr>
                                      <p:tavLst>
                                        <p:tav tm="0">
                                          <p:val>
                                            <p:strVal val="#ppt_x-.2"/>
                                          </p:val>
                                        </p:tav>
                                        <p:tav tm="100000">
                                          <p:val>
                                            <p:strVal val="#ppt_x"/>
                                          </p:val>
                                        </p:tav>
                                      </p:tavLst>
                                    </p:anim>
                                    <p:anim calcmode="lin" valueType="num">
                                      <p:cBhvr>
                                        <p:cTn id="21" dur="1000" fill="hold"/>
                                        <p:tgtEl>
                                          <p:spTgt spid="104861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048618"/>
                                        </p:tgtEl>
                                      </p:cBhvr>
                                    </p:animEffect>
                                  </p:childTnLst>
                                </p:cTn>
                              </p:par>
                            </p:childTnLst>
                          </p:cTn>
                        </p:par>
                        <p:par>
                          <p:cTn id="23" fill="hold">
                            <p:stCondLst>
                              <p:cond delay="7600"/>
                            </p:stCondLst>
                            <p:childTnLst>
                              <p:par>
                                <p:cTn id="24" presetID="3" presetClass="entr" presetSubtype="10" fill="hold" grpId="0" nodeType="afterEffect">
                                  <p:stCondLst>
                                    <p:cond delay="0"/>
                                  </p:stCondLst>
                                  <p:childTnLst>
                                    <p:set>
                                      <p:cBhvr>
                                        <p:cTn id="25" dur="1" fill="hold">
                                          <p:stCondLst>
                                            <p:cond delay="0"/>
                                          </p:stCondLst>
                                        </p:cTn>
                                        <p:tgtEl>
                                          <p:spTgt spid="1048619"/>
                                        </p:tgtEl>
                                        <p:attrNameLst>
                                          <p:attrName>style.visibility</p:attrName>
                                        </p:attrNameLst>
                                      </p:cBhvr>
                                      <p:to>
                                        <p:strVal val="visible"/>
                                      </p:to>
                                    </p:set>
                                    <p:animEffect transition="in" filter="blinds(horizontal)">
                                      <p:cBhvr>
                                        <p:cTn id="26" dur="500"/>
                                        <p:tgtEl>
                                          <p:spTgt spid="1048619"/>
                                        </p:tgtEl>
                                      </p:cBhvr>
                                    </p:animEffect>
                                  </p:childTnLst>
                                </p:cTn>
                              </p:par>
                            </p:childTnLst>
                          </p:cTn>
                        </p:par>
                        <p:par>
                          <p:cTn id="27" fill="hold">
                            <p:stCondLst>
                              <p:cond delay="8100"/>
                            </p:stCondLst>
                            <p:childTnLst>
                              <p:par>
                                <p:cTn id="28" presetID="3" presetClass="entr" presetSubtype="10" fill="hold" grpId="0" nodeType="afterEffect">
                                  <p:stCondLst>
                                    <p:cond delay="0"/>
                                  </p:stCondLst>
                                  <p:childTnLst>
                                    <p:set>
                                      <p:cBhvr>
                                        <p:cTn id="29" dur="1" fill="hold">
                                          <p:stCondLst>
                                            <p:cond delay="0"/>
                                          </p:stCondLst>
                                        </p:cTn>
                                        <p:tgtEl>
                                          <p:spTgt spid="1048616">
                                            <p:bg/>
                                          </p:spTgt>
                                        </p:tgtEl>
                                        <p:attrNameLst>
                                          <p:attrName>style.visibility</p:attrName>
                                        </p:attrNameLst>
                                      </p:cBhvr>
                                      <p:to>
                                        <p:strVal val="visible"/>
                                      </p:to>
                                    </p:set>
                                    <p:animEffect transition="in" filter="blinds(horizontal)">
                                      <p:cBhvr>
                                        <p:cTn id="30" dur="500"/>
                                        <p:tgtEl>
                                          <p:spTgt spid="1048616">
                                            <p:bg/>
                                          </p:spTgt>
                                        </p:tgtEl>
                                      </p:cBhvr>
                                    </p:animEffect>
                                  </p:childTnLst>
                                </p:cTn>
                              </p:par>
                            </p:childTnLst>
                          </p:cTn>
                        </p:par>
                        <p:par>
                          <p:cTn id="31" fill="hold">
                            <p:stCondLst>
                              <p:cond delay="8600"/>
                            </p:stCondLst>
                            <p:childTnLst>
                              <p:par>
                                <p:cTn id="32" presetID="3" presetClass="entr" presetSubtype="10" fill="hold" grpId="0" nodeType="afterEffect">
                                  <p:stCondLst>
                                    <p:cond delay="0"/>
                                  </p:stCondLst>
                                  <p:childTnLst>
                                    <p:set>
                                      <p:cBhvr>
                                        <p:cTn id="33" dur="1" fill="hold">
                                          <p:stCondLst>
                                            <p:cond delay="0"/>
                                          </p:stCondLst>
                                        </p:cTn>
                                        <p:tgtEl>
                                          <p:spTgt spid="1048616">
                                            <p:txEl>
                                              <p:pRg st="0" end="0"/>
                                            </p:txEl>
                                          </p:spTgt>
                                        </p:tgtEl>
                                        <p:attrNameLst>
                                          <p:attrName>style.visibility</p:attrName>
                                        </p:attrNameLst>
                                      </p:cBhvr>
                                      <p:to>
                                        <p:strVal val="visible"/>
                                      </p:to>
                                    </p:set>
                                    <p:animEffect transition="in" filter="blinds(horizontal)">
                                      <p:cBhvr>
                                        <p:cTn id="34" dur="500"/>
                                        <p:tgtEl>
                                          <p:spTgt spid="10486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1" nodeType="clickEffect">
                                  <p:stCondLst>
                                    <p:cond delay="0"/>
                                  </p:stCondLst>
                                  <p:childTnLst>
                                    <p:set>
                                      <p:cBhvr>
                                        <p:cTn id="38" dur="1" fill="hold">
                                          <p:stCondLst>
                                            <p:cond delay="0"/>
                                          </p:stCondLst>
                                        </p:cTn>
                                        <p:tgtEl>
                                          <p:spTgt spid="1048621"/>
                                        </p:tgtEl>
                                        <p:attrNameLst>
                                          <p:attrName>style.visibility</p:attrName>
                                        </p:attrNameLst>
                                      </p:cBhvr>
                                      <p:to>
                                        <p:strVal val="visible"/>
                                      </p:to>
                                    </p:set>
                                    <p:anim calcmode="lin" valueType="num">
                                      <p:cBhvr>
                                        <p:cTn id="39" dur="1000" fill="hold"/>
                                        <p:tgtEl>
                                          <p:spTgt spid="1048621"/>
                                        </p:tgtEl>
                                        <p:attrNameLst>
                                          <p:attrName>ppt_x</p:attrName>
                                        </p:attrNameLst>
                                      </p:cBhvr>
                                      <p:tavLst>
                                        <p:tav tm="0">
                                          <p:val>
                                            <p:strVal val="#ppt_x-.2"/>
                                          </p:val>
                                        </p:tav>
                                        <p:tav tm="100000">
                                          <p:val>
                                            <p:strVal val="#ppt_x"/>
                                          </p:val>
                                        </p:tav>
                                      </p:tavLst>
                                    </p:anim>
                                    <p:anim calcmode="lin" valueType="num">
                                      <p:cBhvr>
                                        <p:cTn id="40" dur="1000" fill="hold"/>
                                        <p:tgtEl>
                                          <p:spTgt spid="104862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48621"/>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1" nodeType="clickEffect">
                                  <p:stCondLst>
                                    <p:cond delay="0"/>
                                  </p:stCondLst>
                                  <p:childTnLst>
                                    <p:set>
                                      <p:cBhvr>
                                        <p:cTn id="45" dur="1" fill="hold">
                                          <p:stCondLst>
                                            <p:cond delay="0"/>
                                          </p:stCondLst>
                                        </p:cTn>
                                        <p:tgtEl>
                                          <p:spTgt spid="1048622"/>
                                        </p:tgtEl>
                                        <p:attrNameLst>
                                          <p:attrName>style.visibility</p:attrName>
                                        </p:attrNameLst>
                                      </p:cBhvr>
                                      <p:to>
                                        <p:strVal val="visible"/>
                                      </p:to>
                                    </p:set>
                                    <p:anim calcmode="lin" valueType="num">
                                      <p:cBhvr>
                                        <p:cTn id="46" dur="1000" fill="hold"/>
                                        <p:tgtEl>
                                          <p:spTgt spid="1048622"/>
                                        </p:tgtEl>
                                        <p:attrNameLst>
                                          <p:attrName>ppt_x</p:attrName>
                                        </p:attrNameLst>
                                      </p:cBhvr>
                                      <p:tavLst>
                                        <p:tav tm="0">
                                          <p:val>
                                            <p:strVal val="#ppt_x-.2"/>
                                          </p:val>
                                        </p:tav>
                                        <p:tav tm="100000">
                                          <p:val>
                                            <p:strVal val="#ppt_x"/>
                                          </p:val>
                                        </p:tav>
                                      </p:tavLst>
                                    </p:anim>
                                    <p:anim calcmode="lin" valueType="num">
                                      <p:cBhvr>
                                        <p:cTn id="47" dur="1000" fill="hold"/>
                                        <p:tgtEl>
                                          <p:spTgt spid="104862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0486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7061" fill="hold"/>
                                        <p:tgtEl>
                                          <p:spTgt spid="3"/>
                                        </p:tgtEl>
                                      </p:cBhvr>
                                    </p:cmd>
                                  </p:childTnLst>
                                </p:cTn>
                              </p:par>
                            </p:childTnLst>
                          </p:cTn>
                        </p:par>
                      </p:childTnLst>
                    </p:cTn>
                  </p:par>
                </p:childTnLst>
              </p:cTn>
              <p:nextCondLst>
                <p:cond evt="onClick" delay="0">
                  <p:tgtEl>
                    <p:spTgt spid="3"/>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1048616" grpId="0" build="p" animBg="1"/>
      <p:bldP spid="1048617" grpId="0" animBg="1"/>
      <p:bldP spid="1048618" grpId="0" animBg="1"/>
      <p:bldP spid="1048619" grpId="0" animBg="1"/>
      <p:bldP spid="1048620" grpId="0" animBg="1"/>
      <p:bldP spid="1048621" grpId="1" animBg="1"/>
      <p:bldP spid="10486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23" name="Content Placeholder 1"/>
          <p:cNvSpPr>
            <a:spLocks noGrp="1"/>
          </p:cNvSpPr>
          <p:nvPr>
            <p:ph idx="1"/>
          </p:nvPr>
        </p:nvSpPr>
        <p:spPr>
          <a:xfrm>
            <a:off x="-3071866" y="4572008"/>
            <a:ext cx="8229600" cy="3090680"/>
          </a:xfrm>
        </p:spPr>
        <p:txBody>
          <a:bodyPr/>
          <a:lstStyle/>
          <a:p>
            <a:r>
              <a:rPr lang="en-US" dirty="0" smtClean="0"/>
              <a:t>•</a:t>
            </a:r>
            <a:endParaRPr lang="id-ID" dirty="0" smtClean="0"/>
          </a:p>
          <a:p>
            <a:r>
              <a:rPr lang="en-US" dirty="0" smtClean="0"/>
              <a:t>•</a:t>
            </a:r>
            <a:endParaRPr lang="id-ID" dirty="0" smtClean="0"/>
          </a:p>
          <a:p>
            <a:r>
              <a:rPr lang="en-US" dirty="0" smtClean="0"/>
              <a:t>•</a:t>
            </a:r>
            <a:endParaRPr lang="id-ID" dirty="0" smtClean="0"/>
          </a:p>
          <a:p>
            <a:r>
              <a:rPr lang="en-US" dirty="0" smtClean="0"/>
              <a:t>•</a:t>
            </a:r>
            <a:endParaRPr lang="id-ID" dirty="0" smtClean="0"/>
          </a:p>
          <a:p>
            <a:pPr>
              <a:buNone/>
            </a:pPr>
            <a:endParaRPr lang="id-ID" dirty="0"/>
          </a:p>
        </p:txBody>
      </p:sp>
      <p:sp>
        <p:nvSpPr>
          <p:cNvPr id="1048624" name="Oval 3"/>
          <p:cNvSpPr/>
          <p:nvPr/>
        </p:nvSpPr>
        <p:spPr>
          <a:xfrm>
            <a:off x="857224" y="2285992"/>
            <a:ext cx="1928826" cy="1857388"/>
          </a:xfrm>
          <a:prstGeom prst="ellipse">
            <a:avLst/>
          </a:prstGeom>
          <a:solidFill>
            <a:schemeClr val="bg2">
              <a:lumMod val="9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Bookman Old Style" pitchFamily="18" charset="0"/>
              </a:rPr>
              <a:t>Efek</a:t>
            </a:r>
            <a:r>
              <a:rPr lang="en-US" dirty="0">
                <a:solidFill>
                  <a:schemeClr val="tx1"/>
                </a:solidFill>
                <a:latin typeface="Bookman Old Style" pitchFamily="18" charset="0"/>
              </a:rPr>
              <a:t> media </a:t>
            </a:r>
            <a:r>
              <a:rPr lang="en-US" dirty="0" err="1">
                <a:solidFill>
                  <a:schemeClr val="tx1"/>
                </a:solidFill>
                <a:latin typeface="Bookman Old Style" pitchFamily="18" charset="0"/>
              </a:rPr>
              <a:t>terbatas</a:t>
            </a:r>
            <a:r>
              <a:rPr lang="en-US" dirty="0">
                <a:solidFill>
                  <a:schemeClr val="tx1"/>
                </a:solidFill>
                <a:latin typeface="Bookman Old Style" pitchFamily="18" charset="0"/>
              </a:rPr>
              <a:t> </a:t>
            </a:r>
            <a:r>
              <a:rPr lang="en-US" dirty="0" err="1">
                <a:solidFill>
                  <a:schemeClr val="tx1"/>
                </a:solidFill>
                <a:latin typeface="Bookman Old Style" pitchFamily="18" charset="0"/>
              </a:rPr>
              <a:t>karena</a:t>
            </a:r>
            <a:r>
              <a:rPr lang="en-US" dirty="0">
                <a:solidFill>
                  <a:schemeClr val="tx1"/>
                </a:solidFill>
                <a:latin typeface="Bookman Old Style" pitchFamily="18" charset="0"/>
              </a:rPr>
              <a:t> </a:t>
            </a:r>
            <a:endParaRPr lang="id-ID" dirty="0">
              <a:solidFill>
                <a:schemeClr val="tx1"/>
              </a:solidFill>
              <a:latin typeface="Bookman Old Style" pitchFamily="18" charset="0"/>
            </a:endParaRPr>
          </a:p>
        </p:txBody>
      </p:sp>
      <p:sp>
        <p:nvSpPr>
          <p:cNvPr id="1048625" name="Horizontal Scroll 9"/>
          <p:cNvSpPr/>
          <p:nvPr/>
        </p:nvSpPr>
        <p:spPr>
          <a:xfrm rot="10800000" flipH="1" flipV="1">
            <a:off x="4357686" y="1857364"/>
            <a:ext cx="3643338" cy="1296999"/>
          </a:xfrm>
          <a:prstGeom prst="horizontalScroll">
            <a:avLst/>
          </a:prstGeom>
          <a:solidFill>
            <a:schemeClr val="bg2">
              <a:lumMod val="75000"/>
            </a:schemeClr>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Bookman Old Style" pitchFamily="18" charset="0"/>
                <a:cs typeface="Courier New" pitchFamily="49" charset="0"/>
              </a:rPr>
              <a:t>Psikologi</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atau</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persepsi</a:t>
            </a:r>
            <a:endParaRPr lang="id-ID" dirty="0">
              <a:solidFill>
                <a:schemeClr val="tx1"/>
              </a:solidFill>
              <a:latin typeface="Bookman Old Style" pitchFamily="18" charset="0"/>
              <a:cs typeface="Courier New" pitchFamily="49" charset="0"/>
            </a:endParaRPr>
          </a:p>
        </p:txBody>
      </p:sp>
      <p:sp>
        <p:nvSpPr>
          <p:cNvPr id="1048626" name="Horizontal Scroll 10"/>
          <p:cNvSpPr/>
          <p:nvPr/>
        </p:nvSpPr>
        <p:spPr>
          <a:xfrm rot="10800000" flipH="1" flipV="1">
            <a:off x="4357686" y="3286124"/>
            <a:ext cx="3714776" cy="1296999"/>
          </a:xfrm>
          <a:prstGeom prst="horizontalScroll">
            <a:avLst/>
          </a:prstGeom>
          <a:solidFill>
            <a:schemeClr val="bg2">
              <a:lumMod val="75000"/>
            </a:schemeClr>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Bookman Old Style" pitchFamily="18" charset="0"/>
                <a:cs typeface="Courier New" pitchFamily="49" charset="0"/>
              </a:rPr>
              <a:t>Karakter</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dari</a:t>
            </a:r>
            <a:r>
              <a:rPr lang="en-US" dirty="0" smtClean="0">
                <a:solidFill>
                  <a:schemeClr val="tx1"/>
                </a:solidFill>
                <a:latin typeface="Bookman Old Style" pitchFamily="18" charset="0"/>
                <a:cs typeface="Courier New" pitchFamily="49" charset="0"/>
              </a:rPr>
              <a:t> audients</a:t>
            </a:r>
            <a:endParaRPr lang="id-ID" dirty="0">
              <a:solidFill>
                <a:schemeClr val="tx1"/>
              </a:solidFill>
              <a:latin typeface="Bookman Old Style" pitchFamily="18" charset="0"/>
              <a:cs typeface="Courier New" pitchFamily="49" charset="0"/>
            </a:endParaRPr>
          </a:p>
        </p:txBody>
      </p:sp>
      <p:sp>
        <p:nvSpPr>
          <p:cNvPr id="1048627" name="Horizontal Scroll 11"/>
          <p:cNvSpPr/>
          <p:nvPr/>
        </p:nvSpPr>
        <p:spPr>
          <a:xfrm rot="10800000" flipH="1" flipV="1">
            <a:off x="4286249" y="4572009"/>
            <a:ext cx="3786214" cy="1714512"/>
          </a:xfrm>
          <a:prstGeom prst="horizontalScroll">
            <a:avLst/>
          </a:prstGeom>
          <a:solidFill>
            <a:schemeClr val="bg2">
              <a:lumMod val="75000"/>
            </a:schemeClr>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Bookman Old Style" pitchFamily="18" charset="0"/>
                <a:cs typeface="Courier New" pitchFamily="49" charset="0"/>
              </a:rPr>
              <a:t>Member group, </a:t>
            </a:r>
            <a:r>
              <a:rPr lang="en-US" dirty="0" err="1" smtClean="0">
                <a:solidFill>
                  <a:schemeClr val="tx1"/>
                </a:solidFill>
                <a:latin typeface="Bookman Old Style" pitchFamily="18" charset="0"/>
                <a:cs typeface="Courier New" pitchFamily="49" charset="0"/>
              </a:rPr>
              <a:t>seperti</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umur</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kelas</a:t>
            </a:r>
            <a:r>
              <a:rPr lang="en-US" dirty="0" smtClean="0">
                <a:solidFill>
                  <a:schemeClr val="tx1"/>
                </a:solidFill>
                <a:latin typeface="Bookman Old Style" pitchFamily="18" charset="0"/>
                <a:cs typeface="Courier New" pitchFamily="49" charset="0"/>
              </a:rPr>
              <a:t> &amp; status</a:t>
            </a:r>
            <a:r>
              <a:rPr lang="id-ID" dirty="0" smtClean="0">
                <a:solidFill>
                  <a:schemeClr val="tx1"/>
                </a:solidFill>
                <a:latin typeface="Bookman Old Style" pitchFamily="18" charset="0"/>
                <a:cs typeface="Courier New" pitchFamily="49" charset="0"/>
              </a:rPr>
              <a:t>,</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etnis</a:t>
            </a:r>
            <a:r>
              <a:rPr lang="en-US" dirty="0" smtClean="0">
                <a:solidFill>
                  <a:schemeClr val="tx1"/>
                </a:solidFill>
                <a:latin typeface="Bookman Old Style" pitchFamily="18" charset="0"/>
                <a:cs typeface="Courier New" pitchFamily="49" charset="0"/>
              </a:rPr>
              <a:t>, disability/ability, </a:t>
            </a:r>
            <a:r>
              <a:rPr lang="en-US" dirty="0" err="1" smtClean="0">
                <a:solidFill>
                  <a:schemeClr val="tx1"/>
                </a:solidFill>
                <a:latin typeface="Bookman Old Style" pitchFamily="18" charset="0"/>
                <a:cs typeface="Courier New" pitchFamily="49" charset="0"/>
              </a:rPr>
              <a:t>identitas</a:t>
            </a:r>
            <a:r>
              <a:rPr lang="en-US" dirty="0" smtClean="0">
                <a:solidFill>
                  <a:schemeClr val="tx1"/>
                </a:solidFill>
                <a:latin typeface="Bookman Old Style" pitchFamily="18" charset="0"/>
                <a:cs typeface="Courier New" pitchFamily="49" charset="0"/>
              </a:rPr>
              <a:t> regional.</a:t>
            </a:r>
            <a:endParaRPr lang="id-ID" dirty="0">
              <a:solidFill>
                <a:schemeClr val="tx1"/>
              </a:solidFill>
              <a:latin typeface="Bookman Old Style" pitchFamily="18" charset="0"/>
              <a:cs typeface="Courier New" pitchFamily="49" charset="0"/>
            </a:endParaRPr>
          </a:p>
        </p:txBody>
      </p:sp>
      <p:sp>
        <p:nvSpPr>
          <p:cNvPr id="1048628" name="Horizontal Scroll 12"/>
          <p:cNvSpPr/>
          <p:nvPr/>
        </p:nvSpPr>
        <p:spPr>
          <a:xfrm>
            <a:off x="4357686" y="428604"/>
            <a:ext cx="3643338" cy="1428760"/>
          </a:xfrm>
          <a:prstGeom prst="horizontalScroll">
            <a:avLst/>
          </a:prstGeom>
          <a:solidFill>
            <a:schemeClr val="bg2">
              <a:lumMod val="75000"/>
            </a:schemeClr>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Bookman Old Style" pitchFamily="18" charset="0"/>
                <a:cs typeface="Courier New" pitchFamily="49" charset="0"/>
              </a:rPr>
              <a:t>Perbedaan</a:t>
            </a:r>
            <a:r>
              <a:rPr lang="en-US" dirty="0" smtClean="0">
                <a:solidFill>
                  <a:schemeClr val="tx1"/>
                </a:solidFill>
                <a:latin typeface="Bookman Old Style" pitchFamily="18" charset="0"/>
                <a:cs typeface="Courier New" pitchFamily="49" charset="0"/>
              </a:rPr>
              <a:t> </a:t>
            </a:r>
            <a:r>
              <a:rPr lang="en-US" dirty="0" err="1" smtClean="0">
                <a:solidFill>
                  <a:schemeClr val="tx1"/>
                </a:solidFill>
                <a:latin typeface="Bookman Old Style" pitchFamily="18" charset="0"/>
                <a:cs typeface="Courier New" pitchFamily="49" charset="0"/>
              </a:rPr>
              <a:t>Individu</a:t>
            </a:r>
            <a:endParaRPr lang="id-ID" dirty="0" smtClean="0">
              <a:solidFill>
                <a:schemeClr val="tx1"/>
              </a:solidFill>
              <a:latin typeface="Bookman Old Style" pitchFamily="18" charset="0"/>
              <a:cs typeface="Courier New" pitchFamily="49" charset="0"/>
            </a:endParaRPr>
          </a:p>
        </p:txBody>
      </p:sp>
      <p:grpSp>
        <p:nvGrpSpPr>
          <p:cNvPr id="37" name="Group 20"/>
          <p:cNvGrpSpPr/>
          <p:nvPr/>
        </p:nvGrpSpPr>
        <p:grpSpPr>
          <a:xfrm>
            <a:off x="3071802" y="928670"/>
            <a:ext cx="785819" cy="4919698"/>
            <a:chOff x="3071802" y="928670"/>
            <a:chExt cx="785819" cy="4919698"/>
          </a:xfrm>
          <a:effectLst>
            <a:glow rad="63500">
              <a:schemeClr val="accent1">
                <a:satMod val="175000"/>
                <a:alpha val="40000"/>
              </a:schemeClr>
            </a:glow>
          </a:effectLst>
        </p:grpSpPr>
        <p:grpSp>
          <p:nvGrpSpPr>
            <p:cNvPr id="38" name="Group 16"/>
            <p:cNvGrpSpPr/>
            <p:nvPr/>
          </p:nvGrpSpPr>
          <p:grpSpPr>
            <a:xfrm>
              <a:off x="3071802" y="928670"/>
              <a:ext cx="785818" cy="4919698"/>
              <a:chOff x="3071802" y="928670"/>
              <a:chExt cx="785818" cy="4919698"/>
            </a:xfrm>
            <a:solidFill>
              <a:schemeClr val="accent1">
                <a:lumMod val="60000"/>
                <a:lumOff val="40000"/>
              </a:schemeClr>
            </a:solidFill>
          </p:grpSpPr>
          <p:sp>
            <p:nvSpPr>
              <p:cNvPr id="1048629" name="Bent-Up Arrow 14"/>
              <p:cNvSpPr/>
              <p:nvPr/>
            </p:nvSpPr>
            <p:spPr>
              <a:xfrm rot="16200000" flipV="1">
                <a:off x="1464447" y="2536025"/>
                <a:ext cx="4000528" cy="785818"/>
              </a:xfrm>
              <a:prstGeom prst="bentUpArrow">
                <a:avLst>
                  <a:gd name="adj1" fmla="val 30210"/>
                  <a:gd name="adj2" fmla="val 250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30" name="Bent-Up Arrow 15"/>
              <p:cNvSpPr/>
              <p:nvPr/>
            </p:nvSpPr>
            <p:spPr>
              <a:xfrm rot="16200000" flipH="1" flipV="1">
                <a:off x="2183589" y="4174337"/>
                <a:ext cx="2562244" cy="785818"/>
              </a:xfrm>
              <a:prstGeom prst="bentUpArrow">
                <a:avLst>
                  <a:gd name="adj1" fmla="val 30210"/>
                  <a:gd name="adj2" fmla="val 250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9" name="Group 17"/>
            <p:cNvGrpSpPr/>
            <p:nvPr/>
          </p:nvGrpSpPr>
          <p:grpSpPr>
            <a:xfrm>
              <a:off x="3071802" y="2285992"/>
              <a:ext cx="785819" cy="2143140"/>
              <a:chOff x="3071802" y="658646"/>
              <a:chExt cx="785819" cy="5189722"/>
            </a:xfrm>
            <a:solidFill>
              <a:schemeClr val="accent1">
                <a:lumMod val="60000"/>
                <a:lumOff val="40000"/>
              </a:schemeClr>
            </a:solidFill>
          </p:grpSpPr>
          <p:sp>
            <p:nvSpPr>
              <p:cNvPr id="1048631" name="Bent-Up Arrow 18"/>
              <p:cNvSpPr/>
              <p:nvPr/>
            </p:nvSpPr>
            <p:spPr>
              <a:xfrm rot="16200000" flipV="1">
                <a:off x="1464449" y="2266000"/>
                <a:ext cx="4000525" cy="785818"/>
              </a:xfrm>
              <a:prstGeom prst="bentUpArrow">
                <a:avLst>
                  <a:gd name="adj1" fmla="val 30210"/>
                  <a:gd name="adj2" fmla="val 250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32" name="Bent-Up Arrow 19"/>
              <p:cNvSpPr/>
              <p:nvPr/>
            </p:nvSpPr>
            <p:spPr>
              <a:xfrm rot="16200000" flipH="1" flipV="1">
                <a:off x="2183589" y="4174337"/>
                <a:ext cx="2562244" cy="785818"/>
              </a:xfrm>
              <a:prstGeom prst="bentUpArrow">
                <a:avLst>
                  <a:gd name="adj1" fmla="val 30210"/>
                  <a:gd name="adj2" fmla="val 25000"/>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pic>
        <p:nvPicPr>
          <p:cNvPr id="2097159" name="Picture 21" descr="garfield.gif"/>
          <p:cNvPicPr>
            <a:picLocks noChangeAspect="1"/>
          </p:cNvPicPr>
          <p:nvPr/>
        </p:nvPicPr>
        <p:blipFill>
          <a:blip r:embed="rId4">
            <a:clrChange>
              <a:clrFrom>
                <a:srgbClr val="FFFFFF"/>
              </a:clrFrom>
              <a:clrTo>
                <a:srgbClr val="FFFFFF">
                  <a:alpha val="0"/>
                </a:srgbClr>
              </a:clrTo>
            </a:clrChange>
          </a:blip>
          <a:stretch>
            <a:fillRect/>
          </a:stretch>
        </p:blipFill>
        <p:spPr>
          <a:xfrm>
            <a:off x="-142908" y="3684541"/>
            <a:ext cx="1500166" cy="3173483"/>
          </a:xfrm>
          <a:prstGeom prst="rect">
            <a:avLst/>
          </a:prstGeom>
        </p:spPr>
      </p:pic>
      <p:pic>
        <p:nvPicPr>
          <p:cNvPr id="17" name="slide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3000" y="1142984"/>
            <a:ext cx="487363" cy="48736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24"/>
                                        </p:tgtEl>
                                        <p:attrNameLst>
                                          <p:attrName>style.visibility</p:attrName>
                                        </p:attrNameLst>
                                      </p:cBhvr>
                                      <p:to>
                                        <p:strVal val="visible"/>
                                      </p:to>
                                    </p:set>
                                    <p:anim calcmode="lin" valueType="num">
                                      <p:cBhvr>
                                        <p:cTn id="7" dur="1000" fill="hold"/>
                                        <p:tgtEl>
                                          <p:spTgt spid="1048624"/>
                                        </p:tgtEl>
                                        <p:attrNameLst>
                                          <p:attrName>ppt_x</p:attrName>
                                        </p:attrNameLst>
                                      </p:cBhvr>
                                      <p:tavLst>
                                        <p:tav tm="0">
                                          <p:val>
                                            <p:strVal val="#ppt_x-.2"/>
                                          </p:val>
                                        </p:tav>
                                        <p:tav tm="100000">
                                          <p:val>
                                            <p:strVal val="#ppt_x"/>
                                          </p:val>
                                        </p:tav>
                                      </p:tavLst>
                                    </p:anim>
                                    <p:anim calcmode="lin" valueType="num">
                                      <p:cBhvr>
                                        <p:cTn id="8" dur="1000" fill="hold"/>
                                        <p:tgtEl>
                                          <p:spTgt spid="10486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2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ppt_x</p:attrName>
                                        </p:attrNameLst>
                                      </p:cBhvr>
                                      <p:tavLst>
                                        <p:tav tm="0">
                                          <p:val>
                                            <p:strVal val="#ppt_x-.2"/>
                                          </p:val>
                                        </p:tav>
                                        <p:tav tm="100000">
                                          <p:val>
                                            <p:strVal val="#ppt_x"/>
                                          </p:val>
                                        </p:tav>
                                      </p:tavLst>
                                    </p:anim>
                                    <p:anim calcmode="lin" valueType="num">
                                      <p:cBhvr>
                                        <p:cTn id="14"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7"/>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628"/>
                                        </p:tgtEl>
                                        <p:attrNameLst>
                                          <p:attrName>style.visibility</p:attrName>
                                        </p:attrNameLst>
                                      </p:cBhvr>
                                      <p:to>
                                        <p:strVal val="visible"/>
                                      </p:to>
                                    </p:set>
                                    <p:anim calcmode="lin" valueType="num">
                                      <p:cBhvr>
                                        <p:cTn id="19" dur="1000" fill="hold"/>
                                        <p:tgtEl>
                                          <p:spTgt spid="1048628"/>
                                        </p:tgtEl>
                                        <p:attrNameLst>
                                          <p:attrName>ppt_x</p:attrName>
                                        </p:attrNameLst>
                                      </p:cBhvr>
                                      <p:tavLst>
                                        <p:tav tm="0">
                                          <p:val>
                                            <p:strVal val="#ppt_x-.2"/>
                                          </p:val>
                                        </p:tav>
                                        <p:tav tm="100000">
                                          <p:val>
                                            <p:strVal val="#ppt_x"/>
                                          </p:val>
                                        </p:tav>
                                      </p:tavLst>
                                    </p:anim>
                                    <p:anim calcmode="lin" valueType="num">
                                      <p:cBhvr>
                                        <p:cTn id="20" dur="1000" fill="hold"/>
                                        <p:tgtEl>
                                          <p:spTgt spid="104862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28"/>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25"/>
                                        </p:tgtEl>
                                        <p:attrNameLst>
                                          <p:attrName>style.visibility</p:attrName>
                                        </p:attrNameLst>
                                      </p:cBhvr>
                                      <p:to>
                                        <p:strVal val="visible"/>
                                      </p:to>
                                    </p:set>
                                    <p:anim calcmode="lin" valueType="num">
                                      <p:cBhvr>
                                        <p:cTn id="25" dur="1000" fill="hold"/>
                                        <p:tgtEl>
                                          <p:spTgt spid="1048625"/>
                                        </p:tgtEl>
                                        <p:attrNameLst>
                                          <p:attrName>ppt_x</p:attrName>
                                        </p:attrNameLst>
                                      </p:cBhvr>
                                      <p:tavLst>
                                        <p:tav tm="0">
                                          <p:val>
                                            <p:strVal val="#ppt_x-.2"/>
                                          </p:val>
                                        </p:tav>
                                        <p:tav tm="100000">
                                          <p:val>
                                            <p:strVal val="#ppt_x"/>
                                          </p:val>
                                        </p:tav>
                                      </p:tavLst>
                                    </p:anim>
                                    <p:anim calcmode="lin" valueType="num">
                                      <p:cBhvr>
                                        <p:cTn id="26" dur="1000" fill="hold"/>
                                        <p:tgtEl>
                                          <p:spTgt spid="104862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25"/>
                                        </p:tgtEl>
                                      </p:cBhvr>
                                    </p:animEffect>
                                  </p:childTnLst>
                                </p:cTn>
                              </p:par>
                            </p:childTnLst>
                          </p:cTn>
                        </p:par>
                        <p:par>
                          <p:cTn id="28" fill="hold">
                            <p:stCondLst>
                              <p:cond delay="4000"/>
                            </p:stCondLst>
                            <p:childTnLst>
                              <p:par>
                                <p:cTn id="29" presetID="29" presetClass="entr" presetSubtype="0" fill="hold" grpId="1" nodeType="afterEffect">
                                  <p:stCondLst>
                                    <p:cond delay="0"/>
                                  </p:stCondLst>
                                  <p:childTnLst>
                                    <p:set>
                                      <p:cBhvr>
                                        <p:cTn id="30" dur="1" fill="hold">
                                          <p:stCondLst>
                                            <p:cond delay="0"/>
                                          </p:stCondLst>
                                        </p:cTn>
                                        <p:tgtEl>
                                          <p:spTgt spid="1048625"/>
                                        </p:tgtEl>
                                        <p:attrNameLst>
                                          <p:attrName>style.visibility</p:attrName>
                                        </p:attrNameLst>
                                      </p:cBhvr>
                                      <p:to>
                                        <p:strVal val="visible"/>
                                      </p:to>
                                    </p:set>
                                    <p:anim calcmode="lin" valueType="num">
                                      <p:cBhvr>
                                        <p:cTn id="31" dur="1000" fill="hold"/>
                                        <p:tgtEl>
                                          <p:spTgt spid="1048625"/>
                                        </p:tgtEl>
                                        <p:attrNameLst>
                                          <p:attrName>ppt_x</p:attrName>
                                        </p:attrNameLst>
                                      </p:cBhvr>
                                      <p:tavLst>
                                        <p:tav tm="0">
                                          <p:val>
                                            <p:strVal val="#ppt_x-.2"/>
                                          </p:val>
                                        </p:tav>
                                        <p:tav tm="100000">
                                          <p:val>
                                            <p:strVal val="#ppt_x"/>
                                          </p:val>
                                        </p:tav>
                                      </p:tavLst>
                                    </p:anim>
                                    <p:anim calcmode="lin" valueType="num">
                                      <p:cBhvr>
                                        <p:cTn id="32" dur="1000" fill="hold"/>
                                        <p:tgtEl>
                                          <p:spTgt spid="104862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48625"/>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1048626"/>
                                        </p:tgtEl>
                                        <p:attrNameLst>
                                          <p:attrName>style.visibility</p:attrName>
                                        </p:attrNameLst>
                                      </p:cBhvr>
                                      <p:to>
                                        <p:strVal val="visible"/>
                                      </p:to>
                                    </p:set>
                                    <p:anim calcmode="lin" valueType="num">
                                      <p:cBhvr>
                                        <p:cTn id="37" dur="1000" fill="hold"/>
                                        <p:tgtEl>
                                          <p:spTgt spid="1048626"/>
                                        </p:tgtEl>
                                        <p:attrNameLst>
                                          <p:attrName>ppt_x</p:attrName>
                                        </p:attrNameLst>
                                      </p:cBhvr>
                                      <p:tavLst>
                                        <p:tav tm="0">
                                          <p:val>
                                            <p:strVal val="#ppt_x-.2"/>
                                          </p:val>
                                        </p:tav>
                                        <p:tav tm="100000">
                                          <p:val>
                                            <p:strVal val="#ppt_x"/>
                                          </p:val>
                                        </p:tav>
                                      </p:tavLst>
                                    </p:anim>
                                    <p:anim calcmode="lin" valueType="num">
                                      <p:cBhvr>
                                        <p:cTn id="38" dur="1000" fill="hold"/>
                                        <p:tgtEl>
                                          <p:spTgt spid="104862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048626"/>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1048627"/>
                                        </p:tgtEl>
                                        <p:attrNameLst>
                                          <p:attrName>style.visibility</p:attrName>
                                        </p:attrNameLst>
                                      </p:cBhvr>
                                      <p:to>
                                        <p:strVal val="visible"/>
                                      </p:to>
                                    </p:set>
                                    <p:anim calcmode="lin" valueType="num">
                                      <p:cBhvr>
                                        <p:cTn id="43" dur="1000" fill="hold"/>
                                        <p:tgtEl>
                                          <p:spTgt spid="1048627"/>
                                        </p:tgtEl>
                                        <p:attrNameLst>
                                          <p:attrName>ppt_x</p:attrName>
                                        </p:attrNameLst>
                                      </p:cBhvr>
                                      <p:tavLst>
                                        <p:tav tm="0">
                                          <p:val>
                                            <p:strVal val="#ppt_x-.2"/>
                                          </p:val>
                                        </p:tav>
                                        <p:tav tm="100000">
                                          <p:val>
                                            <p:strVal val="#ppt_x"/>
                                          </p:val>
                                        </p:tav>
                                      </p:tavLst>
                                    </p:anim>
                                    <p:anim calcmode="lin" valueType="num">
                                      <p:cBhvr>
                                        <p:cTn id="44" dur="1000" fill="hold"/>
                                        <p:tgtEl>
                                          <p:spTgt spid="10486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486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8032" fill="hold"/>
                                        <p:tgtEl>
                                          <p:spTgt spid="17"/>
                                        </p:tgtEl>
                                      </p:cBhvr>
                                    </p:cmd>
                                  </p:childTnLst>
                                </p:cTn>
                              </p:par>
                            </p:childTnLst>
                          </p:cTn>
                        </p:par>
                      </p:childTnLst>
                    </p:cTn>
                  </p:par>
                </p:childTnLst>
              </p:cTn>
              <p:nextCondLst>
                <p:cond evt="onClick" delay="0">
                  <p:tgtEl>
                    <p:spTgt spid="17"/>
                  </p:tgtEl>
                </p:cond>
              </p:nextCondLst>
            </p:seq>
            <p:audio>
              <p:cMediaNode vol="80000">
                <p:cTn id="51" fill="hold" display="0">
                  <p:stCondLst>
                    <p:cond delay="indefinite"/>
                  </p:stCondLst>
                  <p:endCondLst>
                    <p:cond evt="onStopAudio" delay="0">
                      <p:tgtEl>
                        <p:sldTgt/>
                      </p:tgtEl>
                    </p:cond>
                  </p:endCondLst>
                </p:cTn>
                <p:tgtEl>
                  <p:spTgt spid="17"/>
                </p:tgtEl>
              </p:cMediaNode>
            </p:audio>
          </p:childTnLst>
        </p:cTn>
      </p:par>
    </p:tnLst>
    <p:bldLst>
      <p:bldP spid="1048624" grpId="0" animBg="1"/>
      <p:bldP spid="1048625" grpId="0" animBg="1"/>
      <p:bldP spid="1048625" grpId="1" animBg="1"/>
      <p:bldP spid="1048626" grpId="0" animBg="1"/>
      <p:bldP spid="1048627" grpId="0" animBg="1"/>
      <p:bldP spid="10486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33" name="Title 3"/>
          <p:cNvSpPr>
            <a:spLocks noGrp="1"/>
          </p:cNvSpPr>
          <p:nvPr>
            <p:ph type="title"/>
          </p:nvPr>
        </p:nvSpPr>
        <p:spPr>
          <a:xfrm>
            <a:off x="1500166" y="500042"/>
            <a:ext cx="6643734" cy="1214446"/>
          </a:xfrm>
          <a:prstGeom prst="round2DiagRect">
            <a:avLst/>
          </a:prstGeom>
          <a:solidFill>
            <a:schemeClr val="bg2">
              <a:lumMod val="90000"/>
            </a:schemeClr>
          </a:solidFill>
          <a:ln>
            <a:solidFill>
              <a:schemeClr val="tx1"/>
            </a:solidFill>
          </a:ln>
          <a:effectLst>
            <a:glow rad="101600">
              <a:schemeClr val="accent1">
                <a:satMod val="175000"/>
                <a:alpha val="40000"/>
              </a:schemeClr>
            </a:glow>
          </a:effectLst>
        </p:spPr>
        <p:txBody>
          <a:bodyPr>
            <a:noAutofit/>
          </a:bodyPr>
          <a:lstStyle/>
          <a:p>
            <a:pPr algn="ctr"/>
            <a:r>
              <a:rPr lang="en-US" sz="2400" dirty="0" err="1" smtClean="0">
                <a:solidFill>
                  <a:schemeClr val="tx1"/>
                </a:solidFill>
                <a:latin typeface="Algerian" pitchFamily="82" charset="0"/>
              </a:rPr>
              <a:t>Faktor-faktor</a:t>
            </a:r>
            <a:r>
              <a:rPr lang="en-US" sz="2400" dirty="0" smtClean="0">
                <a:solidFill>
                  <a:schemeClr val="tx1"/>
                </a:solidFill>
                <a:latin typeface="Algerian" pitchFamily="82" charset="0"/>
              </a:rPr>
              <a:t> yang</a:t>
            </a:r>
            <a:r>
              <a:rPr lang="id-ID" sz="2400" dirty="0" smtClean="0">
                <a:solidFill>
                  <a:schemeClr val="tx1"/>
                </a:solidFill>
                <a:latin typeface="Algerian" pitchFamily="82" charset="0"/>
              </a:rPr>
              <a:t> </a:t>
            </a:r>
            <a:r>
              <a:rPr lang="en-US" sz="2400" dirty="0" err="1" smtClean="0">
                <a:solidFill>
                  <a:schemeClr val="tx1"/>
                </a:solidFill>
                <a:latin typeface="Algerian" pitchFamily="82" charset="0"/>
              </a:rPr>
              <a:t>membentuk</a:t>
            </a:r>
            <a:r>
              <a:rPr lang="id-ID" sz="2400" dirty="0" smtClean="0">
                <a:solidFill>
                  <a:schemeClr val="tx1"/>
                </a:solidFill>
                <a:latin typeface="Algerian" pitchFamily="82" charset="0"/>
              </a:rPr>
              <a:t/>
            </a:r>
            <a:br>
              <a:rPr lang="id-ID" sz="2400" dirty="0" smtClean="0">
                <a:solidFill>
                  <a:schemeClr val="tx1"/>
                </a:solidFill>
                <a:latin typeface="Algerian" pitchFamily="82" charset="0"/>
              </a:rPr>
            </a:br>
            <a:r>
              <a:rPr lang="id-ID" sz="2400" dirty="0" smtClean="0">
                <a:solidFill>
                  <a:schemeClr val="tx1"/>
                </a:solidFill>
                <a:latin typeface="Algerian" pitchFamily="82" charset="0"/>
              </a:rPr>
              <a:t>Teori Efek Terbatas</a:t>
            </a:r>
            <a:endParaRPr lang="id-ID" sz="2400" dirty="0">
              <a:solidFill>
                <a:schemeClr val="tx1"/>
              </a:solidFill>
              <a:latin typeface="Algerian" pitchFamily="82" charset="0"/>
            </a:endParaRPr>
          </a:p>
        </p:txBody>
      </p:sp>
      <p:sp>
        <p:nvSpPr>
          <p:cNvPr id="1048634" name="Flowchart: Alternate Process 12"/>
          <p:cNvSpPr/>
          <p:nvPr/>
        </p:nvSpPr>
        <p:spPr>
          <a:xfrm>
            <a:off x="1142976" y="235743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Perbaikan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penerimaan</a:t>
            </a:r>
            <a:r>
              <a:rPr lang="en-US" sz="2800" dirty="0">
                <a:solidFill>
                  <a:schemeClr val="tx1"/>
                </a:solidFill>
                <a:latin typeface="Comic Sans MS" pitchFamily="66" charset="0"/>
              </a:rPr>
              <a:t> yang </a:t>
            </a:r>
            <a:r>
              <a:rPr lang="en-US" sz="2800" dirty="0" err="1">
                <a:solidFill>
                  <a:schemeClr val="tx1"/>
                </a:solidFill>
                <a:latin typeface="Comic Sans MS" pitchFamily="66" charset="0"/>
              </a:rPr>
              <a:t>luas</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terhadap</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metode</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yang</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merupakan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faktor</a:t>
            </a:r>
            <a:r>
              <a:rPr lang="en-US" sz="2800" dirty="0">
                <a:solidFill>
                  <a:schemeClr val="tx1"/>
                </a:solidFill>
                <a:latin typeface="Comic Sans MS" pitchFamily="66" charset="0"/>
              </a:rPr>
              <a:t> </a:t>
            </a:r>
            <a:r>
              <a:rPr lang="en-US" sz="2800" dirty="0" err="1">
                <a:solidFill>
                  <a:schemeClr val="tx1"/>
                </a:solidFill>
                <a:latin typeface="Comic Sans MS" pitchFamily="66" charset="0"/>
              </a:rPr>
              <a:t>utama</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munculnya</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perspektif</a:t>
            </a:r>
            <a:r>
              <a:rPr lang="en-US" sz="2800" dirty="0">
                <a:solidFill>
                  <a:schemeClr val="tx1"/>
                </a:solidFill>
                <a:latin typeface="Comic Sans MS" pitchFamily="66" charset="0"/>
              </a:rPr>
              <a:t> </a:t>
            </a:r>
            <a:r>
              <a:rPr lang="en-US" sz="2800" dirty="0" err="1">
                <a:solidFill>
                  <a:schemeClr val="tx1"/>
                </a:solidFill>
                <a:latin typeface="Comic Sans MS" pitchFamily="66" charset="0"/>
              </a:rPr>
              <a:t>efek</a:t>
            </a:r>
            <a:r>
              <a:rPr lang="en-US" sz="2800" dirty="0">
                <a:solidFill>
                  <a:schemeClr val="tx1"/>
                </a:solidFill>
                <a:latin typeface="Comic Sans MS" pitchFamily="66" charset="0"/>
              </a:rPr>
              <a:t> </a:t>
            </a:r>
            <a:r>
              <a:rPr lang="en-US" sz="2800" dirty="0" err="1">
                <a:solidFill>
                  <a:schemeClr val="tx1"/>
                </a:solidFill>
                <a:latin typeface="Comic Sans MS" pitchFamily="66" charset="0"/>
              </a:rPr>
              <a:t>terbatas</a:t>
            </a:r>
            <a:r>
              <a:rPr lang="en-US" sz="2800" dirty="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635" name="8-Point Star 13"/>
          <p:cNvSpPr/>
          <p:nvPr/>
        </p:nvSpPr>
        <p:spPr>
          <a:xfrm>
            <a:off x="714348" y="2071678"/>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1</a:t>
            </a:r>
            <a:endParaRPr lang="id-ID" sz="2400" dirty="0">
              <a:solidFill>
                <a:schemeClr val="tx1"/>
              </a:solidFill>
              <a:latin typeface="Algerian" pitchFamily="82" charset="0"/>
            </a:endParaRPr>
          </a:p>
        </p:txBody>
      </p:sp>
      <p:pic>
        <p:nvPicPr>
          <p:cNvPr id="2097160" name="Picture 14" descr="mhxm.gif"/>
          <p:cNvPicPr>
            <a:picLocks noChangeAspect="1"/>
          </p:cNvPicPr>
          <p:nvPr/>
        </p:nvPicPr>
        <p:blipFill>
          <a:blip r:embed="rId4">
            <a:clrChange>
              <a:clrFrom>
                <a:srgbClr val="CCCCCC"/>
              </a:clrFrom>
              <a:clrTo>
                <a:srgbClr val="CCCCCC">
                  <a:alpha val="0"/>
                </a:srgbClr>
              </a:clrTo>
            </a:clrChange>
            <a:lum contrast="40000"/>
          </a:blip>
          <a:stretch>
            <a:fillRect/>
          </a:stretch>
        </p:blipFill>
        <p:spPr>
          <a:xfrm>
            <a:off x="1" y="5197090"/>
            <a:ext cx="2214546" cy="1660910"/>
          </a:xfrm>
          <a:prstGeom prst="rect">
            <a:avLst/>
          </a:prstGeom>
          <a:noFill/>
          <a:ln>
            <a:noFill/>
          </a:ln>
          <a:scene3d>
            <a:camera prst="perspectiveRight"/>
            <a:lightRig rig="threePt" dir="t"/>
          </a:scene3d>
        </p:spPr>
      </p:pic>
      <p:sp>
        <p:nvSpPr>
          <p:cNvPr id="1048636" name="8-Point Star 15">
            <a:hlinkClick r:id="rId5" action="ppaction://hlinksldjump"/>
          </p:cNvPr>
          <p:cNvSpPr/>
          <p:nvPr/>
        </p:nvSpPr>
        <p:spPr>
          <a:xfrm>
            <a:off x="7072330" y="5786454"/>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2</a:t>
            </a:r>
            <a:endParaRPr lang="id-ID" sz="2400" dirty="0">
              <a:solidFill>
                <a:schemeClr val="tx1"/>
              </a:solidFill>
              <a:latin typeface="Algerian" pitchFamily="82" charset="0"/>
            </a:endParaRPr>
          </a:p>
        </p:txBody>
      </p:sp>
      <p:sp>
        <p:nvSpPr>
          <p:cNvPr id="1048637" name="Striped Right Arrow 16"/>
          <p:cNvSpPr/>
          <p:nvPr/>
        </p:nvSpPr>
        <p:spPr>
          <a:xfrm>
            <a:off x="6215074" y="592933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slide faktor 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3592" y="1522561"/>
            <a:ext cx="487363" cy="48736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33"/>
                                        </p:tgtEl>
                                        <p:attrNameLst>
                                          <p:attrName>style.visibility</p:attrName>
                                        </p:attrNameLst>
                                      </p:cBhvr>
                                      <p:to>
                                        <p:strVal val="visible"/>
                                      </p:to>
                                    </p:set>
                                    <p:anim calcmode="lin" valueType="num">
                                      <p:cBhvr>
                                        <p:cTn id="7" dur="1000" fill="hold"/>
                                        <p:tgtEl>
                                          <p:spTgt spid="1048633"/>
                                        </p:tgtEl>
                                        <p:attrNameLst>
                                          <p:attrName>ppt_x</p:attrName>
                                        </p:attrNameLst>
                                      </p:cBhvr>
                                      <p:tavLst>
                                        <p:tav tm="0">
                                          <p:val>
                                            <p:strVal val="#ppt_x-.2"/>
                                          </p:val>
                                        </p:tav>
                                        <p:tav tm="100000">
                                          <p:val>
                                            <p:strVal val="#ppt_x"/>
                                          </p:val>
                                        </p:tav>
                                      </p:tavLst>
                                    </p:anim>
                                    <p:anim calcmode="lin" valueType="num">
                                      <p:cBhvr>
                                        <p:cTn id="8" dur="1000" fill="hold"/>
                                        <p:tgtEl>
                                          <p:spTgt spid="10486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33"/>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635"/>
                                        </p:tgtEl>
                                        <p:attrNameLst>
                                          <p:attrName>style.visibility</p:attrName>
                                        </p:attrNameLst>
                                      </p:cBhvr>
                                      <p:to>
                                        <p:strVal val="visible"/>
                                      </p:to>
                                    </p:set>
                                    <p:anim calcmode="lin" valueType="num">
                                      <p:cBhvr>
                                        <p:cTn id="13" dur="1000" fill="hold"/>
                                        <p:tgtEl>
                                          <p:spTgt spid="1048635"/>
                                        </p:tgtEl>
                                        <p:attrNameLst>
                                          <p:attrName>ppt_x</p:attrName>
                                        </p:attrNameLst>
                                      </p:cBhvr>
                                      <p:tavLst>
                                        <p:tav tm="0">
                                          <p:val>
                                            <p:strVal val="#ppt_x-.2"/>
                                          </p:val>
                                        </p:tav>
                                        <p:tav tm="100000">
                                          <p:val>
                                            <p:strVal val="#ppt_x"/>
                                          </p:val>
                                        </p:tav>
                                      </p:tavLst>
                                    </p:anim>
                                    <p:anim calcmode="lin" valueType="num">
                                      <p:cBhvr>
                                        <p:cTn id="14" dur="1000" fill="hold"/>
                                        <p:tgtEl>
                                          <p:spTgt spid="104863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35"/>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634"/>
                                        </p:tgtEl>
                                        <p:attrNameLst>
                                          <p:attrName>style.visibility</p:attrName>
                                        </p:attrNameLst>
                                      </p:cBhvr>
                                      <p:to>
                                        <p:strVal val="visible"/>
                                      </p:to>
                                    </p:set>
                                    <p:anim calcmode="lin" valueType="num">
                                      <p:cBhvr>
                                        <p:cTn id="19" dur="1000" fill="hold"/>
                                        <p:tgtEl>
                                          <p:spTgt spid="1048634"/>
                                        </p:tgtEl>
                                        <p:attrNameLst>
                                          <p:attrName>ppt_x</p:attrName>
                                        </p:attrNameLst>
                                      </p:cBhvr>
                                      <p:tavLst>
                                        <p:tav tm="0">
                                          <p:val>
                                            <p:strVal val="#ppt_x-.2"/>
                                          </p:val>
                                        </p:tav>
                                        <p:tav tm="100000">
                                          <p:val>
                                            <p:strVal val="#ppt_x"/>
                                          </p:val>
                                        </p:tav>
                                      </p:tavLst>
                                    </p:anim>
                                    <p:anim calcmode="lin" valueType="num">
                                      <p:cBhvr>
                                        <p:cTn id="20" dur="1000" fill="hold"/>
                                        <p:tgtEl>
                                          <p:spTgt spid="10486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34"/>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37"/>
                                        </p:tgtEl>
                                        <p:attrNameLst>
                                          <p:attrName>style.visibility</p:attrName>
                                        </p:attrNameLst>
                                      </p:cBhvr>
                                      <p:to>
                                        <p:strVal val="visible"/>
                                      </p:to>
                                    </p:set>
                                    <p:anim calcmode="lin" valueType="num">
                                      <p:cBhvr>
                                        <p:cTn id="25" dur="1000" fill="hold"/>
                                        <p:tgtEl>
                                          <p:spTgt spid="1048637"/>
                                        </p:tgtEl>
                                        <p:attrNameLst>
                                          <p:attrName>ppt_x</p:attrName>
                                        </p:attrNameLst>
                                      </p:cBhvr>
                                      <p:tavLst>
                                        <p:tav tm="0">
                                          <p:val>
                                            <p:strVal val="#ppt_x-.2"/>
                                          </p:val>
                                        </p:tav>
                                        <p:tav tm="100000">
                                          <p:val>
                                            <p:strVal val="#ppt_x"/>
                                          </p:val>
                                        </p:tav>
                                      </p:tavLst>
                                    </p:anim>
                                    <p:anim calcmode="lin" valueType="num">
                                      <p:cBhvr>
                                        <p:cTn id="26" dur="1000" fill="hold"/>
                                        <p:tgtEl>
                                          <p:spTgt spid="104863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37"/>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1048636"/>
                                        </p:tgtEl>
                                        <p:attrNameLst>
                                          <p:attrName>style.visibility</p:attrName>
                                        </p:attrNameLst>
                                      </p:cBhvr>
                                      <p:to>
                                        <p:strVal val="visible"/>
                                      </p:to>
                                    </p:set>
                                    <p:anim calcmode="lin" valueType="num">
                                      <p:cBhvr>
                                        <p:cTn id="31" dur="1000" fill="hold"/>
                                        <p:tgtEl>
                                          <p:spTgt spid="1048636"/>
                                        </p:tgtEl>
                                        <p:attrNameLst>
                                          <p:attrName>ppt_x</p:attrName>
                                        </p:attrNameLst>
                                      </p:cBhvr>
                                      <p:tavLst>
                                        <p:tav tm="0">
                                          <p:val>
                                            <p:strVal val="#ppt_x-.2"/>
                                          </p:val>
                                        </p:tav>
                                        <p:tav tm="100000">
                                          <p:val>
                                            <p:strVal val="#ppt_x"/>
                                          </p:val>
                                        </p:tav>
                                      </p:tavLst>
                                    </p:anim>
                                    <p:anim calcmode="lin" valueType="num">
                                      <p:cBhvr>
                                        <p:cTn id="32" dur="1000" fill="hold"/>
                                        <p:tgtEl>
                                          <p:spTgt spid="104863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486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5429"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bldLst>
      <p:bldP spid="1048633" grpId="0" animBg="1"/>
      <p:bldP spid="1048634" grpId="0" animBg="1"/>
      <p:bldP spid="1048635" grpId="0" animBg="1"/>
      <p:bldP spid="1048636" grpId="0" animBg="1"/>
      <p:bldP spid="10486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38" name="Title 2"/>
          <p:cNvSpPr>
            <a:spLocks noGrp="1"/>
          </p:cNvSpPr>
          <p:nvPr>
            <p:ph type="title"/>
          </p:nvPr>
        </p:nvSpPr>
        <p:spPr>
          <a:xfrm>
            <a:off x="1857356" y="785794"/>
            <a:ext cx="6115064" cy="1143000"/>
          </a:xfrm>
          <a:prstGeom prst="horizontalScroll">
            <a:avLst/>
          </a:prstGeom>
          <a:solidFill>
            <a:schemeClr val="accent1">
              <a:lumMod val="40000"/>
              <a:lumOff val="60000"/>
            </a:schemeClr>
          </a:solidFill>
          <a:ln>
            <a:solidFill>
              <a:schemeClr val="tx1"/>
            </a:solidFill>
          </a:ln>
        </p:spPr>
        <p:txBody>
          <a:bodyPr>
            <a:normAutofit fontScale="90000"/>
          </a:bodyPr>
          <a:lstStyle/>
          <a:p>
            <a:pPr algn="ctr"/>
            <a:r>
              <a:rPr lang="en-US" sz="2800" dirty="0" smtClean="0">
                <a:solidFill>
                  <a:schemeClr val="tx1"/>
                </a:solidFill>
              </a:rPr>
              <a:t>Limited Effect Theory</a:t>
            </a:r>
            <a:r>
              <a:rPr lang="id-ID" sz="2800" dirty="0" smtClean="0">
                <a:solidFill>
                  <a:schemeClr val="tx1"/>
                </a:solidFill>
              </a:rPr>
              <a:t/>
            </a:r>
            <a:br>
              <a:rPr lang="id-ID" sz="2800" dirty="0" smtClean="0">
                <a:solidFill>
                  <a:schemeClr val="tx1"/>
                </a:solidFill>
              </a:rPr>
            </a:br>
            <a:r>
              <a:rPr lang="en-US" sz="2800" dirty="0" smtClean="0">
                <a:solidFill>
                  <a:schemeClr val="tx1"/>
                </a:solidFill>
              </a:rPr>
              <a:t>by </a:t>
            </a:r>
            <a:r>
              <a:rPr lang="en-US" sz="2800" dirty="0" err="1" smtClean="0">
                <a:solidFill>
                  <a:schemeClr val="tx1"/>
                </a:solidFill>
              </a:rPr>
              <a:t>Klapper</a:t>
            </a:r>
            <a:endParaRPr lang="id-ID" sz="2800" dirty="0">
              <a:solidFill>
                <a:schemeClr val="tx1"/>
              </a:solidFill>
            </a:endParaRPr>
          </a:p>
        </p:txBody>
      </p:sp>
      <p:sp>
        <p:nvSpPr>
          <p:cNvPr id="1048639" name="Flowchart: Alternate Process 3"/>
          <p:cNvSpPr/>
          <p:nvPr/>
        </p:nvSpPr>
        <p:spPr>
          <a:xfrm>
            <a:off x="1785918" y="2357430"/>
            <a:ext cx="6357982" cy="2571768"/>
          </a:xfrm>
          <a:prstGeom prst="flowChartAlternateProcess">
            <a:avLst/>
          </a:prstGeom>
          <a:solidFill>
            <a:schemeClr val="bg2">
              <a:lumMod val="9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omic Sans MS" pitchFamily="66" charset="0"/>
              </a:rPr>
              <a:t>Menurut</a:t>
            </a:r>
            <a:r>
              <a:rPr lang="en-US" sz="2000" dirty="0">
                <a:solidFill>
                  <a:schemeClr val="tx1"/>
                </a:solidFill>
                <a:latin typeface="Comic Sans MS" pitchFamily="66" charset="0"/>
              </a:rPr>
              <a:t> </a:t>
            </a:r>
            <a:r>
              <a:rPr lang="en-US" sz="2000" dirty="0" err="1">
                <a:solidFill>
                  <a:schemeClr val="tx1"/>
                </a:solidFill>
                <a:latin typeface="Comic Sans MS" pitchFamily="66" charset="0"/>
              </a:rPr>
              <a:t>Klapper</a:t>
            </a:r>
            <a:r>
              <a:rPr lang="en-US" sz="2000" dirty="0">
                <a:solidFill>
                  <a:schemeClr val="tx1"/>
                </a:solidFill>
                <a:latin typeface="Comic Sans MS" pitchFamily="66" charset="0"/>
              </a:rPr>
              <a:t>, </a:t>
            </a:r>
            <a:r>
              <a:rPr lang="en-US" sz="2000" dirty="0" err="1">
                <a:solidFill>
                  <a:schemeClr val="tx1"/>
                </a:solidFill>
                <a:latin typeface="Comic Sans MS" pitchFamily="66" charset="0"/>
              </a:rPr>
              <a:t>faktor</a:t>
            </a:r>
            <a:r>
              <a:rPr lang="en-US" sz="2000" dirty="0">
                <a:solidFill>
                  <a:schemeClr val="tx1"/>
                </a:solidFill>
                <a:latin typeface="Comic Sans MS" pitchFamily="66" charset="0"/>
              </a:rPr>
              <a:t> p</a:t>
            </a:r>
            <a:r>
              <a:rPr lang="id-ID" sz="2000" dirty="0">
                <a:solidFill>
                  <a:schemeClr val="tx1"/>
                </a:solidFill>
                <a:latin typeface="Comic Sans MS" pitchFamily="66" charset="0"/>
              </a:rPr>
              <a:t>sikologi dan sosial turut </a:t>
            </a:r>
          </a:p>
          <a:p>
            <a:pPr algn="ctr"/>
            <a:r>
              <a:rPr lang="en-US" sz="2000" dirty="0" err="1">
                <a:solidFill>
                  <a:schemeClr val="tx1"/>
                </a:solidFill>
                <a:latin typeface="Comic Sans MS" pitchFamily="66" charset="0"/>
              </a:rPr>
              <a:t>berpengaruh</a:t>
            </a:r>
            <a:r>
              <a:rPr lang="en-US" sz="2000" dirty="0">
                <a:solidFill>
                  <a:schemeClr val="tx1"/>
                </a:solidFill>
                <a:latin typeface="Comic Sans MS" pitchFamily="66" charset="0"/>
              </a:rPr>
              <a:t> </a:t>
            </a:r>
            <a:r>
              <a:rPr lang="en-US" sz="2000" dirty="0" err="1">
                <a:solidFill>
                  <a:schemeClr val="tx1"/>
                </a:solidFill>
                <a:latin typeface="Comic Sans MS" pitchFamily="66" charset="0"/>
              </a:rPr>
              <a:t>pada</a:t>
            </a:r>
            <a:r>
              <a:rPr lang="en-US" sz="2000" dirty="0">
                <a:solidFill>
                  <a:schemeClr val="tx1"/>
                </a:solidFill>
                <a:latin typeface="Comic Sans MS" pitchFamily="66" charset="0"/>
              </a:rPr>
              <a:t> </a:t>
            </a:r>
            <a:r>
              <a:rPr lang="en-US" sz="2000" dirty="0" err="1">
                <a:solidFill>
                  <a:schemeClr val="tx1"/>
                </a:solidFill>
                <a:latin typeface="Comic Sans MS" pitchFamily="66" charset="0"/>
              </a:rPr>
              <a:t>proses</a:t>
            </a:r>
            <a:r>
              <a:rPr lang="en-US" sz="2000" dirty="0">
                <a:solidFill>
                  <a:schemeClr val="tx1"/>
                </a:solidFill>
                <a:latin typeface="Comic Sans MS" pitchFamily="66" charset="0"/>
              </a:rPr>
              <a:t> </a:t>
            </a:r>
            <a:r>
              <a:rPr lang="en-US" sz="2000" dirty="0" err="1">
                <a:solidFill>
                  <a:schemeClr val="tx1"/>
                </a:solidFill>
                <a:latin typeface="Comic Sans MS" pitchFamily="66" charset="0"/>
              </a:rPr>
              <a:t>pene</a:t>
            </a:r>
            <a:r>
              <a:rPr lang="id-ID" sz="2000" dirty="0">
                <a:solidFill>
                  <a:schemeClr val="tx1"/>
                </a:solidFill>
                <a:latin typeface="Comic Sans MS" pitchFamily="66" charset="0"/>
              </a:rPr>
              <a:t>ri</a:t>
            </a:r>
            <a:r>
              <a:rPr lang="en-US" sz="2000" dirty="0" err="1">
                <a:solidFill>
                  <a:schemeClr val="tx1"/>
                </a:solidFill>
                <a:latin typeface="Comic Sans MS" pitchFamily="66" charset="0"/>
              </a:rPr>
              <a:t>maa</a:t>
            </a:r>
            <a:r>
              <a:rPr lang="id-ID" sz="2000" dirty="0">
                <a:solidFill>
                  <a:schemeClr val="tx1"/>
                </a:solidFill>
                <a:latin typeface="Comic Sans MS" pitchFamily="66" charset="0"/>
              </a:rPr>
              <a:t>n</a:t>
            </a:r>
            <a:r>
              <a:rPr lang="en-US" sz="2000" dirty="0">
                <a:solidFill>
                  <a:schemeClr val="tx1"/>
                </a:solidFill>
                <a:latin typeface="Comic Sans MS" pitchFamily="66" charset="0"/>
              </a:rPr>
              <a:t> </a:t>
            </a:r>
            <a:r>
              <a:rPr lang="en-US" sz="2000" dirty="0" err="1">
                <a:solidFill>
                  <a:schemeClr val="tx1"/>
                </a:solidFill>
                <a:latin typeface="Comic Sans MS" pitchFamily="66" charset="0"/>
              </a:rPr>
              <a:t>pesan</a:t>
            </a:r>
            <a:endParaRPr lang="id-ID" sz="2000" dirty="0">
              <a:solidFill>
                <a:schemeClr val="tx1"/>
              </a:solidFill>
              <a:latin typeface="Comic Sans MS" pitchFamily="66" charset="0"/>
            </a:endParaRPr>
          </a:p>
          <a:p>
            <a:pPr algn="ctr"/>
            <a:r>
              <a:rPr lang="en-US" sz="2000" dirty="0">
                <a:solidFill>
                  <a:schemeClr val="tx1"/>
                </a:solidFill>
                <a:latin typeface="Comic Sans MS" pitchFamily="66" charset="0"/>
              </a:rPr>
              <a:t>media </a:t>
            </a:r>
            <a:r>
              <a:rPr lang="en-US" sz="2000" dirty="0" err="1">
                <a:solidFill>
                  <a:schemeClr val="tx1"/>
                </a:solidFill>
                <a:latin typeface="Comic Sans MS" pitchFamily="66" charset="0"/>
              </a:rPr>
              <a:t>yaitu</a:t>
            </a:r>
            <a:r>
              <a:rPr lang="en-US" sz="2000" dirty="0">
                <a:solidFill>
                  <a:schemeClr val="tx1"/>
                </a:solidFill>
                <a:latin typeface="Comic Sans MS" pitchFamily="66" charset="0"/>
              </a:rPr>
              <a:t> </a:t>
            </a:r>
            <a:r>
              <a:rPr lang="en-US" sz="2000" dirty="0" err="1">
                <a:solidFill>
                  <a:schemeClr val="tx1"/>
                </a:solidFill>
                <a:latin typeface="Comic Sans MS" pitchFamily="66" charset="0"/>
              </a:rPr>
              <a:t>adanya</a:t>
            </a:r>
            <a:r>
              <a:rPr lang="en-US" sz="2000" dirty="0">
                <a:solidFill>
                  <a:schemeClr val="tx1"/>
                </a:solidFill>
                <a:latin typeface="Comic Sans MS" pitchFamily="66" charset="0"/>
              </a:rPr>
              <a:t> </a:t>
            </a:r>
            <a:r>
              <a:rPr lang="en-US" sz="2000" dirty="0" err="1">
                <a:solidFill>
                  <a:schemeClr val="tx1"/>
                </a:solidFill>
                <a:latin typeface="Comic Sans MS" pitchFamily="66" charset="0"/>
              </a:rPr>
              <a:t>proses</a:t>
            </a:r>
            <a:r>
              <a:rPr lang="en-US" sz="2000" dirty="0">
                <a:solidFill>
                  <a:schemeClr val="tx1"/>
                </a:solidFill>
                <a:latin typeface="Comic Sans MS" pitchFamily="66" charset="0"/>
              </a:rPr>
              <a:t> </a:t>
            </a:r>
            <a:r>
              <a:rPr lang="en-US" sz="2000" dirty="0" err="1">
                <a:solidFill>
                  <a:schemeClr val="tx1"/>
                </a:solidFill>
                <a:latin typeface="Comic Sans MS" pitchFamily="66" charset="0"/>
              </a:rPr>
              <a:t>seleksi</a:t>
            </a:r>
            <a:r>
              <a:rPr lang="id-ID" sz="2000" dirty="0">
                <a:solidFill>
                  <a:schemeClr val="tx1"/>
                </a:solidFill>
                <a:latin typeface="Comic Sans MS" pitchFamily="66" charset="0"/>
              </a:rPr>
              <a:t>,</a:t>
            </a:r>
            <a:r>
              <a:rPr lang="en-US" sz="2000" dirty="0">
                <a:solidFill>
                  <a:schemeClr val="tx1"/>
                </a:solidFill>
                <a:latin typeface="Comic Sans MS" pitchFamily="66" charset="0"/>
              </a:rPr>
              <a:t> </a:t>
            </a:r>
            <a:r>
              <a:rPr lang="en-US" sz="2000" dirty="0" err="1">
                <a:solidFill>
                  <a:schemeClr val="tx1"/>
                </a:solidFill>
                <a:latin typeface="Comic Sans MS" pitchFamily="66" charset="0"/>
              </a:rPr>
              <a:t>proses</a:t>
            </a:r>
            <a:endParaRPr lang="id-ID" sz="2000" dirty="0">
              <a:solidFill>
                <a:schemeClr val="tx1"/>
              </a:solidFill>
              <a:latin typeface="Comic Sans MS" pitchFamily="66" charset="0"/>
            </a:endParaRPr>
          </a:p>
          <a:p>
            <a:pPr algn="ctr"/>
            <a:r>
              <a:rPr lang="en-US" sz="2000" dirty="0" err="1">
                <a:solidFill>
                  <a:schemeClr val="tx1"/>
                </a:solidFill>
                <a:latin typeface="Comic Sans MS" pitchFamily="66" charset="0"/>
              </a:rPr>
              <a:t>kelompok</a:t>
            </a:r>
            <a:r>
              <a:rPr lang="id-ID" sz="2000" dirty="0">
                <a:solidFill>
                  <a:schemeClr val="tx1"/>
                </a:solidFill>
                <a:latin typeface="Comic Sans MS" pitchFamily="66" charset="0"/>
              </a:rPr>
              <a:t>,</a:t>
            </a:r>
            <a:r>
              <a:rPr lang="en-US" sz="2000" dirty="0">
                <a:solidFill>
                  <a:schemeClr val="tx1"/>
                </a:solidFill>
                <a:latin typeface="Comic Sans MS" pitchFamily="66" charset="0"/>
              </a:rPr>
              <a:t> </a:t>
            </a:r>
            <a:r>
              <a:rPr lang="en-US" sz="2000" dirty="0" err="1">
                <a:solidFill>
                  <a:schemeClr val="tx1"/>
                </a:solidFill>
                <a:latin typeface="Comic Sans MS" pitchFamily="66" charset="0"/>
              </a:rPr>
              <a:t>norma</a:t>
            </a:r>
            <a:r>
              <a:rPr lang="en-US" sz="2000" dirty="0">
                <a:solidFill>
                  <a:schemeClr val="tx1"/>
                </a:solidFill>
                <a:latin typeface="Comic Sans MS" pitchFamily="66" charset="0"/>
              </a:rPr>
              <a:t> </a:t>
            </a:r>
            <a:r>
              <a:rPr lang="en-US" sz="2000" dirty="0" err="1">
                <a:solidFill>
                  <a:schemeClr val="tx1"/>
                </a:solidFill>
                <a:latin typeface="Comic Sans MS" pitchFamily="66" charset="0"/>
              </a:rPr>
              <a:t>kelompok</a:t>
            </a:r>
            <a:r>
              <a:rPr lang="en-US" sz="2000" dirty="0">
                <a:solidFill>
                  <a:schemeClr val="tx1"/>
                </a:solidFill>
                <a:latin typeface="Comic Sans MS" pitchFamily="66" charset="0"/>
              </a:rPr>
              <a:t> </a:t>
            </a:r>
            <a:r>
              <a:rPr lang="en-US" sz="2000" dirty="0" err="1">
                <a:solidFill>
                  <a:schemeClr val="tx1"/>
                </a:solidFill>
                <a:latin typeface="Comic Sans MS" pitchFamily="66" charset="0"/>
              </a:rPr>
              <a:t>dan</a:t>
            </a:r>
            <a:r>
              <a:rPr lang="en-US" sz="2000" dirty="0">
                <a:solidFill>
                  <a:schemeClr val="tx1"/>
                </a:solidFill>
                <a:latin typeface="Comic Sans MS" pitchFamily="66" charset="0"/>
              </a:rPr>
              <a:t> </a:t>
            </a:r>
            <a:r>
              <a:rPr lang="en-US" sz="2000" dirty="0" err="1">
                <a:solidFill>
                  <a:schemeClr val="tx1"/>
                </a:solidFill>
                <a:latin typeface="Comic Sans MS" pitchFamily="66" charset="0"/>
              </a:rPr>
              <a:t>keberadaan</a:t>
            </a:r>
            <a:endParaRPr lang="id-ID" sz="2000" dirty="0">
              <a:solidFill>
                <a:schemeClr val="tx1"/>
              </a:solidFill>
              <a:latin typeface="Comic Sans MS" pitchFamily="66" charset="0"/>
            </a:endParaRPr>
          </a:p>
          <a:p>
            <a:pPr algn="ctr"/>
            <a:r>
              <a:rPr lang="id-ID" sz="2000" dirty="0">
                <a:solidFill>
                  <a:schemeClr val="tx1"/>
                </a:solidFill>
                <a:latin typeface="Comic Sans MS" pitchFamily="66" charset="0"/>
              </a:rPr>
              <a:t>opinion</a:t>
            </a:r>
            <a:r>
              <a:rPr lang="en-US" sz="2000" dirty="0">
                <a:solidFill>
                  <a:schemeClr val="tx1"/>
                </a:solidFill>
                <a:latin typeface="Comic Sans MS" pitchFamily="66" charset="0"/>
              </a:rPr>
              <a:t> leader</a:t>
            </a:r>
            <a:r>
              <a:rPr lang="id-ID" sz="2000" dirty="0" smtClean="0">
                <a:solidFill>
                  <a:schemeClr val="tx1"/>
                </a:solidFill>
                <a:latin typeface="Comic Sans MS" pitchFamily="66" charset="0"/>
              </a:rPr>
              <a:t>.</a:t>
            </a:r>
            <a:endParaRPr lang="id-ID" sz="2000" dirty="0">
              <a:solidFill>
                <a:schemeClr val="tx1"/>
              </a:solidFill>
              <a:latin typeface="Comic Sans MS" pitchFamily="66" charset="0"/>
            </a:endParaRPr>
          </a:p>
        </p:txBody>
      </p:sp>
      <p:pic>
        <p:nvPicPr>
          <p:cNvPr id="2097161" name="Picture 4" descr="mhxm.gif"/>
          <p:cNvPicPr>
            <a:picLocks noChangeAspect="1"/>
          </p:cNvPicPr>
          <p:nvPr/>
        </p:nvPicPr>
        <p:blipFill>
          <a:blip r:embed="rId2">
            <a:clrChange>
              <a:clrFrom>
                <a:srgbClr val="CCCCCC"/>
              </a:clrFrom>
              <a:clrTo>
                <a:srgbClr val="CCCCCC">
                  <a:alpha val="0"/>
                </a:srgbClr>
              </a:clrTo>
            </a:clrChange>
            <a:lum contrast="40000"/>
          </a:blip>
          <a:stretch>
            <a:fillRect/>
          </a:stretch>
        </p:blipFill>
        <p:spPr>
          <a:xfrm>
            <a:off x="0" y="5197090"/>
            <a:ext cx="2214546" cy="1660910"/>
          </a:xfrm>
          <a:prstGeom prst="rect">
            <a:avLst/>
          </a:prstGeom>
          <a:noFill/>
          <a:ln>
            <a:noFill/>
          </a:ln>
          <a:scene3d>
            <a:camera prst="perspectiveRight"/>
            <a:lightRig rig="threePt" dir="t"/>
          </a:scene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38"/>
                                        </p:tgtEl>
                                        <p:attrNameLst>
                                          <p:attrName>style.visibility</p:attrName>
                                        </p:attrNameLst>
                                      </p:cBhvr>
                                      <p:to>
                                        <p:strVal val="visible"/>
                                      </p:to>
                                    </p:set>
                                    <p:anim calcmode="lin" valueType="num">
                                      <p:cBhvr>
                                        <p:cTn id="7" dur="1000" fill="hold"/>
                                        <p:tgtEl>
                                          <p:spTgt spid="1048638"/>
                                        </p:tgtEl>
                                        <p:attrNameLst>
                                          <p:attrName>ppt_x</p:attrName>
                                        </p:attrNameLst>
                                      </p:cBhvr>
                                      <p:tavLst>
                                        <p:tav tm="0">
                                          <p:val>
                                            <p:strVal val="#ppt_x-.2"/>
                                          </p:val>
                                        </p:tav>
                                        <p:tav tm="100000">
                                          <p:val>
                                            <p:strVal val="#ppt_x"/>
                                          </p:val>
                                        </p:tav>
                                      </p:tavLst>
                                    </p:anim>
                                    <p:anim calcmode="lin" valueType="num">
                                      <p:cBhvr>
                                        <p:cTn id="8" dur="1000" fill="hold"/>
                                        <p:tgtEl>
                                          <p:spTgt spid="10486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38"/>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639"/>
                                        </p:tgtEl>
                                        <p:attrNameLst>
                                          <p:attrName>style.visibility</p:attrName>
                                        </p:attrNameLst>
                                      </p:cBhvr>
                                      <p:to>
                                        <p:strVal val="visible"/>
                                      </p:to>
                                    </p:set>
                                    <p:anim calcmode="lin" valueType="num">
                                      <p:cBhvr>
                                        <p:cTn id="13" dur="1000" fill="hold"/>
                                        <p:tgtEl>
                                          <p:spTgt spid="1048639"/>
                                        </p:tgtEl>
                                        <p:attrNameLst>
                                          <p:attrName>ppt_x</p:attrName>
                                        </p:attrNameLst>
                                      </p:cBhvr>
                                      <p:tavLst>
                                        <p:tav tm="0">
                                          <p:val>
                                            <p:strVal val="#ppt_x-.2"/>
                                          </p:val>
                                        </p:tav>
                                        <p:tav tm="100000">
                                          <p:val>
                                            <p:strVal val="#ppt_x"/>
                                          </p:val>
                                        </p:tav>
                                      </p:tavLst>
                                    </p:anim>
                                    <p:anim calcmode="lin" valueType="num">
                                      <p:cBhvr>
                                        <p:cTn id="14" dur="1000" fill="hold"/>
                                        <p:tgtEl>
                                          <p:spTgt spid="104863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eq>
            <p:seq concurrent="1" nextAc="seek">
              <p:cTn id="17" restart="whenNotActive" fill="hold" evtFilter="cancelBubble" nodeType="interactiveSeq"/>
            </p:seq>
            <p:seq concurrent="1" nextAc="seek">
              <p:cTn id="18" restart="whenNotActive" fill="hold" evtFilter="cancelBubble" nodeType="interactiveSeq"/>
            </p:seq>
          </p:childTnLst>
        </p:cTn>
      </p:par>
    </p:tnLst>
    <p:bldLst>
      <p:bldP spid="1048638" grpId="0" animBg="1"/>
      <p:bldP spid="10486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40" name="Horizontal Scroll 3"/>
          <p:cNvSpPr/>
          <p:nvPr/>
        </p:nvSpPr>
        <p:spPr>
          <a:xfrm>
            <a:off x="2786050" y="285728"/>
            <a:ext cx="3786214" cy="1857388"/>
          </a:xfrm>
          <a:prstGeom prst="horizontalScroll">
            <a:avLst/>
          </a:prstGeom>
          <a:solidFill>
            <a:schemeClr val="bg2">
              <a:lumMod val="90000"/>
            </a:schemeClr>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Penyebab terjadinya efek terbatas menurut Klepper </a:t>
            </a:r>
            <a:endParaRPr lang="id-ID" b="1" dirty="0">
              <a:solidFill>
                <a:schemeClr val="tx1"/>
              </a:solidFill>
            </a:endParaRPr>
          </a:p>
        </p:txBody>
      </p:sp>
      <p:sp>
        <p:nvSpPr>
          <p:cNvPr id="1048641" name="Left-Up Arrow 4"/>
          <p:cNvSpPr/>
          <p:nvPr/>
        </p:nvSpPr>
        <p:spPr>
          <a:xfrm rot="8021820" flipH="1">
            <a:off x="4102093" y="1947535"/>
            <a:ext cx="1451899" cy="1469505"/>
          </a:xfrm>
          <a:prstGeom prst="leftUpArrow">
            <a:avLst>
              <a:gd name="adj1" fmla="val 17843"/>
              <a:gd name="adj2" fmla="val 25000"/>
              <a:gd name="adj3" fmla="val 25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42" name="Snip Single Corner Rectangle 7"/>
          <p:cNvSpPr/>
          <p:nvPr/>
        </p:nvSpPr>
        <p:spPr>
          <a:xfrm>
            <a:off x="428596" y="2786058"/>
            <a:ext cx="4143404" cy="3071834"/>
          </a:xfrm>
          <a:prstGeom prst="snip1Rect">
            <a:avLst>
              <a:gd name="adj" fmla="val 31618"/>
            </a:avLst>
          </a:prstGeom>
          <a:solidFill>
            <a:schemeClr val="bg2">
              <a:lumMod val="9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Comic Sans MS" pitchFamily="66" charset="0"/>
              </a:rPr>
              <a:t>Rendahnya terpaan media massa pihak TV  menganngap berita yang disiarkan di TV akan ditonton orang banyak dan efek yang ditimbulkan akan besar dan nyata padahal banyak penonton TV yang tidak serius memperhatikan siaran berita.</a:t>
            </a:r>
            <a:endParaRPr lang="id-ID" dirty="0">
              <a:solidFill>
                <a:schemeClr val="tx1"/>
              </a:solidFill>
              <a:latin typeface="Comic Sans MS" pitchFamily="66" charset="0"/>
            </a:endParaRPr>
          </a:p>
        </p:txBody>
      </p:sp>
      <p:sp>
        <p:nvSpPr>
          <p:cNvPr id="1048643" name="Snip Single Corner Rectangle 8"/>
          <p:cNvSpPr/>
          <p:nvPr/>
        </p:nvSpPr>
        <p:spPr>
          <a:xfrm flipH="1">
            <a:off x="5072066" y="2786058"/>
            <a:ext cx="3643338" cy="3071834"/>
          </a:xfrm>
          <a:prstGeom prst="snip1Rect">
            <a:avLst>
              <a:gd name="adj" fmla="val 31618"/>
            </a:avLst>
          </a:prstGeom>
          <a:solidFill>
            <a:schemeClr val="bg2">
              <a:lumMod val="9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latin typeface="Comic Sans MS" pitchFamily="66" charset="0"/>
              </a:rPr>
              <a:t>Perlawanan berasal dari individu sebagai audient komunikasi massa.</a:t>
            </a:r>
            <a:endParaRPr lang="id-ID" dirty="0">
              <a:solidFill>
                <a:schemeClr val="tx1"/>
              </a:solidFill>
              <a:latin typeface="Comic Sans MS" pitchFamily="66"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40"/>
                                        </p:tgtEl>
                                        <p:attrNameLst>
                                          <p:attrName>style.visibility</p:attrName>
                                        </p:attrNameLst>
                                      </p:cBhvr>
                                      <p:to>
                                        <p:strVal val="visible"/>
                                      </p:to>
                                    </p:set>
                                    <p:anim calcmode="lin" valueType="num">
                                      <p:cBhvr>
                                        <p:cTn id="7" dur="1000" fill="hold"/>
                                        <p:tgtEl>
                                          <p:spTgt spid="1048640"/>
                                        </p:tgtEl>
                                        <p:attrNameLst>
                                          <p:attrName>ppt_x</p:attrName>
                                        </p:attrNameLst>
                                      </p:cBhvr>
                                      <p:tavLst>
                                        <p:tav tm="0">
                                          <p:val>
                                            <p:strVal val="#ppt_x-.2"/>
                                          </p:val>
                                        </p:tav>
                                        <p:tav tm="100000">
                                          <p:val>
                                            <p:strVal val="#ppt_x"/>
                                          </p:val>
                                        </p:tav>
                                      </p:tavLst>
                                    </p:anim>
                                    <p:anim calcmode="lin" valueType="num">
                                      <p:cBhvr>
                                        <p:cTn id="8" dur="1000" fill="hold"/>
                                        <p:tgtEl>
                                          <p:spTgt spid="10486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40"/>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048641"/>
                                        </p:tgtEl>
                                        <p:attrNameLst>
                                          <p:attrName>style.visibility</p:attrName>
                                        </p:attrNameLst>
                                      </p:cBhvr>
                                      <p:to>
                                        <p:strVal val="visible"/>
                                      </p:to>
                                    </p:set>
                                    <p:animScale>
                                      <p:cBhvr>
                                        <p:cTn id="13" dur="1000" decel="50000" fill="hold">
                                          <p:stCondLst>
                                            <p:cond delay="0"/>
                                          </p:stCondLst>
                                        </p:cTn>
                                        <p:tgtEl>
                                          <p:spTgt spid="10486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48641"/>
                                        </p:tgtEl>
                                        <p:attrNameLst>
                                          <p:attrName>ppt_x</p:attrName>
                                          <p:attrName>ppt_y</p:attrName>
                                        </p:attrNameLst>
                                      </p:cBhvr>
                                    </p:animMotion>
                                    <p:animEffect transition="in" filter="fade">
                                      <p:cBhvr>
                                        <p:cTn id="15" dur="1000"/>
                                        <p:tgtEl>
                                          <p:spTgt spid="1048641"/>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642"/>
                                        </p:tgtEl>
                                        <p:attrNameLst>
                                          <p:attrName>style.visibility</p:attrName>
                                        </p:attrNameLst>
                                      </p:cBhvr>
                                      <p:to>
                                        <p:strVal val="visible"/>
                                      </p:to>
                                    </p:set>
                                    <p:anim calcmode="lin" valueType="num">
                                      <p:cBhvr>
                                        <p:cTn id="19" dur="1000" fill="hold"/>
                                        <p:tgtEl>
                                          <p:spTgt spid="1048642"/>
                                        </p:tgtEl>
                                        <p:attrNameLst>
                                          <p:attrName>ppt_x</p:attrName>
                                        </p:attrNameLst>
                                      </p:cBhvr>
                                      <p:tavLst>
                                        <p:tav tm="0">
                                          <p:val>
                                            <p:strVal val="#ppt_x-.2"/>
                                          </p:val>
                                        </p:tav>
                                        <p:tav tm="100000">
                                          <p:val>
                                            <p:strVal val="#ppt_x"/>
                                          </p:val>
                                        </p:tav>
                                      </p:tavLst>
                                    </p:anim>
                                    <p:anim calcmode="lin" valueType="num">
                                      <p:cBhvr>
                                        <p:cTn id="20" dur="1000" fill="hold"/>
                                        <p:tgtEl>
                                          <p:spTgt spid="104864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42"/>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43"/>
                                        </p:tgtEl>
                                        <p:attrNameLst>
                                          <p:attrName>style.visibility</p:attrName>
                                        </p:attrNameLst>
                                      </p:cBhvr>
                                      <p:to>
                                        <p:strVal val="visible"/>
                                      </p:to>
                                    </p:set>
                                    <p:anim calcmode="lin" valueType="num">
                                      <p:cBhvr>
                                        <p:cTn id="25" dur="1000" fill="hold"/>
                                        <p:tgtEl>
                                          <p:spTgt spid="1048643"/>
                                        </p:tgtEl>
                                        <p:attrNameLst>
                                          <p:attrName>ppt_x</p:attrName>
                                        </p:attrNameLst>
                                      </p:cBhvr>
                                      <p:tavLst>
                                        <p:tav tm="0">
                                          <p:val>
                                            <p:strVal val="#ppt_x-.2"/>
                                          </p:val>
                                        </p:tav>
                                        <p:tav tm="100000">
                                          <p:val>
                                            <p:strVal val="#ppt_x"/>
                                          </p:val>
                                        </p:tav>
                                      </p:tavLst>
                                    </p:anim>
                                    <p:anim calcmode="lin" valueType="num">
                                      <p:cBhvr>
                                        <p:cTn id="26" dur="1000" fill="hold"/>
                                        <p:tgtEl>
                                          <p:spTgt spid="104864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animBg="1"/>
      <p:bldP spid="1048641" grpId="0" animBg="1"/>
      <p:bldP spid="1048642" grpId="0" animBg="1"/>
      <p:bldP spid="10486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44" name="Flowchart: Alternate Process 3"/>
          <p:cNvSpPr/>
          <p:nvPr/>
        </p:nvSpPr>
        <p:spPr>
          <a:xfrm>
            <a:off x="1142976" y="164305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Peneliti</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a:t>
            </a:r>
            <a:r>
              <a:rPr lang="en-US" sz="2800" dirty="0" err="1">
                <a:solidFill>
                  <a:schemeClr val="tx1"/>
                </a:solidFill>
                <a:latin typeface="Comic Sans MS" pitchFamily="66" charset="0"/>
              </a:rPr>
              <a:t>empiris</a:t>
            </a:r>
            <a:r>
              <a:rPr lang="en-US" sz="2800" dirty="0">
                <a:solidFill>
                  <a:schemeClr val="tx1"/>
                </a:solidFill>
                <a:latin typeface="Comic Sans MS" pitchFamily="66" charset="0"/>
              </a:rPr>
              <a:t> </a:t>
            </a:r>
            <a:r>
              <a:rPr lang="en-US" sz="2800" dirty="0" err="1">
                <a:solidFill>
                  <a:schemeClr val="tx1"/>
                </a:solidFill>
                <a:latin typeface="Comic Sans MS" pitchFamily="66" charset="0"/>
              </a:rPr>
              <a:t>sukses</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memberi</a:t>
            </a:r>
            <a:endParaRPr lang="id-ID" sz="2800" dirty="0">
              <a:solidFill>
                <a:schemeClr val="tx1"/>
              </a:solidFill>
              <a:latin typeface="Comic Sans MS" pitchFamily="66" charset="0"/>
            </a:endParaRPr>
          </a:p>
          <a:p>
            <a:pPr algn="ctr"/>
            <a:r>
              <a:rPr lang="en-US" sz="2800" dirty="0">
                <a:solidFill>
                  <a:schemeClr val="tx1"/>
                </a:solidFill>
                <a:latin typeface="Comic Sans MS" pitchFamily="66" charset="0"/>
              </a:rPr>
              <a:t>cap </a:t>
            </a:r>
            <a:r>
              <a:rPr lang="en-US" sz="2800" dirty="0" err="1">
                <a:solidFill>
                  <a:schemeClr val="tx1"/>
                </a:solidFill>
                <a:latin typeface="Comic Sans MS" pitchFamily="66" charset="0"/>
              </a:rPr>
              <a:t>mereka</a:t>
            </a:r>
            <a:r>
              <a:rPr lang="en-US" sz="2800" dirty="0">
                <a:solidFill>
                  <a:schemeClr val="tx1"/>
                </a:solidFill>
                <a:latin typeface="Comic Sans MS" pitchFamily="66" charset="0"/>
              </a:rPr>
              <a:t> yang </a:t>
            </a:r>
            <a:r>
              <a:rPr lang="en-US" sz="2800" dirty="0" err="1">
                <a:solidFill>
                  <a:schemeClr val="tx1"/>
                </a:solidFill>
                <a:latin typeface="Comic Sans MS" pitchFamily="66" charset="0"/>
              </a:rPr>
              <a:t>mendukung</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pandangan</a:t>
            </a:r>
            <a:r>
              <a:rPr lang="en-US" sz="2800" dirty="0">
                <a:solidFill>
                  <a:schemeClr val="tx1"/>
                </a:solidFill>
                <a:latin typeface="Comic Sans MS" pitchFamily="66" charset="0"/>
              </a:rPr>
              <a:t> propaganda </a:t>
            </a:r>
            <a:r>
              <a:rPr lang="en-US" sz="2800" dirty="0" err="1">
                <a:solidFill>
                  <a:schemeClr val="tx1"/>
                </a:solidFill>
                <a:latin typeface="Comic Sans MS" pitchFamily="66" charset="0"/>
              </a:rPr>
              <a:t>dan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masyarakat</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massa</a:t>
            </a:r>
            <a:r>
              <a:rPr lang="en-US" sz="2800" dirty="0">
                <a:solidFill>
                  <a:schemeClr val="tx1"/>
                </a:solidFill>
                <a:latin typeface="Comic Sans MS" pitchFamily="66" charset="0"/>
              </a:rPr>
              <a:t> </a:t>
            </a:r>
            <a:r>
              <a:rPr lang="en-US" sz="2800" dirty="0" err="1">
                <a:solidFill>
                  <a:schemeClr val="tx1"/>
                </a:solidFill>
                <a:latin typeface="Comic Sans MS" pitchFamily="66" charset="0"/>
              </a:rPr>
              <a:t>sebagai</a:t>
            </a:r>
            <a:r>
              <a:rPr lang="en-US" sz="2800" dirty="0">
                <a:solidFill>
                  <a:schemeClr val="tx1"/>
                </a:solidFill>
                <a:latin typeface="Comic Sans MS" pitchFamily="66" charset="0"/>
              </a:rPr>
              <a:t> "</a:t>
            </a:r>
            <a:r>
              <a:rPr lang="en-US" sz="2800" dirty="0" err="1">
                <a:solidFill>
                  <a:schemeClr val="tx1"/>
                </a:solidFill>
                <a:latin typeface="Comic Sans MS" pitchFamily="66" charset="0"/>
              </a:rPr>
              <a:t>tidak</a:t>
            </a:r>
            <a:r>
              <a:rPr lang="en-US" sz="2800" dirty="0">
                <a:solidFill>
                  <a:schemeClr val="tx1"/>
                </a:solidFill>
                <a:latin typeface="Comic Sans MS" pitchFamily="66" charset="0"/>
              </a:rPr>
              <a:t> </a:t>
            </a:r>
            <a:r>
              <a:rPr lang="en-US" sz="2800" dirty="0" err="1" smtClean="0">
                <a:solidFill>
                  <a:schemeClr val="tx1"/>
                </a:solidFill>
                <a:latin typeface="Comic Sans MS" pitchFamily="66" charset="0"/>
              </a:rPr>
              <a:t>ilmiah</a:t>
            </a:r>
            <a:r>
              <a:rPr lang="id-ID" sz="2800" dirty="0" smtClean="0">
                <a:solidFill>
                  <a:schemeClr val="tx1"/>
                </a:solidFill>
                <a:latin typeface="Comic Sans MS" pitchFamily="66" charset="0"/>
              </a:rPr>
              <a:t>’’</a:t>
            </a:r>
            <a:r>
              <a:rPr lang="en-US" sz="2800" dirty="0" smtClean="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645" name="Striped Right Arrow 4"/>
          <p:cNvSpPr/>
          <p:nvPr/>
        </p:nvSpPr>
        <p:spPr>
          <a:xfrm>
            <a:off x="5929322" y="557214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46" name="8-Point Star 5">
            <a:hlinkClick r:id="rId4" action="ppaction://hlinksldjump"/>
          </p:cNvPr>
          <p:cNvSpPr/>
          <p:nvPr/>
        </p:nvSpPr>
        <p:spPr>
          <a:xfrm>
            <a:off x="6929454" y="5357826"/>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3</a:t>
            </a:r>
            <a:endParaRPr lang="id-ID" sz="2400" dirty="0">
              <a:solidFill>
                <a:schemeClr val="tx1"/>
              </a:solidFill>
              <a:latin typeface="Algerian" pitchFamily="82" charset="0"/>
            </a:endParaRPr>
          </a:p>
        </p:txBody>
      </p:sp>
      <p:sp>
        <p:nvSpPr>
          <p:cNvPr id="1048647" name="8-Point Star 6"/>
          <p:cNvSpPr/>
          <p:nvPr/>
        </p:nvSpPr>
        <p:spPr>
          <a:xfrm>
            <a:off x="785786" y="1000108"/>
            <a:ext cx="1143008" cy="928694"/>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Algerian" pitchFamily="82" charset="0"/>
              </a:rPr>
              <a:t>2</a:t>
            </a:r>
          </a:p>
        </p:txBody>
      </p:sp>
      <p:pic>
        <p:nvPicPr>
          <p:cNvPr id="2097162" name="Picture 7" descr="mhxm.gif"/>
          <p:cNvPicPr>
            <a:picLocks noChangeAspect="1"/>
          </p:cNvPicPr>
          <p:nvPr/>
        </p:nvPicPr>
        <p:blipFill>
          <a:blip r:embed="rId5">
            <a:clrChange>
              <a:clrFrom>
                <a:srgbClr val="CCCCCC"/>
              </a:clrFrom>
              <a:clrTo>
                <a:srgbClr val="CCCCCC">
                  <a:alpha val="0"/>
                </a:srgbClr>
              </a:clrTo>
            </a:clrChange>
            <a:lum contrast="40000"/>
          </a:blip>
          <a:stretch>
            <a:fillRect/>
          </a:stretch>
        </p:blipFill>
        <p:spPr>
          <a:xfrm>
            <a:off x="1" y="5214950"/>
            <a:ext cx="2214546" cy="1660910"/>
          </a:xfrm>
          <a:prstGeom prst="rect">
            <a:avLst/>
          </a:prstGeom>
          <a:noFill/>
          <a:ln>
            <a:noFill/>
          </a:ln>
          <a:scene3d>
            <a:camera prst="perspectiveRight"/>
            <a:lightRig rig="threePt" dir="t"/>
          </a:scene3d>
        </p:spPr>
      </p:pic>
      <p:pic>
        <p:nvPicPr>
          <p:cNvPr id="2" name="faktor 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11760" y="542431"/>
            <a:ext cx="487363" cy="487363"/>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47"/>
                                        </p:tgtEl>
                                        <p:attrNameLst>
                                          <p:attrName>style.visibility</p:attrName>
                                        </p:attrNameLst>
                                      </p:cBhvr>
                                      <p:to>
                                        <p:strVal val="visible"/>
                                      </p:to>
                                    </p:set>
                                    <p:anim calcmode="lin" valueType="num">
                                      <p:cBhvr>
                                        <p:cTn id="7" dur="1000" fill="hold"/>
                                        <p:tgtEl>
                                          <p:spTgt spid="1048647"/>
                                        </p:tgtEl>
                                        <p:attrNameLst>
                                          <p:attrName>ppt_x</p:attrName>
                                        </p:attrNameLst>
                                      </p:cBhvr>
                                      <p:tavLst>
                                        <p:tav tm="0">
                                          <p:val>
                                            <p:strVal val="#ppt_x-.2"/>
                                          </p:val>
                                        </p:tav>
                                        <p:tav tm="100000">
                                          <p:val>
                                            <p:strVal val="#ppt_x"/>
                                          </p:val>
                                        </p:tav>
                                      </p:tavLst>
                                    </p:anim>
                                    <p:anim calcmode="lin" valueType="num">
                                      <p:cBhvr>
                                        <p:cTn id="8" dur="1000" fill="hold"/>
                                        <p:tgtEl>
                                          <p:spTgt spid="10486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47"/>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644"/>
                                        </p:tgtEl>
                                        <p:attrNameLst>
                                          <p:attrName>style.visibility</p:attrName>
                                        </p:attrNameLst>
                                      </p:cBhvr>
                                      <p:to>
                                        <p:strVal val="visible"/>
                                      </p:to>
                                    </p:set>
                                    <p:anim calcmode="lin" valueType="num">
                                      <p:cBhvr>
                                        <p:cTn id="13" dur="1000" fill="hold"/>
                                        <p:tgtEl>
                                          <p:spTgt spid="1048644"/>
                                        </p:tgtEl>
                                        <p:attrNameLst>
                                          <p:attrName>ppt_x</p:attrName>
                                        </p:attrNameLst>
                                      </p:cBhvr>
                                      <p:tavLst>
                                        <p:tav tm="0">
                                          <p:val>
                                            <p:strVal val="#ppt_x-.2"/>
                                          </p:val>
                                        </p:tav>
                                        <p:tav tm="100000">
                                          <p:val>
                                            <p:strVal val="#ppt_x"/>
                                          </p:val>
                                        </p:tav>
                                      </p:tavLst>
                                    </p:anim>
                                    <p:anim calcmode="lin" valueType="num">
                                      <p:cBhvr>
                                        <p:cTn id="14" dur="1000" fill="hold"/>
                                        <p:tgtEl>
                                          <p:spTgt spid="104864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44"/>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645"/>
                                        </p:tgtEl>
                                        <p:attrNameLst>
                                          <p:attrName>style.visibility</p:attrName>
                                        </p:attrNameLst>
                                      </p:cBhvr>
                                      <p:to>
                                        <p:strVal val="visible"/>
                                      </p:to>
                                    </p:set>
                                    <p:anim calcmode="lin" valueType="num">
                                      <p:cBhvr>
                                        <p:cTn id="19" dur="1000" fill="hold"/>
                                        <p:tgtEl>
                                          <p:spTgt spid="1048645"/>
                                        </p:tgtEl>
                                        <p:attrNameLst>
                                          <p:attrName>ppt_x</p:attrName>
                                        </p:attrNameLst>
                                      </p:cBhvr>
                                      <p:tavLst>
                                        <p:tav tm="0">
                                          <p:val>
                                            <p:strVal val="#ppt_x-.2"/>
                                          </p:val>
                                        </p:tav>
                                        <p:tav tm="100000">
                                          <p:val>
                                            <p:strVal val="#ppt_x"/>
                                          </p:val>
                                        </p:tav>
                                      </p:tavLst>
                                    </p:anim>
                                    <p:anim calcmode="lin" valueType="num">
                                      <p:cBhvr>
                                        <p:cTn id="20" dur="1000" fill="hold"/>
                                        <p:tgtEl>
                                          <p:spTgt spid="104864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4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46"/>
                                        </p:tgtEl>
                                        <p:attrNameLst>
                                          <p:attrName>style.visibility</p:attrName>
                                        </p:attrNameLst>
                                      </p:cBhvr>
                                      <p:to>
                                        <p:strVal val="visible"/>
                                      </p:to>
                                    </p:set>
                                    <p:anim calcmode="lin" valueType="num">
                                      <p:cBhvr>
                                        <p:cTn id="25" dur="1000" fill="hold"/>
                                        <p:tgtEl>
                                          <p:spTgt spid="1048646"/>
                                        </p:tgtEl>
                                        <p:attrNameLst>
                                          <p:attrName>ppt_x</p:attrName>
                                        </p:attrNameLst>
                                      </p:cBhvr>
                                      <p:tavLst>
                                        <p:tav tm="0">
                                          <p:val>
                                            <p:strVal val="#ppt_x-.2"/>
                                          </p:val>
                                        </p:tav>
                                        <p:tav tm="100000">
                                          <p:val>
                                            <p:strVal val="#ppt_x"/>
                                          </p:val>
                                        </p:tav>
                                      </p:tavLst>
                                    </p:anim>
                                    <p:anim calcmode="lin" valueType="num">
                                      <p:cBhvr>
                                        <p:cTn id="26" dur="1000" fill="hold"/>
                                        <p:tgtEl>
                                          <p:spTgt spid="104864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4976"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048644" grpId="0" animBg="1"/>
      <p:bldP spid="1048645" grpId="0" animBg="1"/>
      <p:bldP spid="1048646" grpId="0" animBg="1"/>
      <p:bldP spid="10486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648" name="Flowchart: Alternate Process 3"/>
          <p:cNvSpPr/>
          <p:nvPr/>
        </p:nvSpPr>
        <p:spPr>
          <a:xfrm>
            <a:off x="1142976" y="1643050"/>
            <a:ext cx="7500990" cy="3071834"/>
          </a:xfrm>
          <a:prstGeom prst="flowChartAlternateProcess">
            <a:avLst/>
          </a:prstGeom>
          <a:solidFill>
            <a:schemeClr val="accent1">
              <a:lumMod val="40000"/>
              <a:lumOff val="6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Comic Sans MS" pitchFamily="66" charset="0"/>
              </a:rPr>
              <a:t>Peneliti</a:t>
            </a:r>
            <a:r>
              <a:rPr lang="en-US" sz="2800" dirty="0">
                <a:solidFill>
                  <a:schemeClr val="tx1"/>
                </a:solidFill>
                <a:latin typeface="Comic Sans MS" pitchFamily="66" charset="0"/>
              </a:rPr>
              <a:t> </a:t>
            </a:r>
            <a:r>
              <a:rPr lang="en-US" sz="2800" dirty="0" err="1">
                <a:solidFill>
                  <a:schemeClr val="tx1"/>
                </a:solidFill>
                <a:latin typeface="Comic Sans MS" pitchFamily="66" charset="0"/>
              </a:rPr>
              <a:t>sosial</a:t>
            </a:r>
            <a:r>
              <a:rPr lang="en-US" sz="2800" dirty="0">
                <a:solidFill>
                  <a:schemeClr val="tx1"/>
                </a:solidFill>
                <a:latin typeface="Comic Sans MS" pitchFamily="66" charset="0"/>
              </a:rPr>
              <a:t> </a:t>
            </a:r>
            <a:r>
              <a:rPr lang="en-US" sz="2800" dirty="0" err="1">
                <a:solidFill>
                  <a:schemeClr val="tx1"/>
                </a:solidFill>
                <a:latin typeface="Comic Sans MS" pitchFamily="66" charset="0"/>
              </a:rPr>
              <a:t>mengeruk</a:t>
            </a:r>
            <a:r>
              <a:rPr lang="en-US" sz="2800" dirty="0">
                <a:solidFill>
                  <a:schemeClr val="tx1"/>
                </a:solidFill>
                <a:latin typeface="Comic Sans MS" pitchFamily="66" charset="0"/>
              </a:rPr>
              <a:t> </a:t>
            </a:r>
            <a:r>
              <a:rPr lang="en-US" sz="2800" dirty="0" err="1">
                <a:solidFill>
                  <a:schemeClr val="tx1"/>
                </a:solidFill>
                <a:latin typeface="Comic Sans MS" pitchFamily="66" charset="0"/>
              </a:rPr>
              <a:t>potensial</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dari</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metode</a:t>
            </a:r>
            <a:r>
              <a:rPr lang="en-US" sz="2800" dirty="0">
                <a:solidFill>
                  <a:schemeClr val="tx1"/>
                </a:solidFill>
                <a:latin typeface="Comic Sans MS" pitchFamily="66" charset="0"/>
              </a:rPr>
              <a:t> </a:t>
            </a:r>
            <a:r>
              <a:rPr lang="en-US" sz="2800" dirty="0" err="1">
                <a:solidFill>
                  <a:schemeClr val="tx1"/>
                </a:solidFill>
                <a:latin typeface="Comic Sans MS" pitchFamily="66" charset="0"/>
              </a:rPr>
              <a:t>penelitian</a:t>
            </a:r>
            <a:r>
              <a:rPr lang="en-US" sz="2800" dirty="0">
                <a:solidFill>
                  <a:schemeClr val="tx1"/>
                </a:solidFill>
                <a:latin typeface="Comic Sans MS" pitchFamily="66" charset="0"/>
              </a:rPr>
              <a:t> yang </a:t>
            </a:r>
            <a:r>
              <a:rPr lang="en-US" sz="2800" dirty="0" err="1">
                <a:solidFill>
                  <a:schemeClr val="tx1"/>
                </a:solidFill>
                <a:latin typeface="Comic Sans MS" pitchFamily="66" charset="0"/>
              </a:rPr>
              <a:t>baru</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dan</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mendapatkan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dukungan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dari</a:t>
            </a:r>
            <a:endParaRPr lang="id-ID" sz="2800" dirty="0">
              <a:solidFill>
                <a:schemeClr val="tx1"/>
              </a:solidFill>
              <a:latin typeface="Comic Sans MS" pitchFamily="66" charset="0"/>
            </a:endParaRPr>
          </a:p>
          <a:p>
            <a:pPr algn="ctr"/>
            <a:r>
              <a:rPr lang="en-US" sz="2800" dirty="0" err="1">
                <a:solidFill>
                  <a:schemeClr val="tx1"/>
                </a:solidFill>
                <a:latin typeface="Comic Sans MS" pitchFamily="66" charset="0"/>
              </a:rPr>
              <a:t>perusahaan</a:t>
            </a:r>
            <a:r>
              <a:rPr lang="en-US" sz="2800" dirty="0">
                <a:solidFill>
                  <a:schemeClr val="tx1"/>
                </a:solidFill>
                <a:latin typeface="Comic Sans MS" pitchFamily="66" charset="0"/>
              </a:rPr>
              <a:t> </a:t>
            </a:r>
            <a:r>
              <a:rPr lang="en-US" sz="2800" dirty="0" err="1">
                <a:solidFill>
                  <a:schemeClr val="tx1"/>
                </a:solidFill>
                <a:latin typeface="Comic Sans MS" pitchFamily="66" charset="0"/>
              </a:rPr>
              <a:t>swasta</a:t>
            </a:r>
            <a:r>
              <a:rPr lang="en-US" sz="2800" dirty="0" smtClean="0">
                <a:solidFill>
                  <a:schemeClr val="tx1"/>
                </a:solidFill>
                <a:latin typeface="Comic Sans MS" pitchFamily="66" charset="0"/>
              </a:rPr>
              <a:t>.</a:t>
            </a:r>
            <a:endParaRPr lang="id-ID" sz="2800" dirty="0">
              <a:solidFill>
                <a:schemeClr val="tx1"/>
              </a:solidFill>
              <a:latin typeface="Comic Sans MS" pitchFamily="66" charset="0"/>
            </a:endParaRPr>
          </a:p>
        </p:txBody>
      </p:sp>
      <p:sp>
        <p:nvSpPr>
          <p:cNvPr id="1048649" name="Striped Right Arrow 4"/>
          <p:cNvSpPr/>
          <p:nvPr/>
        </p:nvSpPr>
        <p:spPr>
          <a:xfrm>
            <a:off x="5929322" y="5572140"/>
            <a:ext cx="571504" cy="500066"/>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48650" name="8-Point Star 5">
            <a:hlinkClick r:id="rId4" action="ppaction://hlinksldjump"/>
          </p:cNvPr>
          <p:cNvSpPr/>
          <p:nvPr/>
        </p:nvSpPr>
        <p:spPr>
          <a:xfrm>
            <a:off x="6929454" y="5357826"/>
            <a:ext cx="1000132" cy="857256"/>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latin typeface="Algerian" pitchFamily="82" charset="0"/>
              </a:rPr>
              <a:t>4</a:t>
            </a:r>
          </a:p>
        </p:txBody>
      </p:sp>
      <p:sp>
        <p:nvSpPr>
          <p:cNvPr id="1048651" name="8-Point Star 6"/>
          <p:cNvSpPr/>
          <p:nvPr/>
        </p:nvSpPr>
        <p:spPr>
          <a:xfrm>
            <a:off x="785786" y="1000108"/>
            <a:ext cx="1143008" cy="928694"/>
          </a:xfrm>
          <a:prstGeom prst="star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lgerian" pitchFamily="82" charset="0"/>
              </a:rPr>
              <a:t>3</a:t>
            </a:r>
            <a:endParaRPr lang="id-ID" sz="2400" dirty="0">
              <a:solidFill>
                <a:schemeClr val="tx1"/>
              </a:solidFill>
              <a:latin typeface="Algerian" pitchFamily="82" charset="0"/>
            </a:endParaRPr>
          </a:p>
        </p:txBody>
      </p:sp>
      <p:pic>
        <p:nvPicPr>
          <p:cNvPr id="2097163" name="Picture 7" descr="mhxm.gif"/>
          <p:cNvPicPr>
            <a:picLocks noChangeAspect="1"/>
          </p:cNvPicPr>
          <p:nvPr/>
        </p:nvPicPr>
        <p:blipFill>
          <a:blip r:embed="rId5">
            <a:clrChange>
              <a:clrFrom>
                <a:srgbClr val="CCCCCC"/>
              </a:clrFrom>
              <a:clrTo>
                <a:srgbClr val="CCCCCC">
                  <a:alpha val="0"/>
                </a:srgbClr>
              </a:clrTo>
            </a:clrChange>
            <a:lum contrast="40000"/>
          </a:blip>
          <a:stretch>
            <a:fillRect/>
          </a:stretch>
        </p:blipFill>
        <p:spPr>
          <a:xfrm>
            <a:off x="1" y="5197090"/>
            <a:ext cx="2214546" cy="1660910"/>
          </a:xfrm>
          <a:prstGeom prst="rect">
            <a:avLst/>
          </a:prstGeom>
          <a:noFill/>
          <a:ln>
            <a:noFill/>
          </a:ln>
          <a:scene3d>
            <a:camera prst="perspectiveRight"/>
            <a:lightRig rig="threePt" dir="t"/>
          </a:scene3d>
        </p:spPr>
      </p:pic>
      <p:pic>
        <p:nvPicPr>
          <p:cNvPr id="2" name="faktor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06091" y="512744"/>
            <a:ext cx="487363" cy="487363"/>
          </a:xfrm>
          <a:prstGeom prst="rect">
            <a:avLst/>
          </a:prstGeom>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48651"/>
                                        </p:tgtEl>
                                        <p:attrNameLst>
                                          <p:attrName>style.visibility</p:attrName>
                                        </p:attrNameLst>
                                      </p:cBhvr>
                                      <p:to>
                                        <p:strVal val="visible"/>
                                      </p:to>
                                    </p:set>
                                    <p:anim calcmode="lin" valueType="num">
                                      <p:cBhvr>
                                        <p:cTn id="7" dur="1000" fill="hold"/>
                                        <p:tgtEl>
                                          <p:spTgt spid="1048651"/>
                                        </p:tgtEl>
                                        <p:attrNameLst>
                                          <p:attrName>ppt_x</p:attrName>
                                        </p:attrNameLst>
                                      </p:cBhvr>
                                      <p:tavLst>
                                        <p:tav tm="0">
                                          <p:val>
                                            <p:strVal val="#ppt_x-.2"/>
                                          </p:val>
                                        </p:tav>
                                        <p:tav tm="100000">
                                          <p:val>
                                            <p:strVal val="#ppt_x"/>
                                          </p:val>
                                        </p:tav>
                                      </p:tavLst>
                                    </p:anim>
                                    <p:anim calcmode="lin" valueType="num">
                                      <p:cBhvr>
                                        <p:cTn id="8" dur="1000" fill="hold"/>
                                        <p:tgtEl>
                                          <p:spTgt spid="10486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48651"/>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48648"/>
                                        </p:tgtEl>
                                        <p:attrNameLst>
                                          <p:attrName>style.visibility</p:attrName>
                                        </p:attrNameLst>
                                      </p:cBhvr>
                                      <p:to>
                                        <p:strVal val="visible"/>
                                      </p:to>
                                    </p:set>
                                    <p:anim calcmode="lin" valueType="num">
                                      <p:cBhvr>
                                        <p:cTn id="13" dur="1000" fill="hold"/>
                                        <p:tgtEl>
                                          <p:spTgt spid="1048648"/>
                                        </p:tgtEl>
                                        <p:attrNameLst>
                                          <p:attrName>ppt_x</p:attrName>
                                        </p:attrNameLst>
                                      </p:cBhvr>
                                      <p:tavLst>
                                        <p:tav tm="0">
                                          <p:val>
                                            <p:strVal val="#ppt_x-.2"/>
                                          </p:val>
                                        </p:tav>
                                        <p:tav tm="100000">
                                          <p:val>
                                            <p:strVal val="#ppt_x"/>
                                          </p:val>
                                        </p:tav>
                                      </p:tavLst>
                                    </p:anim>
                                    <p:anim calcmode="lin" valueType="num">
                                      <p:cBhvr>
                                        <p:cTn id="14" dur="1000" fill="hold"/>
                                        <p:tgtEl>
                                          <p:spTgt spid="104864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48648"/>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048649"/>
                                        </p:tgtEl>
                                        <p:attrNameLst>
                                          <p:attrName>style.visibility</p:attrName>
                                        </p:attrNameLst>
                                      </p:cBhvr>
                                      <p:to>
                                        <p:strVal val="visible"/>
                                      </p:to>
                                    </p:set>
                                    <p:anim calcmode="lin" valueType="num">
                                      <p:cBhvr>
                                        <p:cTn id="19" dur="1000" fill="hold"/>
                                        <p:tgtEl>
                                          <p:spTgt spid="1048649"/>
                                        </p:tgtEl>
                                        <p:attrNameLst>
                                          <p:attrName>ppt_x</p:attrName>
                                        </p:attrNameLst>
                                      </p:cBhvr>
                                      <p:tavLst>
                                        <p:tav tm="0">
                                          <p:val>
                                            <p:strVal val="#ppt_x-.2"/>
                                          </p:val>
                                        </p:tav>
                                        <p:tav tm="100000">
                                          <p:val>
                                            <p:strVal val="#ppt_x"/>
                                          </p:val>
                                        </p:tav>
                                      </p:tavLst>
                                    </p:anim>
                                    <p:anim calcmode="lin" valueType="num">
                                      <p:cBhvr>
                                        <p:cTn id="20" dur="1000" fill="hold"/>
                                        <p:tgtEl>
                                          <p:spTgt spid="104864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48649"/>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48650"/>
                                        </p:tgtEl>
                                        <p:attrNameLst>
                                          <p:attrName>style.visibility</p:attrName>
                                        </p:attrNameLst>
                                      </p:cBhvr>
                                      <p:to>
                                        <p:strVal val="visible"/>
                                      </p:to>
                                    </p:set>
                                    <p:anim calcmode="lin" valueType="num">
                                      <p:cBhvr>
                                        <p:cTn id="25" dur="1000" fill="hold"/>
                                        <p:tgtEl>
                                          <p:spTgt spid="1048650"/>
                                        </p:tgtEl>
                                        <p:attrNameLst>
                                          <p:attrName>ppt_x</p:attrName>
                                        </p:attrNameLst>
                                      </p:cBhvr>
                                      <p:tavLst>
                                        <p:tav tm="0">
                                          <p:val>
                                            <p:strVal val="#ppt_x-.2"/>
                                          </p:val>
                                        </p:tav>
                                        <p:tav tm="100000">
                                          <p:val>
                                            <p:strVal val="#ppt_x"/>
                                          </p:val>
                                        </p:tav>
                                      </p:tavLst>
                                    </p:anim>
                                    <p:anim calcmode="lin" valueType="num">
                                      <p:cBhvr>
                                        <p:cTn id="26" dur="1000" fill="hold"/>
                                        <p:tgtEl>
                                          <p:spTgt spid="104865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486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4144"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048648" grpId="0" animBg="1"/>
      <p:bldP spid="1048649" grpId="0" animBg="1"/>
      <p:bldP spid="1048650" grpId="0" animBg="1"/>
      <p:bldP spid="104865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370</Words>
  <Application>Microsoft Office PowerPoint</Application>
  <PresentationFormat>On-screen Show (4:3)</PresentationFormat>
  <Paragraphs>70</Paragraphs>
  <Slides>13</Slides>
  <Notes>0</Notes>
  <HiddenSlides>0</HiddenSlides>
  <MMClips>11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Teori Efek Terbatas adalah teori dimana media mempunyai pengaruh atau dampak terbatas karena dampak tersebut diringankan oleh campur tangan berbagai pihak.</vt:lpstr>
      <vt:lpstr>PowerPoint Presentation</vt:lpstr>
      <vt:lpstr>PowerPoint Presentation</vt:lpstr>
      <vt:lpstr>Faktor-faktor yang membentuk Teori Efek Terbatas</vt:lpstr>
      <vt:lpstr>Limited Effect Theory by Klapper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user</cp:lastModifiedBy>
  <cp:revision>3</cp:revision>
  <dcterms:created xsi:type="dcterms:W3CDTF">2020-10-21T19:25:53Z</dcterms:created>
  <dcterms:modified xsi:type="dcterms:W3CDTF">2020-10-23T01:42:31Z</dcterms:modified>
</cp:coreProperties>
</file>