
<file path=[Content_Types].xml><?xml version="1.0" encoding="utf-8"?>
<Types xmlns="http://schemas.openxmlformats.org/package/2006/content-types">
  <Default Extension="tmp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60" r:id="rId6"/>
    <p:sldId id="289" r:id="rId7"/>
    <p:sldId id="290" r:id="rId8"/>
    <p:sldId id="291" r:id="rId9"/>
    <p:sldId id="292" r:id="rId10"/>
    <p:sldId id="293" r:id="rId11"/>
    <p:sldId id="294" r:id="rId12"/>
    <p:sldId id="26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42" d="100"/>
          <a:sy n="42" d="100"/>
        </p:scale>
        <p:origin x="75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800"/>
            </a:pPr>
            <a:r>
              <a:rPr lang="id-ID" sz="4800" dirty="0" smtClean="0">
                <a:solidFill>
                  <a:srgbClr val="FFFF00"/>
                </a:solidFill>
              </a:rPr>
              <a:t>Pernyataan</a:t>
            </a:r>
            <a:r>
              <a:rPr lang="id-ID" sz="4800" baseline="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maslow</a:t>
            </a:r>
            <a:endParaRPr lang="en-US" sz="4800" dirty="0">
              <a:solidFill>
                <a:srgbClr val="FFFF00"/>
              </a:solidFill>
            </a:endParaRPr>
          </a:p>
        </c:rich>
      </c:tx>
      <c:layout>
        <c:manualLayout>
          <c:xMode val="edge"/>
          <c:yMode val="edge"/>
          <c:x val="0.10697629349571532"/>
          <c:y val="1.7883777414281786E-2"/>
        </c:manualLayout>
      </c:layout>
      <c:overlay val="0"/>
      <c:spPr>
        <a:noFill/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055761899612021"/>
          <c:w val="1"/>
          <c:h val="0.8594423810038798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hasill penelitian maslow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explosion val="25"/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FFFF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25D-4E1C-B28E-CE98546CD7FB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25D-4E1C-B28E-CE98546CD7F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FFFF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25D-4E1C-B28E-CE98546CD7FB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rgbClr val="FFFF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25D-4E1C-B28E-CE98546CD7FB}"/>
              </c:ext>
            </c:extLst>
          </c:dPt>
          <c:cat>
            <c:strRef>
              <c:f>Sheet1!$A$2:$A$6</c:f>
              <c:strCache>
                <c:ptCount val="5"/>
                <c:pt idx="0">
                  <c:v>physiological needs</c:v>
                </c:pt>
                <c:pt idx="1">
                  <c:v>safety and securitv needs</c:v>
                </c:pt>
                <c:pt idx="2">
                  <c:v>love needs</c:v>
                </c:pt>
                <c:pt idx="3">
                  <c:v>esteem needs</c:v>
                </c:pt>
                <c:pt idx="4">
                  <c:v>self-actualization needs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85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5D-4E1C-B28E-CE98546CD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EEBF2-C252-41EA-8940-301753B6B9B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A7E772-BE93-4DD2-AF31-39F90579D3E9}">
      <dgm:prSet phldrT="[Text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The primary needs </a:t>
          </a:r>
          <a:endParaRPr lang="en-US" b="1" dirty="0">
            <a:solidFill>
              <a:srgbClr val="FFFF00"/>
            </a:solidFill>
          </a:endParaRPr>
        </a:p>
      </dgm:t>
    </dgm:pt>
    <dgm:pt modelId="{CF781B07-51E1-45EF-B848-A1DF575C24E2}" type="parTrans" cxnId="{ADFE8BC2-9A8C-48DE-8FD5-F1BEEE578403}">
      <dgm:prSet/>
      <dgm:spPr/>
      <dgm:t>
        <a:bodyPr/>
        <a:lstStyle/>
        <a:p>
          <a:endParaRPr lang="en-US"/>
        </a:p>
      </dgm:t>
    </dgm:pt>
    <dgm:pt modelId="{D7564467-46D1-4643-BEC4-0AFE07B3034C}" type="sibTrans" cxnId="{ADFE8BC2-9A8C-48DE-8FD5-F1BEEE578403}">
      <dgm:prSet/>
      <dgm:spPr/>
      <dgm:t>
        <a:bodyPr/>
        <a:lstStyle/>
        <a:p>
          <a:endParaRPr lang="en-US"/>
        </a:p>
      </dgm:t>
    </dgm:pt>
    <dgm:pt modelId="{F597B4B9-DDC9-4D75-9CCB-4CB7756F810E}">
      <dgm:prSet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The secondary needs </a:t>
          </a:r>
          <a:endParaRPr lang="en-US" b="1" dirty="0">
            <a:solidFill>
              <a:srgbClr val="FFFF00"/>
            </a:solidFill>
          </a:endParaRPr>
        </a:p>
      </dgm:t>
    </dgm:pt>
    <dgm:pt modelId="{7A542169-1109-4215-9147-DA5A3ED1AF1F}" type="parTrans" cxnId="{4BA7793C-C253-4CAC-94DB-1FDD5001C96C}">
      <dgm:prSet/>
      <dgm:spPr/>
      <dgm:t>
        <a:bodyPr/>
        <a:lstStyle/>
        <a:p>
          <a:endParaRPr lang="en-US"/>
        </a:p>
      </dgm:t>
    </dgm:pt>
    <dgm:pt modelId="{CA8F9C20-4A0F-402D-A448-5C581B9094BE}" type="sibTrans" cxnId="{4BA7793C-C253-4CAC-94DB-1FDD5001C96C}">
      <dgm:prSet/>
      <dgm:spPr/>
      <dgm:t>
        <a:bodyPr/>
        <a:lstStyle/>
        <a:p>
          <a:endParaRPr lang="en-US"/>
        </a:p>
      </dgm:t>
    </dgm:pt>
    <dgm:pt modelId="{718C2975-F2C3-4887-B147-921256AC34EE}" type="pres">
      <dgm:prSet presAssocID="{A40EEBF2-C252-41EA-8940-301753B6B9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EB6E1D-49F1-4913-89C1-F7C1F36ABD44}" type="pres">
      <dgm:prSet presAssocID="{17A7E772-BE93-4DD2-AF31-39F90579D3E9}" presName="arrow" presStyleLbl="node1" presStyleIdx="0" presStyleCnt="2" custScaleX="65969" custScaleY="103399" custRadScaleRad="101560" custRadScaleInc="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56240-753D-471B-A16D-53642B46ABCC}" type="pres">
      <dgm:prSet presAssocID="{F597B4B9-DDC9-4D75-9CCB-4CB7756F810E}" presName="arrow" presStyleLbl="node1" presStyleIdx="1" presStyleCnt="2" custScaleX="62639" custRadScaleRad="101570" custRadScaleInc="-5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7793C-C253-4CAC-94DB-1FDD5001C96C}" srcId="{A40EEBF2-C252-41EA-8940-301753B6B9B1}" destId="{F597B4B9-DDC9-4D75-9CCB-4CB7756F810E}" srcOrd="1" destOrd="0" parTransId="{7A542169-1109-4215-9147-DA5A3ED1AF1F}" sibTransId="{CA8F9C20-4A0F-402D-A448-5C581B9094BE}"/>
    <dgm:cxn modelId="{DB2F29F5-7ECE-41D0-A1D6-251B018B3F0F}" type="presOf" srcId="{A40EEBF2-C252-41EA-8940-301753B6B9B1}" destId="{718C2975-F2C3-4887-B147-921256AC34EE}" srcOrd="0" destOrd="0" presId="urn:microsoft.com/office/officeart/2005/8/layout/arrow5"/>
    <dgm:cxn modelId="{A1377933-9214-4B84-A5FF-8A3EAC48C01F}" type="presOf" srcId="{17A7E772-BE93-4DD2-AF31-39F90579D3E9}" destId="{FDEB6E1D-49F1-4913-89C1-F7C1F36ABD44}" srcOrd="0" destOrd="0" presId="urn:microsoft.com/office/officeart/2005/8/layout/arrow5"/>
    <dgm:cxn modelId="{ADFE8BC2-9A8C-48DE-8FD5-F1BEEE578403}" srcId="{A40EEBF2-C252-41EA-8940-301753B6B9B1}" destId="{17A7E772-BE93-4DD2-AF31-39F90579D3E9}" srcOrd="0" destOrd="0" parTransId="{CF781B07-51E1-45EF-B848-A1DF575C24E2}" sibTransId="{D7564467-46D1-4643-BEC4-0AFE07B3034C}"/>
    <dgm:cxn modelId="{D6C53DA8-0580-480F-B190-6174ED22C749}" type="presOf" srcId="{F597B4B9-DDC9-4D75-9CCB-4CB7756F810E}" destId="{F0856240-753D-471B-A16D-53642B46ABCC}" srcOrd="0" destOrd="0" presId="urn:microsoft.com/office/officeart/2005/8/layout/arrow5"/>
    <dgm:cxn modelId="{D3961D05-5D08-4554-A9AA-D8BD3363623E}" type="presParOf" srcId="{718C2975-F2C3-4887-B147-921256AC34EE}" destId="{FDEB6E1D-49F1-4913-89C1-F7C1F36ABD44}" srcOrd="0" destOrd="0" presId="urn:microsoft.com/office/officeart/2005/8/layout/arrow5"/>
    <dgm:cxn modelId="{023BD617-F115-48F7-BB97-913042B43533}" type="presParOf" srcId="{718C2975-F2C3-4887-B147-921256AC34EE}" destId="{F0856240-753D-471B-A16D-53642B46ABC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B6E1D-49F1-4913-89C1-F7C1F36ABD44}">
      <dsp:nvSpPr>
        <dsp:cNvPr id="0" name=""/>
        <dsp:cNvSpPr/>
      </dsp:nvSpPr>
      <dsp:spPr>
        <a:xfrm rot="16200000">
          <a:off x="787387" y="732927"/>
          <a:ext cx="2904176" cy="455197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FF00"/>
              </a:solidFill>
            </a:rPr>
            <a:t>The primary needs </a:t>
          </a:r>
          <a:endParaRPr lang="en-US" sz="3200" b="1" kern="1200" dirty="0">
            <a:solidFill>
              <a:srgbClr val="FFFF00"/>
            </a:solidFill>
          </a:endParaRPr>
        </a:p>
      </dsp:txBody>
      <dsp:txXfrm rot="5400000">
        <a:off x="-36510" y="2282869"/>
        <a:ext cx="4043740" cy="1452088"/>
      </dsp:txXfrm>
    </dsp:sp>
    <dsp:sp modelId="{F0856240-753D-471B-A16D-53642B46ABCC}">
      <dsp:nvSpPr>
        <dsp:cNvPr id="0" name=""/>
        <dsp:cNvSpPr/>
      </dsp:nvSpPr>
      <dsp:spPr>
        <a:xfrm rot="5400000">
          <a:off x="5599033" y="806438"/>
          <a:ext cx="2757579" cy="440233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FF00"/>
              </a:solidFill>
            </a:rPr>
            <a:t>The secondary needs </a:t>
          </a:r>
          <a:endParaRPr lang="en-US" sz="3200" b="1" kern="1200" dirty="0">
            <a:solidFill>
              <a:srgbClr val="FFFF00"/>
            </a:solidFill>
          </a:endParaRPr>
        </a:p>
      </dsp:txBody>
      <dsp:txXfrm rot="-5400000">
        <a:off x="5259231" y="2318211"/>
        <a:ext cx="3919759" cy="1378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0.42032</cdr:x>
      <cdr:y>0.58426</cdr:y>
    </cdr:from>
    <cdr:to>
      <cdr:x>0.69533</cdr:x>
      <cdr:y>0.75664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3851919" y="4149080"/>
          <a:ext cx="2520280" cy="122413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90500" dist="228600" dir="270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glow" dir="t">
            <a:rot lat="0" lon="0" rev="4800000"/>
          </a:lightRig>
        </a:scene3d>
        <a:sp3d xmlns:a="http://schemas.openxmlformats.org/drawingml/2006/main" prstMaterial="matte">
          <a:bevelT w="127000"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lt1"/>
              </a:solidFill>
              <a:effectLst/>
            </a:rPr>
            <a:t>Physiological</a:t>
          </a:r>
          <a:r>
            <a:rPr lang="id-ID" sz="2000" b="1" dirty="0" smtClean="0">
              <a:solidFill>
                <a:schemeClr val="lt1"/>
              </a:solidFill>
              <a:effectLst/>
            </a:rPr>
            <a:t> needs</a:t>
          </a:r>
        </a:p>
        <a:p xmlns:a="http://schemas.openxmlformats.org/drawingml/2006/main">
          <a:pPr algn="ctr"/>
          <a:r>
            <a:rPr lang="id-ID" sz="2000" b="1" dirty="0" smtClean="0"/>
            <a:t>85 %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0.02745</cdr:x>
      <cdr:y>0.45244</cdr:y>
    </cdr:from>
    <cdr:to>
      <cdr:x>0.2946</cdr:x>
      <cdr:y>0.5944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251519" y="3212961"/>
          <a:ext cx="2448272" cy="100812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noFill/>
        </a:ln>
        <a:effectLst xmlns:a="http://schemas.openxmlformats.org/drawingml/2006/main">
          <a:outerShdw blurRad="190500" dist="228600" dir="2700000" algn="ctr">
            <a:srgbClr val="000000">
              <a:alpha val="30000"/>
            </a:srgbClr>
          </a:outerShdw>
        </a:effectLst>
        <a:scene3d xmlns:a="http://schemas.openxmlformats.org/drawingml/2006/main">
          <a:camera prst="perspectiveContrastingRightFacing"/>
          <a:lightRig rig="glow" dir="t">
            <a:rot lat="0" lon="0" rev="4800000"/>
          </a:lightRig>
        </a:scene3d>
        <a:sp3d xmlns:a="http://schemas.openxmlformats.org/drawingml/2006/main" prstMaterial="matte">
          <a:bevelT w="127000" h="63500"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400" b="1" i="1" u="none" strike="noStrike" dirty="0" smtClean="0">
              <a:solidFill>
                <a:schemeClr val="lt1"/>
              </a:solidFill>
              <a:effectLst/>
            </a:rPr>
            <a:t>love</a:t>
          </a:r>
          <a:r>
            <a:rPr lang="en-US" sz="2400" b="1" dirty="0" smtClean="0">
              <a:solidFill>
                <a:schemeClr val="lt1"/>
              </a:solidFill>
              <a:effectLst/>
            </a:rPr>
            <a:t> needs</a:t>
          </a:r>
          <a:endParaRPr lang="id-ID" sz="2400" b="1" dirty="0" smtClean="0">
            <a:solidFill>
              <a:schemeClr val="lt1"/>
            </a:solidFill>
            <a:effectLst/>
          </a:endParaRPr>
        </a:p>
        <a:p xmlns:a="http://schemas.openxmlformats.org/drawingml/2006/main">
          <a:pPr algn="ctr"/>
          <a:r>
            <a:rPr lang="id-ID" sz="2400" b="1" dirty="0" smtClean="0"/>
            <a:t>50 %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0.6639</cdr:x>
      <cdr:y>0.2902</cdr:y>
    </cdr:from>
    <cdr:to>
      <cdr:x>0.89963</cdr:x>
      <cdr:y>0.47272</cdr:y>
    </cdr:to>
    <cdr:sp macro="" textlink="">
      <cdr:nvSpPr>
        <cdr:cNvPr id="5" name="Rounded Rectangle 4"/>
        <cdr:cNvSpPr/>
      </cdr:nvSpPr>
      <cdr:spPr>
        <a:xfrm xmlns:a="http://schemas.openxmlformats.org/drawingml/2006/main">
          <a:off x="6084167" y="2060848"/>
          <a:ext cx="2160240" cy="129614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27000" dist="38100" dir="2700000" algn="ctr">
            <a:srgbClr val="000000">
              <a:alpha val="45000"/>
            </a:srgbClr>
          </a:outerShdw>
        </a:effectLst>
        <a:scene3d xmlns:a="http://schemas.openxmlformats.org/drawingml/2006/main"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xmlns:a="http://schemas.openxmlformats.org/drawingml/2006/main" prstMaterial="translucentPowder">
          <a:bevelT w="203200" h="50800" prst="softRound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safety and security needs</a:t>
          </a:r>
          <a:endParaRPr lang="id-ID" sz="2000" b="1" dirty="0" smtClean="0">
            <a:solidFill>
              <a:schemeClr val="lt1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/>
          <a:r>
            <a:rPr lang="id-ID" sz="2000" b="1" dirty="0" smtClean="0"/>
            <a:t>70 %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0.37318</cdr:x>
      <cdr:y>0.11782</cdr:y>
    </cdr:from>
    <cdr:to>
      <cdr:x>0.72676</cdr:x>
      <cdr:y>0.3409</cdr:y>
    </cdr:to>
    <cdr:sp macro="" textlink="">
      <cdr:nvSpPr>
        <cdr:cNvPr id="8" name="Cloud Callout 7"/>
        <cdr:cNvSpPr/>
      </cdr:nvSpPr>
      <cdr:spPr>
        <a:xfrm xmlns:a="http://schemas.openxmlformats.org/drawingml/2006/main">
          <a:off x="3419871" y="836712"/>
          <a:ext cx="3240360" cy="1584176"/>
        </a:xfrm>
        <a:prstGeom xmlns:a="http://schemas.openxmlformats.org/drawingml/2006/main" prst="cloudCallout">
          <a:avLst>
            <a:gd name="adj1" fmla="val -19173"/>
            <a:gd name="adj2" fmla="val 51016"/>
          </a:avLst>
        </a:prstGeom>
        <a:effectLst xmlns:a="http://schemas.openxmlformats.org/drawingml/2006/main">
          <a:softEdge rad="63500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000" b="1" i="1" u="none" strike="noStrike" dirty="0" smtClean="0">
              <a:solidFill>
                <a:schemeClr val="lt1"/>
              </a:solidFill>
              <a:effectLst/>
            </a:rPr>
            <a:t>self-actualization</a:t>
          </a:r>
          <a:r>
            <a:rPr lang="en-US" sz="2000" b="1" dirty="0" smtClean="0">
              <a:solidFill>
                <a:schemeClr val="lt1"/>
              </a:solidFill>
              <a:effectLst/>
            </a:rPr>
            <a:t> needs</a:t>
          </a:r>
          <a:r>
            <a:rPr lang="id-ID" sz="2000" b="1" dirty="0" smtClean="0">
              <a:solidFill>
                <a:schemeClr val="lt1"/>
              </a:solidFill>
              <a:effectLst/>
            </a:rPr>
            <a:t> 10 %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0.17674</cdr:x>
      <cdr:y>0.24964</cdr:y>
    </cdr:from>
    <cdr:to>
      <cdr:x>0.38889</cdr:x>
      <cdr:y>0.36118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1619671" y="1772816"/>
          <a:ext cx="1944216" cy="79208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90500" dist="228600" dir="2700000" algn="ctr">
            <a:srgbClr val="000000">
              <a:alpha val="30000"/>
            </a:srgbClr>
          </a:outerShdw>
        </a:effectLst>
        <a:scene3d xmlns:a="http://schemas.openxmlformats.org/drawingml/2006/main">
          <a:camera prst="perspectiveHeroicExtremeLeftFacing"/>
          <a:lightRig rig="glow" dir="t">
            <a:rot lat="0" lon="0" rev="4800000"/>
          </a:lightRig>
        </a:scene3d>
        <a:sp3d xmlns:a="http://schemas.openxmlformats.org/drawingml/2006/main" prstMaterial="matte">
          <a:bevelT w="127000"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i="1" u="none" strike="noStrike" dirty="0" smtClean="0">
              <a:solidFill>
                <a:schemeClr val="lt1"/>
              </a:solidFill>
              <a:effectLst/>
            </a:rPr>
            <a:t>esteem</a:t>
          </a:r>
          <a:r>
            <a:rPr lang="en-US" sz="2000" b="1" i="0" u="none" strike="noStrike" dirty="0" smtClean="0">
              <a:solidFill>
                <a:schemeClr val="lt1"/>
              </a:solidFill>
              <a:effectLst/>
            </a:rPr>
            <a:t> need</a:t>
          </a:r>
          <a:r>
            <a:rPr lang="en-US" sz="2000" b="1" u="none" dirty="0" smtClean="0">
              <a:solidFill>
                <a:schemeClr val="lt1"/>
              </a:solidFill>
              <a:effectLst/>
            </a:rPr>
            <a:t>s</a:t>
          </a:r>
          <a:endParaRPr lang="id-ID" sz="2000" b="1" u="none" dirty="0" smtClean="0">
            <a:solidFill>
              <a:schemeClr val="lt1"/>
            </a:solidFill>
            <a:effectLst/>
          </a:endParaRPr>
        </a:p>
        <a:p xmlns:a="http://schemas.openxmlformats.org/drawingml/2006/main">
          <a:pPr algn="ctr"/>
          <a:r>
            <a:rPr lang="id-ID" sz="2000" b="1" dirty="0" smtClean="0"/>
            <a:t>40 %</a:t>
          </a:r>
          <a:endParaRPr lang="en-US" sz="2000" u="none" dirty="0" smtClean="0"/>
        </a:p>
        <a:p xmlns:a="http://schemas.openxmlformats.org/drawingml/2006/main"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CBD33-A500-4867-A34A-7DA8B8CA42D3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42892-694B-4704-B1A6-A70835DF2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8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42892-694B-4704-B1A6-A70835DF2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6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4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2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89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5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3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2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6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927B6C-D81A-43DF-83BA-CDD3347B8405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D83760-F231-49ED-8CC8-3E1903BA856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7030A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259632" y="2708920"/>
            <a:ext cx="7668344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635000"/>
          </a:effectLst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erlin Sans FB Demi" pitchFamily="34" charset="0"/>
              </a:rPr>
              <a:t>MOTIVATION THEORY </a:t>
            </a:r>
            <a:endParaRPr lang="id-ID" sz="4000" b="1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erlin Sans FB Demi" pitchFamily="34" charset="0"/>
              </a:rPr>
              <a:t>AND </a:t>
            </a:r>
            <a:endParaRPr lang="id-ID" sz="4000" b="1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erlin Sans FB Demi" pitchFamily="34" charset="0"/>
              </a:rPr>
              <a:t>COMMUNICATION</a:t>
            </a:r>
            <a:endParaRPr lang="en-US" sz="4000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0" y="6553200"/>
            <a:ext cx="9144001" cy="292101"/>
          </a:xfrm>
          <a:custGeom>
            <a:avLst/>
            <a:gdLst/>
            <a:ahLst/>
            <a:cxnLst/>
            <a:rect l="0" t="0" r="0" b="0"/>
            <a:pathLst>
              <a:path w="9144001" h="292101">
                <a:moveTo>
                  <a:pt x="0" y="0"/>
                </a:moveTo>
                <a:lnTo>
                  <a:pt x="9144000" y="0"/>
                </a:lnTo>
                <a:lnTo>
                  <a:pt x="9144000" y="292100"/>
                </a:lnTo>
                <a:lnTo>
                  <a:pt x="0" y="29210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43000" y="685800"/>
            <a:ext cx="8001001" cy="1"/>
          </a:xfrm>
          <a:custGeom>
            <a:avLst/>
            <a:gdLst/>
            <a:ahLst/>
            <a:cxnLst/>
            <a:rect l="0" t="0" r="0" b="0"/>
            <a:pathLst>
              <a:path w="8001001" h="1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1054100"/>
            <a:ext cx="5283200" cy="52832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" y="1109599"/>
            <a:ext cx="203100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7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•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Setiap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orang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ingin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1495247"/>
            <a:ext cx="2816477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mengembangkan  kapasitas</a:t>
            </a:r>
          </a:p>
          <a:p>
            <a:pPr>
              <a:lnSpc>
                <a:spcPts val="1000"/>
              </a:lnSpc>
            </a:pPr>
            <a:endParaRPr lang="en-US" sz="200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2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kerjanya dengan baik.</a:t>
            </a:r>
            <a:endParaRPr lang="en-US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" y="2524201"/>
            <a:ext cx="3037691" cy="229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Hal ini merupakan kebutuhan</a:t>
            </a:r>
          </a:p>
          <a:p>
            <a:pPr>
              <a:lnSpc>
                <a:spcPts val="1000"/>
              </a:lnSpc>
            </a:pPr>
            <a:endParaRPr lang="en-US" sz="200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0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untuk  mewujudkan segala</a:t>
            </a:r>
          </a:p>
          <a:p>
            <a:pPr>
              <a:lnSpc>
                <a:spcPts val="1000"/>
              </a:lnSpc>
            </a:pPr>
            <a:endParaRPr lang="en-US" sz="200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2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kemampuan  (kebolehannya)</a:t>
            </a:r>
          </a:p>
          <a:p>
            <a:pPr>
              <a:lnSpc>
                <a:spcPts val="1000"/>
              </a:lnSpc>
            </a:pPr>
            <a:endParaRPr lang="en-US" sz="200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0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dan seringkali nampak  pada</a:t>
            </a:r>
          </a:p>
          <a:p>
            <a:pPr>
              <a:lnSpc>
                <a:spcPts val="1000"/>
              </a:lnSpc>
            </a:pPr>
            <a:endParaRPr lang="en-US" sz="200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0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hal-hal yang sesuai untuk</a:t>
            </a:r>
          </a:p>
          <a:p>
            <a:pPr>
              <a:lnSpc>
                <a:spcPts val="1000"/>
              </a:lnSpc>
            </a:pPr>
            <a:endParaRPr lang="en-US" sz="200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0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mencapai citra dan cita diri</a:t>
            </a:r>
          </a:p>
          <a:p>
            <a:pPr>
              <a:lnSpc>
                <a:spcPts val="1000"/>
              </a:lnSpc>
            </a:pPr>
            <a:endParaRPr lang="en-US" sz="200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3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seseorang</a:t>
            </a:r>
            <a:endParaRPr lang="en-US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8545" y="137026"/>
            <a:ext cx="5742982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4"/>
              </a:lnSpc>
            </a:pPr>
            <a:r>
              <a:rPr lang="en-US" sz="2796" b="1" dirty="0" smtClean="0">
                <a:solidFill>
                  <a:srgbClr val="000000"/>
                </a:solidFill>
                <a:latin typeface="Times New Roman"/>
              </a:rPr>
              <a:t>KEBUTUHAN AKTUALISASI DIRI</a:t>
            </a:r>
            <a:endParaRPr lang="en-US" sz="2796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99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237" cy="6858000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71841948"/>
              </p:ext>
            </p:extLst>
          </p:nvPr>
        </p:nvGraphicFramePr>
        <p:xfrm>
          <a:off x="1" y="0"/>
          <a:ext cx="9164236" cy="710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0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20" y="0"/>
            <a:ext cx="9269296" cy="68541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31640" y="116632"/>
            <a:ext cx="6696744" cy="2088232"/>
          </a:xfrm>
          <a:prstGeom prst="ellipse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</a:rPr>
              <a:t>Kesimpulan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teori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hirarki</a:t>
            </a:r>
            <a:r>
              <a:rPr lang="en-US" sz="4400" dirty="0" smtClean="0">
                <a:solidFill>
                  <a:schemeClr val="bg1"/>
                </a:solidFill>
              </a:rPr>
              <a:t> Maslow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020" y="2348880"/>
            <a:ext cx="9269296" cy="4392488"/>
          </a:xfrm>
          <a:prstGeom prst="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Managers must </a:t>
            </a:r>
            <a:r>
              <a:rPr lang="en-US" sz="3200" b="1" dirty="0">
                <a:solidFill>
                  <a:schemeClr val="tx1"/>
                </a:solidFill>
              </a:rPr>
              <a:t>know at what level each individual is working or trying to </a:t>
            </a:r>
            <a:r>
              <a:rPr lang="en-US" sz="3200" b="1" dirty="0" smtClean="0">
                <a:solidFill>
                  <a:schemeClr val="tx1"/>
                </a:solidFill>
              </a:rPr>
              <a:t>achieve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Managers must </a:t>
            </a:r>
            <a:r>
              <a:rPr lang="en-US" sz="3200" b="1" dirty="0">
                <a:solidFill>
                  <a:schemeClr val="tx1"/>
                </a:solidFill>
              </a:rPr>
              <a:t>com­municate to the employee at the appropriate need </a:t>
            </a:r>
            <a:r>
              <a:rPr lang="en-US" sz="3200" b="1" dirty="0" smtClean="0">
                <a:solidFill>
                  <a:schemeClr val="tx1"/>
                </a:solidFill>
              </a:rPr>
              <a:t>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Managers  </a:t>
            </a:r>
            <a:r>
              <a:rPr lang="en-US" sz="3200" b="1" dirty="0">
                <a:solidFill>
                  <a:schemeClr val="tx1"/>
                </a:solidFill>
              </a:rPr>
              <a:t>should help employees achieve the level they are trying to satisfy. </a:t>
            </a:r>
            <a:r>
              <a:rPr lang="en-US" sz="3200" b="1" dirty="0" smtClean="0">
                <a:solidFill>
                  <a:schemeClr val="tx1"/>
                </a:solidFill>
              </a:rPr>
              <a:t>This </a:t>
            </a:r>
            <a:r>
              <a:rPr lang="en-US" sz="3200" b="1" dirty="0">
                <a:solidFill>
                  <a:schemeClr val="tx1"/>
                </a:solidFill>
              </a:rPr>
              <a:t>can be aided by an open system </a:t>
            </a:r>
            <a:r>
              <a:rPr lang="en-US" sz="3200" b="1" dirty="0" smtClean="0">
                <a:solidFill>
                  <a:schemeClr val="tx1"/>
                </a:solidFill>
              </a:rPr>
              <a:t>of</a:t>
            </a:r>
            <a:r>
              <a:rPr lang="id-ID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communication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606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548680"/>
            <a:ext cx="7486345" cy="76944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latin typeface="Comic Sans MS" pitchFamily="66" charset="0"/>
              </a:rPr>
              <a:t>Two-Level Theory of Needs</a:t>
            </a:r>
            <a:endParaRPr lang="en-US" sz="44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72816"/>
            <a:ext cx="9144000" cy="432048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alpha val="48000"/>
                <a:satMod val="105000"/>
              </a:schemeClr>
            </a:outerShdw>
          </a:effectLst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200" b="1" dirty="0" smtClean="0"/>
              <a:t>Lower </a:t>
            </a:r>
            <a:r>
              <a:rPr lang="id-ID" sz="3200" b="1" dirty="0" smtClean="0"/>
              <a:t>needs </a:t>
            </a:r>
            <a:r>
              <a:rPr lang="en-US" sz="3200" b="1" dirty="0" err="1" smtClean="0"/>
              <a:t>mencakup</a:t>
            </a:r>
            <a:r>
              <a:rPr lang="en-US" sz="3200" b="1" dirty="0" smtClean="0"/>
              <a:t> </a:t>
            </a:r>
            <a:r>
              <a:rPr lang="en-US" sz="3200" b="1" dirty="0"/>
              <a:t>physiological </a:t>
            </a:r>
            <a:r>
              <a:rPr lang="en-US" sz="3200" b="1" dirty="0" smtClean="0"/>
              <a:t>, </a:t>
            </a:r>
            <a:r>
              <a:rPr lang="en-US" sz="3200" b="1" dirty="0"/>
              <a:t>safety </a:t>
            </a:r>
            <a:r>
              <a:rPr lang="en-US" sz="3200" b="1" i="1" dirty="0"/>
              <a:t>and </a:t>
            </a:r>
            <a:r>
              <a:rPr lang="en-US" sz="3200" b="1" i="1" dirty="0" smtClean="0"/>
              <a:t>security</a:t>
            </a:r>
            <a:endParaRPr lang="en-US" sz="3200" b="1" dirty="0" smtClean="0"/>
          </a:p>
          <a:p>
            <a:pPr marL="342900" indent="-342900">
              <a:buAutoNum type="arabicPeriod"/>
            </a:pPr>
            <a:r>
              <a:rPr lang="en-US" sz="3200" b="1" dirty="0" smtClean="0"/>
              <a:t>Higher </a:t>
            </a:r>
            <a:r>
              <a:rPr lang="id-ID" sz="3200" b="1" dirty="0" smtClean="0"/>
              <a:t>needs </a:t>
            </a:r>
            <a:r>
              <a:rPr lang="en-US" sz="3200" b="1" dirty="0" err="1" smtClean="0"/>
              <a:t>meliputi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love,</a:t>
            </a:r>
            <a:r>
              <a:rPr lang="en-US" sz="3200" b="1" i="1" dirty="0"/>
              <a:t> esteem</a:t>
            </a:r>
            <a:r>
              <a:rPr lang="en-US" sz="3200" b="1" dirty="0"/>
              <a:t> </a:t>
            </a:r>
            <a:r>
              <a:rPr lang="en-US" sz="3200" b="1" dirty="0" smtClean="0"/>
              <a:t>, </a:t>
            </a:r>
            <a:r>
              <a:rPr lang="en-US" sz="3200" b="1" i="1" dirty="0"/>
              <a:t>self-actualization</a:t>
            </a:r>
            <a:r>
              <a:rPr lang="en-US" sz="3200" b="1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8467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894" y="406986"/>
            <a:ext cx="8819594" cy="861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Above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5000" b="1" dirty="0"/>
              <a:t>Three-Level Theory of Needs</a:t>
            </a:r>
            <a:endParaRPr lang="en-US" sz="5000" dirty="0"/>
          </a:p>
        </p:txBody>
      </p:sp>
      <p:sp>
        <p:nvSpPr>
          <p:cNvPr id="3" name="Oval 2"/>
          <p:cNvSpPr/>
          <p:nvPr/>
        </p:nvSpPr>
        <p:spPr>
          <a:xfrm>
            <a:off x="971600" y="1772816"/>
            <a:ext cx="7056784" cy="1584176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solidFill>
                  <a:srgbClr val="FFFF00"/>
                </a:solidFill>
              </a:rPr>
              <a:t>1.  </a:t>
            </a:r>
            <a:r>
              <a:rPr lang="en-US" sz="4000" b="1" dirty="0" smtClean="0">
                <a:solidFill>
                  <a:srgbClr val="FFFF00"/>
                </a:solidFill>
              </a:rPr>
              <a:t>Existence</a:t>
            </a:r>
            <a:endParaRPr lang="id-ID" sz="4000" b="1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43608" y="3501008"/>
            <a:ext cx="7056784" cy="1584176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rgbClr val="FFFF00"/>
                </a:solidFill>
              </a:rPr>
              <a:t>2.   </a:t>
            </a:r>
            <a:r>
              <a:rPr lang="en-US" sz="4000" b="1" dirty="0">
                <a:solidFill>
                  <a:srgbClr val="FFFF00"/>
                </a:solidFill>
              </a:rPr>
              <a:t>Relatedness</a:t>
            </a:r>
            <a:endParaRPr lang="en-US" sz="4000" dirty="0"/>
          </a:p>
        </p:txBody>
      </p:sp>
      <p:sp>
        <p:nvSpPr>
          <p:cNvPr id="8" name="Oval 7"/>
          <p:cNvSpPr/>
          <p:nvPr/>
        </p:nvSpPr>
        <p:spPr>
          <a:xfrm>
            <a:off x="971600" y="5229200"/>
            <a:ext cx="7056784" cy="1584176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rgbClr val="FFFF00"/>
                </a:solidFill>
              </a:rPr>
              <a:t>3.   </a:t>
            </a:r>
            <a:r>
              <a:rPr lang="en-US" sz="4000" b="1" dirty="0">
                <a:solidFill>
                  <a:srgbClr val="FFFF00"/>
                </a:solidFill>
              </a:rPr>
              <a:t>Growth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260648"/>
            <a:ext cx="54006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b="1" dirty="0"/>
              <a:t>Socially Acquired Needs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84526" y="1052736"/>
            <a:ext cx="7988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Achievement</a:t>
            </a:r>
            <a:r>
              <a:rPr lang="id-ID" sz="2800" b="1" dirty="0" smtClean="0"/>
              <a:t>(prestasi)</a:t>
            </a:r>
            <a:r>
              <a:rPr lang="en-US" sz="2800" b="1" dirty="0" smtClean="0"/>
              <a:t>, affiliation, </a:t>
            </a:r>
            <a:r>
              <a:rPr lang="en-US" sz="2800" b="1" dirty="0"/>
              <a:t>and power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475656" y="1628800"/>
            <a:ext cx="537165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b="1" dirty="0"/>
              <a:t>A Competence Motive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5229200"/>
            <a:ext cx="54006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b="1" dirty="0"/>
              <a:t>Expectancy Theory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492896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Competence theory suggests </a:t>
            </a:r>
            <a:r>
              <a:rPr lang="en-US" sz="2800" b="1" dirty="0" err="1" smtClean="0"/>
              <a:t>tha</a:t>
            </a:r>
            <a:r>
              <a:rPr lang="id-ID" sz="2800" b="1" dirty="0" smtClean="0"/>
              <a:t>t</a:t>
            </a:r>
            <a:r>
              <a:rPr lang="en-US" sz="2800" b="1" dirty="0" smtClean="0"/>
              <a:t> </a:t>
            </a:r>
            <a:r>
              <a:rPr lang="en-US" sz="2800" b="1" dirty="0"/>
              <a:t>competence motivation is aroused when people are faced with somewhat new situations, and it wanes when a situation has been explored and mastered to the point at which it no longer presents a challenge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594928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/>
              <a:t>Usaha-kinerja-penghargaan-tujuan pribadi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32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552" y="620688"/>
            <a:ext cx="8136904" cy="93610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Kesimpulan</a:t>
            </a:r>
            <a:r>
              <a:rPr lang="en-US" sz="3600" dirty="0" smtClean="0"/>
              <a:t> </a:t>
            </a:r>
            <a:r>
              <a:rPr lang="en-US" sz="3600" dirty="0" err="1" smtClean="0"/>
              <a:t>teory</a:t>
            </a:r>
            <a:r>
              <a:rPr lang="en-US" sz="3600" dirty="0" smtClean="0"/>
              <a:t> </a:t>
            </a:r>
            <a:r>
              <a:rPr lang="en-US" sz="3600" dirty="0" err="1" smtClean="0"/>
              <a:t>tentang</a:t>
            </a:r>
            <a:r>
              <a:rPr lang="en-US" sz="3600" dirty="0" smtClean="0"/>
              <a:t> </a:t>
            </a:r>
            <a:r>
              <a:rPr lang="en-US" sz="3600" dirty="0" err="1" smtClean="0"/>
              <a:t>kebutuhan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539552" y="1761778"/>
            <a:ext cx="8136904" cy="415498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id-ID" sz="4400" dirty="0" smtClean="0"/>
              <a:t>Manajer harus mampu memahami tingkat kebutuhan karyawannya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4400" dirty="0" smtClean="0"/>
              <a:t>Manajer harus mampu memotivasi karyawannya</a:t>
            </a:r>
          </a:p>
          <a:p>
            <a:r>
              <a:rPr lang="id-ID" sz="4400" dirty="0" smtClean="0"/>
              <a:t> 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-684583" y="1062028"/>
            <a:ext cx="4536503" cy="2582996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4000" dirty="0" smtClean="0">
                <a:solidFill>
                  <a:schemeClr val="tx1"/>
                </a:solidFill>
              </a:rPr>
              <a:t>Tugas</a:t>
            </a:r>
            <a:endParaRPr lang="en-US" sz="4000" b="1" cap="all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260648"/>
            <a:ext cx="910339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9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INFLUENCE OF THE ENVIRONMENT</a:t>
            </a:r>
          </a:p>
        </p:txBody>
      </p:sp>
      <p:sp>
        <p:nvSpPr>
          <p:cNvPr id="5" name="Explosion 2 4"/>
          <p:cNvSpPr/>
          <p:nvPr/>
        </p:nvSpPr>
        <p:spPr>
          <a:xfrm>
            <a:off x="3635896" y="1196752"/>
            <a:ext cx="6912767" cy="2232248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>
                <a:solidFill>
                  <a:schemeClr val="tx1"/>
                </a:solidFill>
              </a:rPr>
              <a:t>Pemimpin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3707905" y="3429000"/>
            <a:ext cx="6408712" cy="309634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id-ID" sz="4000" dirty="0">
                <a:solidFill>
                  <a:schemeClr val="tx1"/>
                </a:solidFill>
              </a:rPr>
              <a:t>Iklim Organisasi 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b="1" cap="all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-396551" y="3933056"/>
            <a:ext cx="5120950" cy="244827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4000" dirty="0">
                <a:solidFill>
                  <a:schemeClr val="tx1"/>
                </a:solidFill>
              </a:rPr>
              <a:t>Pekerja ahli</a:t>
            </a:r>
            <a:endParaRPr lang="en-US" sz="4000" b="1" cap="all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23528" y="1628800"/>
            <a:ext cx="936104" cy="792088"/>
          </a:xfrm>
          <a:prstGeom prst="rightArrow">
            <a:avLst>
              <a:gd name="adj1" fmla="val 1025"/>
              <a:gd name="adj2" fmla="val 6924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23528" y="4437112"/>
            <a:ext cx="936104" cy="792088"/>
          </a:xfrm>
          <a:prstGeom prst="rightArrow">
            <a:avLst>
              <a:gd name="adj1" fmla="val 1025"/>
              <a:gd name="adj2" fmla="val 6924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1763688" y="1196752"/>
            <a:ext cx="7128792" cy="1584176"/>
          </a:xfrm>
          <a:prstGeom prst="round2DiagRect">
            <a:avLst>
              <a:gd name="adj1" fmla="val 47665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/>
              <a:t>Apakah motivasi dapat meningkatkan kinerja ?</a:t>
            </a:r>
            <a:endParaRPr lang="en-US" sz="3600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1691680" y="4005064"/>
            <a:ext cx="7128792" cy="1656184"/>
          </a:xfrm>
          <a:prstGeom prst="round2DiagRect">
            <a:avLst>
              <a:gd name="adj1" fmla="val 47665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/>
              <a:t>Apakah kepuasan </a:t>
            </a:r>
            <a:r>
              <a:rPr lang="id-ID" sz="3600" dirty="0" smtClean="0"/>
              <a:t>kerja </a:t>
            </a:r>
            <a:r>
              <a:rPr lang="id-ID" sz="3600" dirty="0"/>
              <a:t>dapat meningkatkan </a:t>
            </a:r>
            <a:r>
              <a:rPr lang="id-ID" sz="3600" dirty="0" smtClean="0"/>
              <a:t>produktif</a:t>
            </a:r>
            <a:r>
              <a:rPr lang="id-ID" sz="3600" dirty="0"/>
              <a:t>i</a:t>
            </a:r>
            <a:r>
              <a:rPr lang="en-US" sz="3600" dirty="0" err="1" smtClean="0"/>
              <a:t>tas</a:t>
            </a:r>
            <a:r>
              <a:rPr lang="id-ID" sz="3600" dirty="0" smtClean="0"/>
              <a:t> </a:t>
            </a:r>
            <a:r>
              <a:rPr lang="id-ID" sz="3600" dirty="0"/>
              <a:t>kerja?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04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0"/>
            <a:ext cx="7920880" cy="19888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  <a:latin typeface="Kristen ITC" pitchFamily="66" charset="0"/>
              </a:rPr>
              <a:t>3 model motivasi yang berkaitan dengan kinerja dan kepuasan kerja</a:t>
            </a:r>
            <a:endParaRPr lang="en-US" sz="4000" b="1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532" y="2340169"/>
            <a:ext cx="6364243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id-ID" sz="3200" dirty="0" smtClean="0">
                <a:latin typeface="Kristen ITC" pitchFamily="66" charset="0"/>
              </a:rPr>
              <a:t>1.  Motivasi dan hygiene theory</a:t>
            </a:r>
            <a:endParaRPr lang="en-US" sz="3200" b="1" dirty="0">
              <a:latin typeface="Kristen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3636313"/>
            <a:ext cx="8568952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id-ID" sz="3200" dirty="0" smtClean="0">
                <a:latin typeface="Kristen ITC" pitchFamily="66" charset="0"/>
              </a:rPr>
              <a:t>2.  Hubungan antara kinerja dan kepuasan</a:t>
            </a:r>
            <a:endParaRPr lang="en-US" sz="3200" dirty="0">
              <a:latin typeface="Kristen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860449"/>
            <a:ext cx="5472608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id-ID" sz="3200" dirty="0" smtClean="0">
                <a:latin typeface="Kristen ITC" pitchFamily="66" charset="0"/>
              </a:rPr>
              <a:t>3.  Modifikasi tingkah laku</a:t>
            </a:r>
            <a:endParaRPr lang="en-US" sz="32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913"/>
            <a:ext cx="2173425" cy="6857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36" y="2756861"/>
            <a:ext cx="6012160" cy="434454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4" name="Rectangle 3"/>
          <p:cNvSpPr/>
          <p:nvPr/>
        </p:nvSpPr>
        <p:spPr>
          <a:xfrm>
            <a:off x="2159570" y="44624"/>
            <a:ext cx="6858670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dirty="0" smtClean="0"/>
              <a:t>Motivation</a:t>
            </a:r>
            <a:r>
              <a:rPr lang="id-ID" sz="8000" dirty="0" smtClean="0"/>
              <a:t>  ?</a:t>
            </a:r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2555776" y="1726937"/>
            <a:ext cx="6462464" cy="107721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motivation is any influence that causes behavior</a:t>
            </a:r>
            <a:endParaRPr lang="id-ID" sz="32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2024" y="3284984"/>
            <a:ext cx="6678488" cy="2062103"/>
          </a:xfrm>
          <a:prstGeom prst="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These influences maybe extrinsic (external—e.g. forcer, Power, reward) or intrinsic (internal—e.g. "drives")</a:t>
            </a:r>
          </a:p>
        </p:txBody>
      </p:sp>
    </p:spTree>
    <p:extLst>
      <p:ext uri="{BB962C8B-B14F-4D97-AF65-F5344CB8AC3E}">
        <p14:creationId xmlns:p14="http://schemas.microsoft.com/office/powerpoint/2010/main" val="42280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116632"/>
            <a:ext cx="5688632" cy="57606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Model motivasi porter&amp;lawler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90718"/>
            <a:ext cx="7776864" cy="5454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21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770485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6000" dirty="0"/>
              <a:t>PROGRAM MOTIVASI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0" y="1833786"/>
            <a:ext cx="9144000" cy="397031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err="1" smtClean="0"/>
              <a:t>Memenuhi</a:t>
            </a:r>
            <a:r>
              <a:rPr lang="en-US" sz="3600" dirty="0" smtClean="0"/>
              <a:t> </a:t>
            </a:r>
            <a:r>
              <a:rPr lang="en-US" sz="3600" dirty="0" err="1"/>
              <a:t>kebutuhan</a:t>
            </a:r>
            <a:r>
              <a:rPr lang="en-US" sz="3600" dirty="0"/>
              <a:t>, </a:t>
            </a:r>
            <a:r>
              <a:rPr lang="en-US" sz="3600" dirty="0" err="1"/>
              <a:t>kapasitas</a:t>
            </a:r>
            <a:r>
              <a:rPr lang="en-US" sz="3600" dirty="0"/>
              <a:t> </a:t>
            </a:r>
            <a:r>
              <a:rPr lang="en-US" sz="3600" dirty="0" err="1" smtClean="0"/>
              <a:t>kerja</a:t>
            </a:r>
            <a:r>
              <a:rPr lang="en-US" sz="3600" dirty="0"/>
              <a:t>, </a:t>
            </a:r>
            <a:r>
              <a:rPr lang="en-US" sz="3600" dirty="0" err="1"/>
              <a:t>meningkatkan</a:t>
            </a:r>
            <a:r>
              <a:rPr lang="en-US" sz="3600" dirty="0"/>
              <a:t> </a:t>
            </a:r>
            <a:r>
              <a:rPr lang="en-US" sz="3600" dirty="0" err="1"/>
              <a:t>citra</a:t>
            </a:r>
            <a:r>
              <a:rPr lang="en-US" sz="3600" dirty="0"/>
              <a:t> </a:t>
            </a:r>
            <a:r>
              <a:rPr lang="en-US" sz="3600" dirty="0" err="1" smtClean="0"/>
              <a:t>perusahaan</a:t>
            </a:r>
            <a:r>
              <a:rPr lang="en-US" sz="3600" dirty="0" smtClean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orientasi</a:t>
            </a:r>
            <a:r>
              <a:rPr lang="en-US" sz="3600" dirty="0"/>
              <a:t> </a:t>
            </a:r>
            <a:r>
              <a:rPr lang="en-US" sz="3600" dirty="0" err="1"/>
              <a:t>personil</a:t>
            </a: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/>
              <a:t>Produktif</a:t>
            </a:r>
            <a:r>
              <a:rPr lang="en-US" sz="3600" dirty="0"/>
              <a:t>, </a:t>
            </a:r>
            <a:r>
              <a:rPr lang="en-US" sz="3600" dirty="0" err="1"/>
              <a:t>kompetitif</a:t>
            </a:r>
            <a:r>
              <a:rPr lang="en-US" sz="3600" dirty="0" smtClean="0"/>
              <a:t>,</a:t>
            </a:r>
            <a:r>
              <a:rPr lang="id-ID" sz="3600" dirty="0" smtClean="0"/>
              <a:t> </a:t>
            </a:r>
            <a:r>
              <a:rPr lang="en-US" sz="3600" dirty="0" err="1" smtClean="0"/>
              <a:t>komprehensif</a:t>
            </a:r>
            <a:r>
              <a:rPr lang="en-US" sz="3600" dirty="0" smtClean="0"/>
              <a:t>,</a:t>
            </a:r>
            <a:r>
              <a:rPr lang="id-ID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/>
              <a:t>fleksibel</a:t>
            </a: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/>
              <a:t>Memberikan</a:t>
            </a:r>
            <a:r>
              <a:rPr lang="en-US" sz="3600" dirty="0" smtClean="0"/>
              <a:t> </a:t>
            </a:r>
            <a:r>
              <a:rPr lang="en-US" sz="3600" dirty="0" err="1" smtClean="0"/>
              <a:t>insentif</a:t>
            </a:r>
            <a:r>
              <a:rPr lang="id-ID" sz="3600" dirty="0" smtClean="0"/>
              <a:t> </a:t>
            </a:r>
            <a:r>
              <a:rPr lang="en-US" sz="3600" dirty="0" err="1" smtClean="0"/>
              <a:t>keuangan</a:t>
            </a:r>
            <a:r>
              <a:rPr lang="en-US" sz="3600" dirty="0" smtClean="0"/>
              <a:t>,</a:t>
            </a:r>
            <a:r>
              <a:rPr lang="id-ID" sz="3600" dirty="0" smtClean="0"/>
              <a:t> terkontrol</a:t>
            </a:r>
            <a:r>
              <a:rPr lang="en-US" sz="3600" dirty="0" smtClean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id-ID" sz="3600" dirty="0" smtClean="0"/>
              <a:t>sesuai dengan aturan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68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00B05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314" y="489446"/>
            <a:ext cx="8813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dirty="0"/>
              <a:t>KONDISI </a:t>
            </a:r>
            <a:r>
              <a:rPr lang="id-ID" sz="5400" dirty="0" smtClean="0"/>
              <a:t>INTERISTIK </a:t>
            </a:r>
            <a:r>
              <a:rPr lang="id-ID" sz="5400" dirty="0"/>
              <a:t>MOTIVASI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1259632" y="1765265"/>
            <a:ext cx="7488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5400" b="1" i="1" dirty="0" smtClean="0"/>
              <a:t>Kompetensi </a:t>
            </a:r>
            <a:r>
              <a:rPr lang="id-ID" sz="5400" b="1" i="1" dirty="0"/>
              <a:t>Antar Pribadi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539552" y="297430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d-ID" sz="4800" dirty="0" smtClean="0"/>
              <a:t>Ketidak sadaran inkompetensi</a:t>
            </a:r>
          </a:p>
          <a:p>
            <a:pPr marL="342900" lvl="0" indent="-342900">
              <a:buFont typeface="+mj-lt"/>
              <a:buAutoNum type="arabicPeriod"/>
            </a:pPr>
            <a:r>
              <a:rPr lang="id-ID" sz="4800" dirty="0" smtClean="0"/>
              <a:t>Kesadaran inkompetensi</a:t>
            </a:r>
            <a:endParaRPr lang="en-US" sz="48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id-ID" sz="4800" dirty="0" smtClean="0"/>
              <a:t>Ketidaksadaran kompetensi</a:t>
            </a:r>
            <a:endParaRPr lang="en-US" sz="48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id-ID" sz="4800" dirty="0" smtClean="0"/>
              <a:t>Kesadaran kompetensi</a:t>
            </a:r>
            <a:endParaRPr lang="en-US" sz="4800" dirty="0"/>
          </a:p>
        </p:txBody>
      </p:sp>
      <p:sp>
        <p:nvSpPr>
          <p:cNvPr id="8" name="5-Point Star 7"/>
          <p:cNvSpPr/>
          <p:nvPr/>
        </p:nvSpPr>
        <p:spPr>
          <a:xfrm>
            <a:off x="539552" y="1916832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548680"/>
            <a:ext cx="7510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b="1" i="1" dirty="0"/>
              <a:t>Tujuan Yang </a:t>
            </a:r>
            <a:r>
              <a:rPr lang="id-ID" sz="5400" b="1" i="1" dirty="0" smtClean="0"/>
              <a:t>akan dicapai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827584" y="2321004"/>
            <a:ext cx="70722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6600" dirty="0" smtClean="0"/>
              <a:t>1. Tujuan Pekerjaan 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827583" y="4211796"/>
            <a:ext cx="70722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6600" dirty="0" smtClean="0"/>
              <a:t>2. Tujuan Pribadi</a:t>
            </a:r>
            <a:endParaRPr lang="en-US" sz="6600" dirty="0"/>
          </a:p>
        </p:txBody>
      </p:sp>
      <p:sp>
        <p:nvSpPr>
          <p:cNvPr id="5" name="5-Point Star 4"/>
          <p:cNvSpPr/>
          <p:nvPr/>
        </p:nvSpPr>
        <p:spPr>
          <a:xfrm>
            <a:off x="539552" y="620688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548680"/>
            <a:ext cx="570880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d-ID" sz="5400" b="1" i="1" dirty="0"/>
              <a:t>Sistem Manajemen</a:t>
            </a:r>
            <a:endParaRPr lang="en-US" sz="5400" dirty="0"/>
          </a:p>
        </p:txBody>
      </p:sp>
      <p:sp>
        <p:nvSpPr>
          <p:cNvPr id="3" name="5-Point Star 2"/>
          <p:cNvSpPr/>
          <p:nvPr/>
        </p:nvSpPr>
        <p:spPr>
          <a:xfrm>
            <a:off x="683568" y="692696"/>
            <a:ext cx="576064" cy="576064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204864"/>
            <a:ext cx="9144000" cy="2585323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sz="5400" dirty="0" smtClean="0">
                <a:solidFill>
                  <a:schemeClr val="bg1"/>
                </a:solidFill>
              </a:rPr>
              <a:t>Pendekatan Manajemen formal </a:t>
            </a:r>
            <a:r>
              <a:rPr lang="id-ID" sz="5400" dirty="0">
                <a:solidFill>
                  <a:schemeClr val="bg1"/>
                </a:solidFill>
              </a:rPr>
              <a:t>menuju pencapaian tujuan organisasi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8815555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d-ID" sz="4400" dirty="0"/>
              <a:t>KONDISI EXTRINSIK DALAM MOTIVASI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237220" y="1412776"/>
            <a:ext cx="6143092" cy="92333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>
            <a:spAutoFit/>
          </a:bodyPr>
          <a:lstStyle/>
          <a:p>
            <a:r>
              <a:rPr lang="id-ID" sz="5400" b="1" i="1" dirty="0"/>
              <a:t>Pembayaran Insentif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0" y="2438886"/>
            <a:ext cx="9144000" cy="4031873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d-ID" sz="3200" dirty="0"/>
              <a:t>Sistem pembayaran </a:t>
            </a:r>
            <a:endParaRPr lang="en-US" sz="3200" dirty="0"/>
          </a:p>
          <a:p>
            <a:pPr marL="342900" lvl="0" indent="-342900">
              <a:buFont typeface="+mj-lt"/>
              <a:buAutoNum type="arabicPeriod"/>
            </a:pPr>
            <a:r>
              <a:rPr lang="id-ID" sz="3200" dirty="0"/>
              <a:t>Pendekatan </a:t>
            </a:r>
            <a:r>
              <a:rPr lang="id-ID" sz="3200" i="1" dirty="0"/>
              <a:t>piece rate </a:t>
            </a:r>
            <a:r>
              <a:rPr lang="id-ID" sz="3200" dirty="0"/>
              <a:t> pembayaran upah terkecil dengan produktivitas pekerja</a:t>
            </a:r>
            <a:endParaRPr lang="en-US" sz="3200" dirty="0"/>
          </a:p>
          <a:p>
            <a:pPr marL="342900" lvl="0" indent="-342900">
              <a:buFont typeface="+mj-lt"/>
              <a:buAutoNum type="arabicPeriod"/>
            </a:pPr>
            <a:r>
              <a:rPr lang="id-ID" sz="3200" dirty="0"/>
              <a:t>Sistem “</a:t>
            </a:r>
            <a:r>
              <a:rPr lang="id-ID" sz="3200" i="1" dirty="0"/>
              <a:t>merit raise” </a:t>
            </a:r>
            <a:r>
              <a:rPr lang="id-ID" sz="3200" dirty="0"/>
              <a:t>Pembayaran upah tergantung pada performa individu</a:t>
            </a:r>
            <a:endParaRPr lang="en-US" sz="3200" dirty="0"/>
          </a:p>
          <a:p>
            <a:pPr marL="342900" lvl="0" indent="-342900">
              <a:buFont typeface="+mj-lt"/>
              <a:buAutoNum type="arabicPeriod"/>
            </a:pPr>
            <a:r>
              <a:rPr lang="id-ID" sz="3200" dirty="0"/>
              <a:t>Pemberian </a:t>
            </a:r>
            <a:r>
              <a:rPr lang="id-ID" sz="3200" dirty="0" smtClean="0"/>
              <a:t>komisi</a:t>
            </a:r>
            <a:endParaRPr lang="en-US" sz="3200" dirty="0"/>
          </a:p>
          <a:p>
            <a:pPr marL="342900" lvl="0" indent="-342900">
              <a:buFont typeface="+mj-lt"/>
              <a:buAutoNum type="arabicPeriod"/>
            </a:pPr>
            <a:r>
              <a:rPr lang="id-ID" sz="3200" dirty="0"/>
              <a:t>Pemberian </a:t>
            </a:r>
            <a:r>
              <a:rPr lang="id-ID" sz="3200" dirty="0" smtClean="0"/>
              <a:t>bonus </a:t>
            </a:r>
            <a:r>
              <a:rPr lang="id-ID" sz="3200" dirty="0"/>
              <a:t>pada produktivitas individu atau kelompok</a:t>
            </a:r>
            <a:endParaRPr lang="en-US" sz="3200" dirty="0"/>
          </a:p>
        </p:txBody>
      </p:sp>
      <p:sp>
        <p:nvSpPr>
          <p:cNvPr id="5" name="5-Point Star 4"/>
          <p:cNvSpPr/>
          <p:nvPr/>
        </p:nvSpPr>
        <p:spPr>
          <a:xfrm>
            <a:off x="323528" y="1412776"/>
            <a:ext cx="720080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1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404664"/>
            <a:ext cx="7268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400" b="1" i="1" dirty="0"/>
              <a:t>Penilaian Kinerja Dan Promosi</a:t>
            </a:r>
            <a:endParaRPr lang="en-US" sz="4400" dirty="0"/>
          </a:p>
        </p:txBody>
      </p:sp>
      <p:sp>
        <p:nvSpPr>
          <p:cNvPr id="3" name="5-Point Star 2"/>
          <p:cNvSpPr/>
          <p:nvPr/>
        </p:nvSpPr>
        <p:spPr>
          <a:xfrm>
            <a:off x="323528" y="332656"/>
            <a:ext cx="720080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3608" y="1305342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d-ID" sz="4000" dirty="0" smtClean="0"/>
              <a:t>Cara efektif </a:t>
            </a:r>
            <a:r>
              <a:rPr lang="id-ID" sz="4000" dirty="0"/>
              <a:t>untuk </a:t>
            </a:r>
            <a:r>
              <a:rPr lang="id-ID" sz="4000" dirty="0" smtClean="0"/>
              <a:t>mengidentifikasi produktifitas karyawan </a:t>
            </a:r>
          </a:p>
          <a:p>
            <a:pPr marL="342900" lvl="0" indent="-342900">
              <a:buFont typeface="+mj-lt"/>
              <a:buAutoNum type="arabicPeriod"/>
            </a:pPr>
            <a:r>
              <a:rPr lang="id-ID" sz="4000" dirty="0" smtClean="0"/>
              <a:t>Membangun hubungan yang baik antara manajer dan karyawan</a:t>
            </a:r>
            <a:endParaRPr lang="en-US" sz="4000" dirty="0"/>
          </a:p>
          <a:p>
            <a:pPr marL="342900" lvl="0" indent="-342900">
              <a:buFont typeface="+mj-lt"/>
              <a:buAutoNum type="arabicPeriod"/>
            </a:pPr>
            <a:r>
              <a:rPr lang="id-ID" sz="4000" dirty="0" smtClean="0"/>
              <a:t>Meningkatkan pendapatan </a:t>
            </a:r>
            <a:r>
              <a:rPr lang="id-ID" sz="4000" dirty="0"/>
              <a:t>dan </a:t>
            </a:r>
            <a:r>
              <a:rPr lang="id-ID" sz="4000" dirty="0" smtClean="0"/>
              <a:t>promosi karyawan</a:t>
            </a:r>
            <a:endParaRPr lang="en-US" sz="4000" dirty="0"/>
          </a:p>
          <a:p>
            <a:pPr marL="342900" lvl="0" indent="-342900">
              <a:buFont typeface="+mj-lt"/>
              <a:buAutoNum type="arabicPeriod"/>
            </a:pPr>
            <a:r>
              <a:rPr lang="id-ID" sz="4000" dirty="0" smtClean="0"/>
              <a:t>Memberikan pelatihan bagi karyawan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30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44000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/>
              <a:t>UNTUK MEMOTIVASI MAKA </a:t>
            </a:r>
            <a:r>
              <a:rPr lang="en-US" sz="4000" b="1" dirty="0"/>
              <a:t>BERKOMUNIKASI</a:t>
            </a:r>
            <a:r>
              <a:rPr lang="id-ID" sz="4000" b="1" dirty="0"/>
              <a:t>LAH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772816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200" dirty="0" err="1"/>
              <a:t>Informasi</a:t>
            </a:r>
            <a:r>
              <a:rPr lang="en-US" sz="4200" dirty="0"/>
              <a:t> </a:t>
            </a:r>
            <a:r>
              <a:rPr lang="en-US" sz="4200" dirty="0" err="1"/>
              <a:t>mengalir</a:t>
            </a:r>
            <a:r>
              <a:rPr lang="en-US" sz="4200" dirty="0"/>
              <a:t> </a:t>
            </a:r>
            <a:r>
              <a:rPr lang="en-US" sz="4200" dirty="0" err="1"/>
              <a:t>dalam</a:t>
            </a:r>
            <a:r>
              <a:rPr lang="en-US" sz="4200" dirty="0"/>
              <a:t> </a:t>
            </a:r>
            <a:r>
              <a:rPr lang="en-US" sz="4200" dirty="0" err="1"/>
              <a:t>satu</a:t>
            </a:r>
            <a:r>
              <a:rPr lang="en-US" sz="4200" dirty="0"/>
              <a:t> </a:t>
            </a:r>
            <a:r>
              <a:rPr lang="en-US" sz="4200" dirty="0" err="1"/>
              <a:t>lingkaran</a:t>
            </a:r>
            <a:r>
              <a:rPr lang="en-US" sz="4200" dirty="0"/>
              <a:t>, </a:t>
            </a:r>
            <a:r>
              <a:rPr lang="en-US" sz="4200" dirty="0" err="1"/>
              <a:t>baik</a:t>
            </a:r>
            <a:r>
              <a:rPr lang="en-US" sz="4200" dirty="0"/>
              <a:t> </a:t>
            </a:r>
            <a:r>
              <a:rPr lang="en-US" sz="4200" dirty="0" err="1"/>
              <a:t>ke</a:t>
            </a:r>
            <a:r>
              <a:rPr lang="en-US" sz="4200" dirty="0"/>
              <a:t> </a:t>
            </a:r>
            <a:r>
              <a:rPr lang="en-US" sz="4200" dirty="0" err="1"/>
              <a:t>bawah</a:t>
            </a:r>
            <a:r>
              <a:rPr lang="en-US" sz="4200" dirty="0"/>
              <a:t> </a:t>
            </a:r>
            <a:r>
              <a:rPr lang="en-US" sz="4200" dirty="0" err="1"/>
              <a:t>dan</a:t>
            </a:r>
            <a:r>
              <a:rPr lang="en-US" sz="4200" dirty="0"/>
              <a:t> </a:t>
            </a:r>
            <a:r>
              <a:rPr lang="en-US" sz="4200" dirty="0" err="1"/>
              <a:t>ke</a:t>
            </a:r>
            <a:r>
              <a:rPr lang="en-US" sz="4200" dirty="0"/>
              <a:t> </a:t>
            </a:r>
            <a:r>
              <a:rPr lang="en-US" sz="4200" dirty="0" err="1"/>
              <a:t>atas</a:t>
            </a:r>
            <a:r>
              <a:rPr lang="en-US" sz="4200" dirty="0"/>
              <a:t> </a:t>
            </a:r>
            <a:endParaRPr lang="id-ID" sz="4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4200" dirty="0"/>
              <a:t>Para </a:t>
            </a:r>
            <a:r>
              <a:rPr lang="en-US" sz="4200" dirty="0" err="1"/>
              <a:t>staf</a:t>
            </a:r>
            <a:r>
              <a:rPr lang="en-US" sz="4200" dirty="0"/>
              <a:t> senior </a:t>
            </a:r>
            <a:r>
              <a:rPr lang="en-US" sz="4200" dirty="0" err="1"/>
              <a:t>memperlakukan</a:t>
            </a:r>
            <a:r>
              <a:rPr lang="en-US" sz="4200" dirty="0"/>
              <a:t> </a:t>
            </a:r>
            <a:r>
              <a:rPr lang="en-US" sz="4200" dirty="0" err="1"/>
              <a:t>staf</a:t>
            </a:r>
            <a:r>
              <a:rPr lang="en-US" sz="4200" dirty="0"/>
              <a:t> junior </a:t>
            </a:r>
            <a:r>
              <a:rPr lang="en-US" sz="4200" dirty="0" err="1"/>
              <a:t>lebih</a:t>
            </a:r>
            <a:r>
              <a:rPr lang="en-US" sz="4200" dirty="0"/>
              <a:t> </a:t>
            </a:r>
            <a:r>
              <a:rPr lang="en-US" sz="4200" dirty="0" err="1"/>
              <a:t>sebagai</a:t>
            </a:r>
            <a:r>
              <a:rPr lang="en-US" sz="4200" dirty="0"/>
              <a:t> </a:t>
            </a:r>
            <a:r>
              <a:rPr lang="en-US" sz="4200" dirty="0" err="1" smtClean="0"/>
              <a:t>mitra</a:t>
            </a:r>
            <a:endParaRPr lang="id-ID" sz="4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4200" dirty="0" err="1"/>
              <a:t>Staf</a:t>
            </a:r>
            <a:r>
              <a:rPr lang="en-US" sz="4200" dirty="0"/>
              <a:t> senior </a:t>
            </a:r>
            <a:r>
              <a:rPr lang="id-ID" sz="4200" dirty="0"/>
              <a:t>mampu</a:t>
            </a:r>
            <a:r>
              <a:rPr lang="en-US" sz="4200" dirty="0"/>
              <a:t> </a:t>
            </a:r>
            <a:r>
              <a:rPr lang="en-US" sz="4200" dirty="0" err="1"/>
              <a:t>menciptakan</a:t>
            </a:r>
            <a:r>
              <a:rPr lang="en-US" sz="4200" dirty="0"/>
              <a:t> </a:t>
            </a:r>
            <a:r>
              <a:rPr lang="en-US" sz="4200" dirty="0" err="1"/>
              <a:t>suatu</a:t>
            </a:r>
            <a:r>
              <a:rPr lang="en-US" sz="4200" dirty="0"/>
              <a:t> </a:t>
            </a:r>
            <a:r>
              <a:rPr lang="en-US" sz="4200" dirty="0" err="1"/>
              <a:t>lingkungan</a:t>
            </a:r>
            <a:r>
              <a:rPr lang="en-US" sz="4200" dirty="0"/>
              <a:t> </a:t>
            </a:r>
            <a:r>
              <a:rPr lang="id-ID" sz="4200" dirty="0"/>
              <a:t>yang menjadi tempat </a:t>
            </a:r>
            <a:r>
              <a:rPr lang="en-US" sz="4200" dirty="0" err="1"/>
              <a:t>belaja</a:t>
            </a:r>
            <a:r>
              <a:rPr lang="id-ID" sz="4200" dirty="0"/>
              <a:t>r</a:t>
            </a:r>
            <a:r>
              <a:rPr lang="en-US" sz="4200" dirty="0"/>
              <a:t/>
            </a:r>
            <a:br>
              <a:rPr lang="en-US" sz="4200" dirty="0"/>
            </a:br>
            <a:endParaRPr lang="en-US" sz="4200" dirty="0"/>
          </a:p>
          <a:p>
            <a:r>
              <a:rPr lang="id-ID" sz="4200" dirty="0"/>
              <a:t> 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4433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16632"/>
            <a:ext cx="9144000" cy="936104"/>
          </a:xfrm>
          <a:prstGeom prst="roundRect">
            <a:avLst/>
          </a:prstGeom>
          <a:solidFill>
            <a:schemeClr val="dk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200" dirty="0" smtClean="0"/>
              <a:t>kesimpulan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5301208"/>
          </a:xfrm>
          <a:solidFill>
            <a:schemeClr val="tx1">
              <a:alpha val="38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id-ID" sz="3600" dirty="0" smtClean="0"/>
              <a:t>1. Manajer harus mampu memotivasi karyawannya</a:t>
            </a:r>
            <a:r>
              <a:rPr lang="id-ID" sz="3600" dirty="0"/>
              <a:t/>
            </a:r>
            <a:br>
              <a:rPr lang="id-ID" sz="3600" dirty="0"/>
            </a:br>
            <a:r>
              <a:rPr lang="id-ID" sz="3600" dirty="0" smtClean="0"/>
              <a:t>2. Manajer harus mampu memahami kebutuhan-kebutuhan bawahannya</a:t>
            </a:r>
            <a:br>
              <a:rPr lang="id-ID" sz="3600" dirty="0" smtClean="0"/>
            </a:br>
            <a:r>
              <a:rPr lang="id-ID" sz="3600" dirty="0" smtClean="0"/>
              <a:t>2. Komunikasi yang efektif tergantung pada sikap pengirim menuju penerima</a:t>
            </a:r>
            <a:br>
              <a:rPr lang="id-ID" sz="3600" dirty="0" smtClean="0"/>
            </a:br>
            <a:r>
              <a:rPr lang="id-ID" sz="3600" dirty="0" smtClean="0"/>
              <a:t>3. Inkonsestensi antara apa yang supervisor katakan dengan gesture, intonasi, ekspresi akan membuat bawahan kebingungan </a:t>
            </a:r>
            <a:br>
              <a:rPr lang="id-ID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56992"/>
            <a:ext cx="9144000" cy="22322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DeflateBottom">
              <a:avLst/>
            </a:prstTxWarp>
          </a:bodyPr>
          <a:lstStyle/>
          <a:p>
            <a:r>
              <a:rPr lang="id-ID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Sekian dan terima kasih</a:t>
            </a:r>
            <a:endParaRPr lang="en-US" dirty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750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632" y="3140968"/>
            <a:ext cx="6714210" cy="584775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/>
              <a:t>THE BASIC CONCEPTS OF MOTIVATION</a:t>
            </a:r>
            <a:endParaRPr lang="en-US" sz="3200" dirty="0"/>
          </a:p>
        </p:txBody>
      </p:sp>
      <p:sp>
        <p:nvSpPr>
          <p:cNvPr id="6" name="Cloud Callout 5"/>
          <p:cNvSpPr/>
          <p:nvPr/>
        </p:nvSpPr>
        <p:spPr>
          <a:xfrm>
            <a:off x="107504" y="-27384"/>
            <a:ext cx="4320480" cy="3240360"/>
          </a:xfrm>
          <a:prstGeom prst="cloudCallout">
            <a:avLst>
              <a:gd name="adj1" fmla="val 42660"/>
              <a:gd name="adj2" fmla="val 52083"/>
            </a:avLst>
          </a:prstGeom>
          <a:effectLst>
            <a:softEdge rad="127000"/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perception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0" y="4096236"/>
            <a:ext cx="4716016" cy="2861156"/>
          </a:xfrm>
          <a:prstGeom prst="cloudCallout">
            <a:avLst>
              <a:gd name="adj1" fmla="val 43832"/>
              <a:gd name="adj2" fmla="val -45563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needs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716016" y="-27384"/>
            <a:ext cx="4427984" cy="3168352"/>
          </a:xfrm>
          <a:prstGeom prst="cloudCallout">
            <a:avLst>
              <a:gd name="adj1" fmla="val -41571"/>
              <a:gd name="adj2" fmla="val 56627"/>
            </a:avLst>
          </a:prstGeom>
          <a:effectLst>
            <a:softEdge rad="127000"/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self-concept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427985" y="4096236"/>
            <a:ext cx="4716016" cy="2761764"/>
          </a:xfrm>
          <a:prstGeom prst="cloudCallout">
            <a:avLst>
              <a:gd name="adj1" fmla="val -42914"/>
              <a:gd name="adj2" fmla="val -45891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environment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3" y="0"/>
            <a:ext cx="9180511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043166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3203848" y="260648"/>
            <a:ext cx="2880320" cy="1728192"/>
          </a:xfrm>
          <a:prstGeom prst="ellipse">
            <a:avLst/>
          </a:prstGeom>
          <a:ln>
            <a:noFill/>
          </a:ln>
          <a:effectLst/>
          <a:scene3d>
            <a:camera prst="obliqueBottomLef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0000"/>
                </a:solidFill>
              </a:rPr>
              <a:t>needs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-36512" y="4392488"/>
            <a:ext cx="4248472" cy="2420888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udara</a:t>
            </a:r>
            <a:r>
              <a:rPr lang="en-US" sz="2800" dirty="0" smtClean="0"/>
              <a:t>, air,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, </a:t>
            </a:r>
            <a:r>
              <a:rPr lang="en-US" sz="2800" dirty="0" err="1" smtClean="0"/>
              <a:t>seks</a:t>
            </a:r>
            <a:r>
              <a:rPr lang="en-US" sz="2800" dirty="0" smtClean="0"/>
              <a:t>, </a:t>
            </a:r>
            <a:r>
              <a:rPr lang="en-US" sz="2800" dirty="0" err="1" smtClean="0"/>
              <a:t>menyusui</a:t>
            </a:r>
            <a:r>
              <a:rPr lang="en-US" sz="2800" dirty="0" smtClean="0"/>
              <a:t>, </a:t>
            </a:r>
            <a:r>
              <a:rPr lang="en-US" sz="2800" dirty="0" err="1" smtClean="0"/>
              <a:t>buang</a:t>
            </a:r>
            <a:r>
              <a:rPr lang="en-US" sz="2800" dirty="0" smtClean="0"/>
              <a:t> air </a:t>
            </a:r>
            <a:r>
              <a:rPr lang="en-US" sz="2800" dirty="0" err="1" smtClean="0"/>
              <a:t>kecil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liburan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5076056" y="4365104"/>
            <a:ext cx="4032448" cy="2420888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kehinaan</a:t>
            </a:r>
            <a:r>
              <a:rPr lang="en-US" sz="2400" dirty="0" smtClean="0"/>
              <a:t>, </a:t>
            </a:r>
            <a:r>
              <a:rPr lang="en-US" sz="2400" dirty="0" err="1" smtClean="0"/>
              <a:t>prestasi</a:t>
            </a:r>
            <a:r>
              <a:rPr lang="en-US" sz="2400" dirty="0" smtClean="0"/>
              <a:t>, affiliation, aggression, </a:t>
            </a:r>
            <a:r>
              <a:rPr lang="en-US" sz="2400" dirty="0" err="1" smtClean="0"/>
              <a:t>otonomi</a:t>
            </a:r>
            <a:r>
              <a:rPr lang="en-US" sz="2400" dirty="0" smtClean="0"/>
              <a:t>, </a:t>
            </a:r>
            <a:r>
              <a:rPr lang="en-US" sz="2400" dirty="0" err="1" smtClean="0"/>
              <a:t>penetralan</a:t>
            </a:r>
            <a:r>
              <a:rPr lang="en-US" sz="2400" dirty="0" smtClean="0"/>
              <a:t> </a:t>
            </a:r>
            <a:r>
              <a:rPr lang="en-US" sz="2400" dirty="0" err="1" smtClean="0"/>
              <a:t>kemerdekaan</a:t>
            </a:r>
            <a:r>
              <a:rPr lang="en-US" sz="2400" dirty="0" smtClean="0"/>
              <a:t>..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dominasi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25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0" y="6553200"/>
            <a:ext cx="9144001" cy="292101"/>
          </a:xfrm>
          <a:custGeom>
            <a:avLst/>
            <a:gdLst/>
            <a:ahLst/>
            <a:cxnLst/>
            <a:rect l="0" t="0" r="0" b="0"/>
            <a:pathLst>
              <a:path w="9144001" h="292101">
                <a:moveTo>
                  <a:pt x="0" y="0"/>
                </a:moveTo>
                <a:lnTo>
                  <a:pt x="9144000" y="0"/>
                </a:lnTo>
                <a:lnTo>
                  <a:pt x="9144000" y="292100"/>
                </a:lnTo>
                <a:lnTo>
                  <a:pt x="0" y="29210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43000" y="685800"/>
            <a:ext cx="8001001" cy="1"/>
          </a:xfrm>
          <a:custGeom>
            <a:avLst/>
            <a:gdLst/>
            <a:ahLst/>
            <a:cxnLst/>
            <a:rect l="0" t="0" r="0" b="0"/>
            <a:pathLst>
              <a:path w="8001001" h="1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850900"/>
            <a:ext cx="7747000" cy="56388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8501" y="137026"/>
            <a:ext cx="7760762" cy="4103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204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Kristen ITC" pitchFamily="66" charset="0"/>
              </a:rPr>
              <a:t>TEORI MOTIVASI ABRAHAM MASLOW</a:t>
            </a:r>
            <a:endParaRPr lang="en-US" sz="2800" b="1" dirty="0">
              <a:solidFill>
                <a:srgbClr val="000000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5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0" y="6553200"/>
            <a:ext cx="9144001" cy="292101"/>
          </a:xfrm>
          <a:custGeom>
            <a:avLst/>
            <a:gdLst/>
            <a:ahLst/>
            <a:cxnLst/>
            <a:rect l="0" t="0" r="0" b="0"/>
            <a:pathLst>
              <a:path w="9144001" h="292101">
                <a:moveTo>
                  <a:pt x="0" y="0"/>
                </a:moveTo>
                <a:lnTo>
                  <a:pt x="9144000" y="0"/>
                </a:lnTo>
                <a:lnTo>
                  <a:pt x="9144000" y="292100"/>
                </a:lnTo>
                <a:lnTo>
                  <a:pt x="0" y="29210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43000" y="685800"/>
            <a:ext cx="8001001" cy="1"/>
          </a:xfrm>
          <a:custGeom>
            <a:avLst/>
            <a:gdLst/>
            <a:ahLst/>
            <a:cxnLst/>
            <a:rect l="0" t="0" r="0" b="0"/>
            <a:pathLst>
              <a:path w="8001001" h="1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01700"/>
            <a:ext cx="3670300" cy="55118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" y="1109599"/>
            <a:ext cx="4735271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7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•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Manifestasi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kebutuhan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ini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terlihat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tiga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1495247"/>
            <a:ext cx="4100481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hal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pokok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sandang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pangan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papan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" y="2138553"/>
            <a:ext cx="4517262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7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•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Bagi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karyawan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kebutuhan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akan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gaji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uang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2524201"/>
            <a:ext cx="4320093" cy="9105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lembur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perangsang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hadiah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hadiah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dan</a:t>
            </a: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00"/>
              </a:lnSpc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fasilitas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lainnya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seperti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rumah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kendaraan</a:t>
            </a: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00"/>
              </a:lnSpc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2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dll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" y="3853307"/>
            <a:ext cx="426879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7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•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Menjadi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motif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dasar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seseorang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mau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" y="4238955"/>
            <a:ext cx="3489738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sv-SE" sz="2000" dirty="0" smtClean="0">
                <a:solidFill>
                  <a:srgbClr val="000000"/>
                </a:solidFill>
                <a:latin typeface="Times New Roman"/>
              </a:rPr>
              <a:t>bekerja, menjadi efektif dan dapat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" y="4582236"/>
            <a:ext cx="4421082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memberikan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produktivitas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tinggi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bagi</a:t>
            </a: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00"/>
              </a:lnSpc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organisasi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8545" y="137026"/>
            <a:ext cx="664765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204"/>
              </a:lnSpc>
            </a:pPr>
            <a:r>
              <a:rPr lang="en-US" sz="2796" b="1" dirty="0" smtClean="0">
                <a:solidFill>
                  <a:srgbClr val="000000"/>
                </a:solidFill>
                <a:latin typeface="Times New Roman"/>
              </a:rPr>
              <a:t>KEBUTUHAN FISIOLOGIS / LAHIRIAH</a:t>
            </a:r>
            <a:endParaRPr lang="en-US" sz="2796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83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0" y="6553200"/>
            <a:ext cx="9144001" cy="292101"/>
          </a:xfrm>
          <a:custGeom>
            <a:avLst/>
            <a:gdLst/>
            <a:ahLst/>
            <a:cxnLst/>
            <a:rect l="0" t="0" r="0" b="0"/>
            <a:pathLst>
              <a:path w="9144001" h="292101">
                <a:moveTo>
                  <a:pt x="0" y="0"/>
                </a:moveTo>
                <a:lnTo>
                  <a:pt x="9144000" y="0"/>
                </a:lnTo>
                <a:lnTo>
                  <a:pt x="9144000" y="292100"/>
                </a:lnTo>
                <a:lnTo>
                  <a:pt x="0" y="29210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43000" y="685800"/>
            <a:ext cx="8001001" cy="1"/>
          </a:xfrm>
          <a:custGeom>
            <a:avLst/>
            <a:gdLst/>
            <a:ahLst/>
            <a:cxnLst/>
            <a:rect l="0" t="0" r="0" b="0"/>
            <a:pathLst>
              <a:path w="8001001" h="1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130300"/>
            <a:ext cx="4279900" cy="42926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4329" y="1109599"/>
            <a:ext cx="4300159" cy="2564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7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•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Kebutuhan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ini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mengarah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kepada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rasa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9589" y="1495247"/>
            <a:ext cx="4124898" cy="12567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keamanan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ketentraman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jaminan</a:t>
            </a: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00"/>
              </a:lnSpc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2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seseorang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kedudukannya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,</a:t>
            </a:r>
          </a:p>
          <a:p>
            <a:pPr>
              <a:lnSpc>
                <a:spcPts val="1000"/>
              </a:lnSpc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jabatannya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wewenangnya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dan</a:t>
            </a: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00"/>
              </a:lnSpc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tanggung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jawabnya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4329" y="3167230"/>
            <a:ext cx="4300159" cy="26176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• Dia dapat bekerja dengan antusias dan</a:t>
            </a:r>
            <a:endParaRPr lang="en-US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9588" y="3553155"/>
            <a:ext cx="4124899" cy="2180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penuh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produktivitas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bila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dirasakan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9589" y="3896055"/>
            <a:ext cx="4124899" cy="56425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adanya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jaminan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formal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atas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kedudukan</a:t>
            </a: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00"/>
              </a:lnSpc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wewenangnya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35465"/>
            <a:ext cx="8707577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84"/>
              </a:lnSpc>
            </a:pPr>
            <a:r>
              <a:rPr lang="fi-FI" sz="2604" b="1" dirty="0" smtClean="0">
                <a:solidFill>
                  <a:srgbClr val="000000"/>
                </a:solidFill>
                <a:latin typeface="Times New Roman"/>
              </a:rPr>
              <a:t>KEBUTUHAN KEAMANAN &amp; KESELAMATAN KERJA</a:t>
            </a:r>
            <a:endParaRPr lang="en-US" sz="2604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34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0" y="6553200"/>
            <a:ext cx="9144001" cy="292101"/>
          </a:xfrm>
          <a:custGeom>
            <a:avLst/>
            <a:gdLst/>
            <a:ahLst/>
            <a:cxnLst/>
            <a:rect l="0" t="0" r="0" b="0"/>
            <a:pathLst>
              <a:path w="9144001" h="292101">
                <a:moveTo>
                  <a:pt x="0" y="0"/>
                </a:moveTo>
                <a:lnTo>
                  <a:pt x="9144000" y="0"/>
                </a:lnTo>
                <a:lnTo>
                  <a:pt x="9144000" y="292100"/>
                </a:lnTo>
                <a:lnTo>
                  <a:pt x="0" y="29210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43000" y="685800"/>
            <a:ext cx="8001001" cy="1"/>
          </a:xfrm>
          <a:custGeom>
            <a:avLst/>
            <a:gdLst/>
            <a:ahLst/>
            <a:cxnLst/>
            <a:rect l="0" t="0" r="0" b="0"/>
            <a:pathLst>
              <a:path w="8001001" h="1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977900"/>
            <a:ext cx="4292600" cy="53594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" y="1109599"/>
            <a:ext cx="3642023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7"/>
              </a:lnSpc>
            </a:pPr>
            <a:r>
              <a:rPr lang="fi-FI" sz="2000" dirty="0" smtClean="0">
                <a:solidFill>
                  <a:srgbClr val="000000"/>
                </a:solidFill>
                <a:latin typeface="Times New Roman"/>
              </a:rPr>
              <a:t>• Kebutuhan akan kasih sayang dan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1495247"/>
            <a:ext cx="3055324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bersahabat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kerjasama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dalam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" y="1838401"/>
            <a:ext cx="3818353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fi-FI" sz="2000" dirty="0" smtClean="0">
                <a:solidFill>
                  <a:srgbClr val="000000"/>
                </a:solidFill>
                <a:latin typeface="Times New Roman"/>
              </a:rPr>
              <a:t>kelompok kerja atau antar kelompok.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" y="2481453"/>
            <a:ext cx="340477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7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• Kebutuhan akan diikutsertakan,</a:t>
            </a:r>
            <a:endParaRPr lang="en-US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" y="2867101"/>
            <a:ext cx="3590727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meningkatkan relasi dengan pihak-</a:t>
            </a:r>
          </a:p>
          <a:p>
            <a:pPr>
              <a:lnSpc>
                <a:spcPts val="1000"/>
              </a:lnSpc>
            </a:pPr>
            <a:endParaRPr lang="en-US" sz="200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2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pihak  yang diperlukan dan</a:t>
            </a:r>
            <a:endParaRPr lang="en-US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" y="3553155"/>
            <a:ext cx="3029676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tumbuhnya rasa kebersamaan</a:t>
            </a:r>
            <a:endParaRPr lang="en-US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" y="3896055"/>
            <a:ext cx="3698128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termasuk adanya </a:t>
            </a:r>
            <a:r>
              <a:rPr lang="en-US" sz="2000" i="1" smtClean="0">
                <a:solidFill>
                  <a:srgbClr val="000000"/>
                </a:solidFill>
                <a:latin typeface="Times New Roman"/>
              </a:rPr>
              <a:t>sense of belonging</a:t>
            </a:r>
          </a:p>
          <a:p>
            <a:pPr>
              <a:lnSpc>
                <a:spcPts val="1000"/>
              </a:lnSpc>
            </a:pPr>
            <a:endParaRPr lang="en-US" sz="2000" i="1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0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/>
              </a:rPr>
              <a:t>dalam organisasi.</a:t>
            </a:r>
            <a:endParaRPr lang="en-US" sz="20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8545" y="137026"/>
            <a:ext cx="371736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4"/>
              </a:lnSpc>
            </a:pPr>
            <a:r>
              <a:rPr lang="en-US" sz="2796" b="1" dirty="0" smtClean="0">
                <a:solidFill>
                  <a:srgbClr val="000000"/>
                </a:solidFill>
                <a:latin typeface="Times New Roman"/>
              </a:rPr>
              <a:t>KEBUTUHAN SOSIAL</a:t>
            </a:r>
            <a:endParaRPr lang="en-US" sz="2796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1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0" y="6553200"/>
            <a:ext cx="9144001" cy="292101"/>
          </a:xfrm>
          <a:custGeom>
            <a:avLst/>
            <a:gdLst/>
            <a:ahLst/>
            <a:cxnLst/>
            <a:rect l="0" t="0" r="0" b="0"/>
            <a:pathLst>
              <a:path w="9144001" h="292101">
                <a:moveTo>
                  <a:pt x="0" y="0"/>
                </a:moveTo>
                <a:lnTo>
                  <a:pt x="9144000" y="0"/>
                </a:lnTo>
                <a:lnTo>
                  <a:pt x="9144000" y="292100"/>
                </a:lnTo>
                <a:lnTo>
                  <a:pt x="0" y="29210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43000" y="685800"/>
            <a:ext cx="8001001" cy="1"/>
          </a:xfrm>
          <a:custGeom>
            <a:avLst/>
            <a:gdLst/>
            <a:ahLst/>
            <a:cxnLst/>
            <a:rect l="0" t="0" r="0" b="0"/>
            <a:pathLst>
              <a:path w="8001001" h="1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977900"/>
            <a:ext cx="4826000" cy="52832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0129" y="1109599"/>
            <a:ext cx="361797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7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•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Kebutuhan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akan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kedudukan</a:t>
            </a:r>
            <a:endParaRPr lang="en-US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5389" y="1495247"/>
            <a:ext cx="1606209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/>
              </a:rPr>
              <a:t>dan  promosi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0129" y="2138553"/>
            <a:ext cx="3207609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7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/>
              </a:rPr>
              <a:t>• Kebutuhan akan simbol-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5389" y="2524201"/>
            <a:ext cx="2518318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/>
              </a:rPr>
              <a:t>simbol  dalam status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5389" y="2867101"/>
            <a:ext cx="2963953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/>
              </a:rPr>
              <a:t>seseorang, serta prestise</a:t>
            </a:r>
          </a:p>
          <a:p>
            <a:pPr>
              <a:lnSpc>
                <a:spcPts val="1000"/>
              </a:lnSpc>
            </a:pPr>
            <a:endParaRPr lang="en-US" sz="240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702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/>
              </a:rPr>
              <a:t>yang ditampilkannya.</a:t>
            </a: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8545" y="137026"/>
            <a:ext cx="525791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4"/>
              </a:lnSpc>
            </a:pPr>
            <a:r>
              <a:rPr lang="en-US" sz="2796" b="1" dirty="0" smtClean="0">
                <a:solidFill>
                  <a:srgbClr val="000000"/>
                </a:solidFill>
                <a:latin typeface="Times New Roman"/>
              </a:rPr>
              <a:t>KEBUTUHAN AKAN PRESTASI</a:t>
            </a:r>
            <a:endParaRPr lang="en-US" sz="2796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92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720</Words>
  <Application>Microsoft Office PowerPoint</Application>
  <PresentationFormat>On-screen Show (4:3)</PresentationFormat>
  <Paragraphs>162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Berlin Sans FB Demi</vt:lpstr>
      <vt:lpstr>Calibri</vt:lpstr>
      <vt:lpstr>Comic Sans MS</vt:lpstr>
      <vt:lpstr>Constantia</vt:lpstr>
      <vt:lpstr>Kristen ITC</vt:lpstr>
      <vt:lpstr>Times New Roman</vt:lpstr>
      <vt:lpstr>Wingdings 2</vt:lpstr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Manajer harus mampu memotivasi karyawannya 2. Manajer harus mampu memahami kebutuhan-kebutuhan bawahannya 2. Komunikasi yang efektif tergantung pada sikap pengirim menuju penerima 3. Inkonsestensi antara apa yang supervisor katakan dengan gesture, intonasi, ekspresi akan membuat bawahan kebingungan  </vt:lpstr>
      <vt:lpstr>Sekian dan terima kasih</vt:lpstr>
    </vt:vector>
  </TitlesOfParts>
  <Company>psda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LUKMAN</dc:creator>
  <cp:lastModifiedBy>Sahid</cp:lastModifiedBy>
  <cp:revision>103</cp:revision>
  <dcterms:created xsi:type="dcterms:W3CDTF">2014-11-01T03:09:38Z</dcterms:created>
  <dcterms:modified xsi:type="dcterms:W3CDTF">2017-12-30T03:29:02Z</dcterms:modified>
</cp:coreProperties>
</file>