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6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8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1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80F4-3504-40E8-A55E-CC0970D4E1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39DB-4E87-426C-B29D-03F194908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344816" cy="864096"/>
          </a:xfrm>
        </p:spPr>
        <p:txBody>
          <a:bodyPr>
            <a:normAutofit fontScale="90000"/>
          </a:bodyPr>
          <a:lstStyle/>
          <a:p>
            <a:r>
              <a:rPr lang="en-US" smtClean="0"/>
              <a:t>Membuat Makalah dan </a:t>
            </a:r>
            <a:br>
              <a:rPr lang="en-US" smtClean="0"/>
            </a:br>
            <a:r>
              <a:rPr lang="en-US" smtClean="0"/>
              <a:t>File Presentasi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776864" cy="4176464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Fungsi dan Satuan Pendidikan pada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Kurikulum dan Bahan Ajar Mandiri pada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Proses Pembelajaran, Evaluasi dan Ujian Akhir Nasinal pada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Tenaga Kependidikan pada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Sarana dan Prasarana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Pengelolaan, Pembiayaan dan Pengawasan PJJ</a:t>
            </a:r>
          </a:p>
          <a:p>
            <a:pPr marL="514350" indent="-514350" algn="l">
              <a:buAutoNum type="arabicPeriod"/>
            </a:pPr>
            <a:r>
              <a:rPr lang="en-US" b="1" smtClean="0">
                <a:solidFill>
                  <a:schemeClr val="tx1"/>
                </a:solidFill>
              </a:rPr>
              <a:t>Pendirian dan Akreditasi Pendidikan dan Profesi Jarak Jauh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1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/>
              <a:t>Daftar Pustaka</a:t>
            </a:r>
          </a:p>
          <a:p>
            <a:r>
              <a:rPr lang="en-US"/>
              <a:t>Daniel, john dan Wayne Mackintosh. 2003. Leading ODL Futures in</a:t>
            </a:r>
          </a:p>
          <a:p>
            <a:r>
              <a:rPr lang="en-US"/>
              <a:t>the Eternal Triangle: The Mega-University Response to the</a:t>
            </a:r>
          </a:p>
          <a:p>
            <a:r>
              <a:rPr lang="en-US"/>
              <a:t>Greatest Moral Challenge of Our Age; dalam Michael Graham</a:t>
            </a:r>
          </a:p>
          <a:p>
            <a:r>
              <a:rPr lang="en-US"/>
              <a:t>Moore dan William G. Anderson (Ed). </a:t>
            </a:r>
            <a:r>
              <a:rPr lang="en-US" i="1"/>
              <a:t>Handbook of Distance</a:t>
            </a:r>
          </a:p>
          <a:p>
            <a:r>
              <a:rPr lang="en-US" i="1"/>
              <a:t>Education.</a:t>
            </a:r>
          </a:p>
          <a:p>
            <a:r>
              <a:rPr lang="en-US"/>
              <a:t>Daniel, john. 1996. </a:t>
            </a:r>
            <a:r>
              <a:rPr lang="en-US" i="1"/>
              <a:t>Mega-Universities and Knowledge Media.</a:t>
            </a:r>
          </a:p>
          <a:p>
            <a:r>
              <a:rPr lang="en-US" i="1"/>
              <a:t>Technology Strategies for Higher Education. </a:t>
            </a:r>
            <a:r>
              <a:rPr lang="en-US"/>
              <a:t>London: Kogan</a:t>
            </a:r>
          </a:p>
          <a:p>
            <a:r>
              <a:rPr lang="en-US"/>
              <a:t>Page, 1996.</a:t>
            </a:r>
          </a:p>
          <a:p>
            <a:r>
              <a:rPr lang="en-US"/>
              <a:t>Deakin University, 2005. Tersedia dalam http://www.deakin.edu.au,</a:t>
            </a:r>
          </a:p>
          <a:p>
            <a:r>
              <a:rPr lang="en-US"/>
              <a:t>8 Agustus 2005.</a:t>
            </a:r>
          </a:p>
          <a:p>
            <a:r>
              <a:rPr lang="en-US"/>
              <a:t>Direktorat Sarana Akademis (1982). "Konsep Rancangan Universitas</a:t>
            </a:r>
          </a:p>
          <a:p>
            <a:r>
              <a:rPr lang="sv-SE"/>
              <a:t>Terbuka: (Draft tidak diterbitkan). jakarta: Direktorat Sarana</a:t>
            </a:r>
          </a:p>
          <a:p>
            <a:r>
              <a:rPr lang="en-US"/>
              <a:t>Akademis, Direktorat jenderal Pendidikan Tinggi, Departemen</a:t>
            </a:r>
          </a:p>
          <a:p>
            <a:r>
              <a:rPr lang="en-US"/>
              <a:t>Pendidikan dan Kebudayaan.</a:t>
            </a:r>
          </a:p>
          <a:p>
            <a:r>
              <a:rPr lang="en-US"/>
              <a:t>jegede, 0 and Shive, G. (2001 ), Open and distance education in the</a:t>
            </a:r>
          </a:p>
          <a:p>
            <a:r>
              <a:rPr lang="en-US"/>
              <a:t>Asia Pacific Region, Hong Kong: Open University of Hong Kong</a:t>
            </a:r>
          </a:p>
          <a:p>
            <a:r>
              <a:rPr lang="en-US"/>
              <a:t>Press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2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mtClean="0"/>
          </a:p>
          <a:p>
            <a:r>
              <a:rPr lang="en-US" smtClean="0"/>
              <a:t>Moore, M.G. and Kearsley, G. (1996). </a:t>
            </a:r>
            <a:r>
              <a:rPr lang="en-US" i="1" smtClean="0"/>
              <a:t>Distance Education: A system</a:t>
            </a:r>
          </a:p>
          <a:p>
            <a:r>
              <a:rPr lang="en-US" i="1" smtClean="0"/>
              <a:t>view. </a:t>
            </a:r>
            <a:r>
              <a:rPr lang="en-US" smtClean="0"/>
              <a:t>Belmont, CA: Wadsworth Publishing Company.</a:t>
            </a:r>
          </a:p>
          <a:p>
            <a:r>
              <a:rPr lang="en-US" smtClean="0"/>
              <a:t>Moore, Michael Graham dan Greg Kearsley. 1996. </a:t>
            </a:r>
            <a:r>
              <a:rPr lang="en-US" i="1" smtClean="0"/>
              <a:t>Distance</a:t>
            </a:r>
          </a:p>
          <a:p>
            <a:r>
              <a:rPr lang="en-US" i="1" smtClean="0"/>
              <a:t>Education. A Systems View. </a:t>
            </a:r>
            <a:r>
              <a:rPr lang="en-US" smtClean="0"/>
              <a:t>London: Wadsworth Publishing</a:t>
            </a:r>
          </a:p>
          <a:p>
            <a:r>
              <a:rPr lang="en-US" smtClean="0"/>
              <a:t>Company, 1996.</a:t>
            </a:r>
          </a:p>
          <a:p>
            <a:r>
              <a:rPr lang="en-US" smtClean="0"/>
              <a:t>Open University Malaysia, 2003. </a:t>
            </a:r>
            <a:r>
              <a:rPr lang="en-US" i="1" smtClean="0"/>
              <a:t>Prospectus 2002/2003. </a:t>
            </a:r>
            <a:r>
              <a:rPr lang="en-US" smtClean="0"/>
              <a:t>Universiti</a:t>
            </a:r>
          </a:p>
          <a:p>
            <a:r>
              <a:rPr lang="en-US" smtClean="0"/>
              <a:t>Terbuka Malaysia, 2002.</a:t>
            </a:r>
          </a:p>
          <a:p>
            <a:r>
              <a:rPr lang="en-US" smtClean="0"/>
              <a:t>OUA. 2005. </a:t>
            </a:r>
            <a:r>
              <a:rPr lang="en-US" i="1" smtClean="0"/>
              <a:t>Open Universities Australia </a:t>
            </a:r>
            <a:r>
              <a:rPr lang="en-US" smtClean="0"/>
              <a:t>- </a:t>
            </a:r>
            <a:r>
              <a:rPr lang="en-US" i="1" smtClean="0"/>
              <a:t>Company Profile.</a:t>
            </a:r>
          </a:p>
          <a:p>
            <a:r>
              <a:rPr lang="en-US" smtClean="0"/>
              <a:t>Tersedia dalam OU and ICT, 2000. Facts and Figures; dalam</a:t>
            </a:r>
          </a:p>
          <a:p>
            <a:r>
              <a:rPr lang="en-US" i="1" smtClean="0"/>
              <a:t>ALT Conference, </a:t>
            </a:r>
            <a:r>
              <a:rPr lang="en-US" smtClean="0"/>
              <a:t>2000. 3 September 2000. http://www.open .</a:t>
            </a:r>
          </a:p>
          <a:p>
            <a:r>
              <a:rPr lang="en-US" smtClean="0"/>
              <a:t>• edu.au, 7 Agustus 2005</a:t>
            </a:r>
          </a:p>
          <a:p>
            <a:r>
              <a:rPr lang="en-US" smtClean="0"/>
              <a:t>100</a:t>
            </a:r>
          </a:p>
          <a:p>
            <a:r>
              <a:rPr lang="en-US" smtClean="0"/>
              <a:t>• Pendidikan )arak )auh pada Tingkat Pendidikan Tinggi</a:t>
            </a:r>
          </a:p>
          <a:p>
            <a:r>
              <a:rPr lang="en-US" smtClean="0"/>
              <a:t>Pannen, P. dan Sehar, R. (2004). </a:t>
            </a:r>
            <a:r>
              <a:rPr lang="en-US" i="1" smtClean="0"/>
              <a:t>Apa yang perlu Anda tahu tentang</a:t>
            </a:r>
          </a:p>
          <a:p>
            <a:r>
              <a:rPr lang="en-US" i="1" smtClean="0"/>
              <a:t>Pendidikan jarak }auh. </a:t>
            </a:r>
            <a:r>
              <a:rPr lang="en-US" smtClean="0"/>
              <a:t>jakarta: Depdiknas.</a:t>
            </a:r>
          </a:p>
          <a:p>
            <a:r>
              <a:rPr lang="en-US" smtClean="0"/>
              <a:t>Putra, A. Agung M. Sastrawan (2004). "Perkembangan Distribusi</a:t>
            </a:r>
          </a:p>
          <a:p>
            <a:r>
              <a:rPr lang="en-US" smtClean="0"/>
              <a:t>Bahan Ajar." Dalam Effendi Wahyono dkk (Ed.). 20 </a:t>
            </a:r>
            <a:r>
              <a:rPr lang="en-US" i="1" smtClean="0"/>
              <a:t>Tahun</a:t>
            </a:r>
          </a:p>
          <a:p>
            <a:r>
              <a:rPr lang="en-US" i="1" smtClean="0"/>
              <a:t>Universitas Terbuka: Dulu, Kini, dan Esok. </a:t>
            </a:r>
            <a:r>
              <a:rPr lang="en-US" smtClean="0"/>
              <a:t>Jakarta: Pusat</a:t>
            </a:r>
          </a:p>
          <a:p>
            <a:r>
              <a:rPr lang="en-US" smtClean="0"/>
              <a:t>Penerbitan Universitas Terbuka, hal.349-364</a:t>
            </a:r>
          </a:p>
          <a:p>
            <a:r>
              <a:rPr lang="en-US" smtClean="0"/>
              <a:t>Rumble, Greville. 2003. Modelling the Costs and Economics of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1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08720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Distance Education; dalam Michael Graham Moore dan William</a:t>
            </a:r>
          </a:p>
          <a:p>
            <a:r>
              <a:rPr lang="en-US" smtClean="0"/>
              <a:t>G. Anderson (Ed). </a:t>
            </a:r>
            <a:r>
              <a:rPr lang="en-US" i="1" smtClean="0"/>
              <a:t>Handbook of Distance Education. </a:t>
            </a:r>
            <a:r>
              <a:rPr lang="en-US" smtClean="0"/>
              <a:t>New</a:t>
            </a:r>
          </a:p>
          <a:p>
            <a:r>
              <a:rPr lang="en-US" smtClean="0"/>
              <a:t>jersey: Lawrence Erlbaum Associates, Publishers. 2003.</a:t>
            </a:r>
          </a:p>
          <a:p>
            <a:r>
              <a:rPr lang="en-US" smtClean="0"/>
              <a:t>Soleiman, Nuraeni dan Sri Listyarini (2004). "Pengelolaan Distribusi</a:t>
            </a:r>
          </a:p>
          <a:p>
            <a:r>
              <a:rPr lang="en-US" smtClean="0"/>
              <a:t>Bahan Ajar di Universitas Terbuka". Dalam Asandhimitra dkk</a:t>
            </a:r>
          </a:p>
          <a:p>
            <a:r>
              <a:rPr lang="en-US" smtClean="0"/>
              <a:t>(Ed.). </a:t>
            </a:r>
            <a:r>
              <a:rPr lang="en-US" i="1" smtClean="0"/>
              <a:t>Pendidikan Tinggi }arak }auh. </a:t>
            </a:r>
            <a:r>
              <a:rPr lang="en-US" smtClean="0"/>
              <a:t>Jakarta: Pusat Penerbitan</a:t>
            </a:r>
          </a:p>
          <a:p>
            <a:r>
              <a:rPr lang="en-US" smtClean="0"/>
              <a:t>Universitas Terbuka, hal. 631-662</a:t>
            </a:r>
          </a:p>
          <a:p>
            <a:r>
              <a:rPr lang="en-US" smtClean="0"/>
              <a:t>Suparman, Atwi dan Aminudin Zuhairi (2004). </a:t>
            </a:r>
            <a:r>
              <a:rPr lang="en-US" i="1" smtClean="0"/>
              <a:t>Pendidikan }arak</a:t>
            </a:r>
          </a:p>
          <a:p>
            <a:r>
              <a:rPr lang="en-US" i="1" smtClean="0"/>
              <a:t>jauh: Teori dan Praktek. </a:t>
            </a:r>
            <a:r>
              <a:rPr lang="en-US" smtClean="0"/>
              <a:t>jakarta: Pusat Penerbitan Bahan Pustaka</a:t>
            </a:r>
          </a:p>
          <a:p>
            <a:r>
              <a:rPr lang="en-US" smtClean="0"/>
              <a:t>Suparman, Atwi (2004). "Universitas Terbuka Menuju Pusat</a:t>
            </a:r>
          </a:p>
          <a:p>
            <a:r>
              <a:rPr lang="en-US" smtClean="0"/>
              <a:t>Unggulan". Dalam Effendi Wahyono dkk (Ed.). 20 </a:t>
            </a:r>
            <a:r>
              <a:rPr lang="en-US" i="1" smtClean="0"/>
              <a:t>Tahun</a:t>
            </a:r>
          </a:p>
          <a:p>
            <a:r>
              <a:rPr lang="en-US" i="1" smtClean="0"/>
              <a:t>Universitas Terbuka: Dulu, Kini, dan Esok. </a:t>
            </a:r>
            <a:r>
              <a:rPr lang="en-US" smtClean="0"/>
              <a:t>jakarta: Pusat</a:t>
            </a:r>
          </a:p>
          <a:p>
            <a:r>
              <a:rPr lang="es-ES" smtClean="0"/>
              <a:t>Penerbitan U n iveritas Terbuka.</a:t>
            </a:r>
          </a:p>
          <a:p>
            <a:r>
              <a:rPr lang="en-US" smtClean="0"/>
              <a:t>The Open University, 2000. </a:t>
            </a:r>
            <a:r>
              <a:rPr lang="en-US" i="1" smtClean="0"/>
              <a:t>Plans for Change </a:t>
            </a:r>
            <a:r>
              <a:rPr lang="en-US" smtClean="0"/>
              <a:t>2000 - </a:t>
            </a:r>
            <a:r>
              <a:rPr lang="en-US" i="1" smtClean="0"/>
              <a:t>2010.</a:t>
            </a:r>
          </a:p>
          <a:p>
            <a:r>
              <a:rPr lang="nn-NO" smtClean="0"/>
              <a:t>Dokumen yang tidak dipublikasi, 2000.</a:t>
            </a:r>
          </a:p>
          <a:p>
            <a:r>
              <a:rPr lang="it-IT" smtClean="0"/>
              <a:t>USM. 2005. </a:t>
            </a:r>
            <a:r>
              <a:rPr lang="it-IT" i="1" smtClean="0"/>
              <a:t>Universiti Sains Malaysia. </a:t>
            </a:r>
            <a:r>
              <a:rPr lang="it-IT" smtClean="0"/>
              <a:t>Tersedia dalam http://www.</a:t>
            </a:r>
          </a:p>
          <a:p>
            <a:r>
              <a:rPr lang="en-US" smtClean="0"/>
              <a:t>usm.my/ 8 Agustus 2005.</a:t>
            </a:r>
          </a:p>
          <a:p>
            <a:r>
              <a:rPr lang="en-US" smtClean="0"/>
              <a:t>White, Vernon. 1986. </a:t>
            </a:r>
            <a:r>
              <a:rPr lang="en-US" i="1" smtClean="0"/>
              <a:t>Distance Education in Australia. </a:t>
            </a:r>
            <a:r>
              <a:rPr lang="en-US" smtClean="0"/>
              <a:t>A Country</a:t>
            </a:r>
          </a:p>
        </p:txBody>
      </p:sp>
    </p:spTree>
    <p:extLst>
      <p:ext uri="{BB962C8B-B14F-4D97-AF65-F5344CB8AC3E}">
        <p14:creationId xmlns:p14="http://schemas.microsoft.com/office/powerpoint/2010/main" val="306710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Paper Presented at Regional Seminar on Distance Education,</a:t>
            </a:r>
          </a:p>
          <a:p>
            <a:r>
              <a:rPr lang="en-US" smtClean="0"/>
              <a:t>Bangkok. 101Pendidikan )arak )auh •</a:t>
            </a:r>
          </a:p>
          <a:p>
            <a:r>
              <a:rPr lang="sv-SE" smtClean="0"/>
              <a:t>Yunus, M. dan Paulina Pannen (2004). "Pengernbangan Bahan Ajar</a:t>
            </a:r>
          </a:p>
          <a:p>
            <a:r>
              <a:rPr lang="en-US" smtClean="0"/>
              <a:t>Pendidikan jarak jauh". Dalarn Asandhirnitra dkk (Ed.).</a:t>
            </a:r>
          </a:p>
          <a:p>
            <a:r>
              <a:rPr lang="en-US" i="1" smtClean="0"/>
              <a:t>Pendidikan f </a:t>
            </a:r>
            <a:r>
              <a:rPr lang="en-US" smtClean="0"/>
              <a:t>inggi </a:t>
            </a:r>
            <a:r>
              <a:rPr lang="en-US" i="1" smtClean="0"/>
              <a:t>jarak }au h. </a:t>
            </a:r>
            <a:r>
              <a:rPr lang="en-US" smtClean="0"/>
              <a:t>jakarta: Pusat Penerbitan</a:t>
            </a:r>
          </a:p>
          <a:p>
            <a:r>
              <a:rPr lang="de-DE" smtClean="0"/>
              <a:t>Universitas T erbuka, hal. 45-73.</a:t>
            </a:r>
          </a:p>
          <a:p>
            <a:r>
              <a:rPr lang="en-US" smtClean="0"/>
              <a:t>Yunus, M. (2004). Perkernbangan Sistern Layanan Bantuan Belajar.</a:t>
            </a:r>
          </a:p>
          <a:p>
            <a:r>
              <a:rPr lang="sv-SE" smtClean="0"/>
              <a:t>Dalarn Effendi Wahyono dkk (eds.), </a:t>
            </a:r>
            <a:r>
              <a:rPr lang="sv-SE" i="1" smtClean="0"/>
              <a:t>Universitas Terbuka: Dulu,</a:t>
            </a:r>
          </a:p>
          <a:p>
            <a:r>
              <a:rPr lang="en-US" i="1" smtClean="0"/>
              <a:t>Kini dan Esok </a:t>
            </a:r>
            <a:r>
              <a:rPr lang="en-US" smtClean="0"/>
              <a:t>(hal 365-79). Tangerang: Pusat Penerbitan</a:t>
            </a:r>
          </a:p>
          <a:p>
            <a:r>
              <a:rPr lang="en-US" smtClean="0"/>
              <a:t>Universitas Terbuka.</a:t>
            </a:r>
          </a:p>
          <a:p>
            <a:r>
              <a:rPr lang="en-US" smtClean="0"/>
              <a:t>Zainul, Asrnawi. (2004). </a:t>
            </a:r>
            <a:r>
              <a:rPr lang="en-US" i="1" smtClean="0"/>
              <a:t>A4engetahui Apa yang Mahasiswa Tahu.</a:t>
            </a:r>
          </a:p>
          <a:p>
            <a:r>
              <a:rPr lang="en-US" smtClean="0"/>
              <a:t>jakarta: Depdiknas.</a:t>
            </a:r>
          </a:p>
          <a:p>
            <a:r>
              <a:rPr lang="en-US" smtClean="0"/>
              <a:t>Zuhairi, Arninudin (2004). "Perkernbangan dan Kontribusi Pendidikan</a:t>
            </a:r>
          </a:p>
          <a:p>
            <a:r>
              <a:rPr lang="en-US" smtClean="0"/>
              <a:t>Tinggi jarak jauh dalarn Upaya Global Mernbangun</a:t>
            </a:r>
          </a:p>
          <a:p>
            <a:r>
              <a:rPr lang="en-US" smtClean="0"/>
              <a:t>Masyarakat Berbasis Pengetahuan". dalarn Effendi Wahyono dkk</a:t>
            </a:r>
          </a:p>
          <a:p>
            <a:r>
              <a:rPr lang="en-US" smtClean="0"/>
              <a:t>(Ed.). 20 </a:t>
            </a:r>
            <a:r>
              <a:rPr lang="en-US" i="1" smtClean="0"/>
              <a:t>Tahun Universitas Terbuka: Dulu, Kini, dan Esok.</a:t>
            </a:r>
          </a:p>
          <a:p>
            <a:r>
              <a:rPr lang="sv-SE" smtClean="0"/>
              <a:t>jakarta: Pusat Penerbitan Universitas Terbuka, hal.3-61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759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Membuat Makalah dan  File Presentasi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Makalah dan  File Presentasi</dc:title>
  <dc:creator>NOER</dc:creator>
  <cp:lastModifiedBy>NOER</cp:lastModifiedBy>
  <cp:revision>3</cp:revision>
  <dcterms:created xsi:type="dcterms:W3CDTF">2020-07-06T05:16:17Z</dcterms:created>
  <dcterms:modified xsi:type="dcterms:W3CDTF">2020-07-06T05:30:22Z</dcterms:modified>
</cp:coreProperties>
</file>