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Lst>
  <p:sldIdLst>
    <p:sldId id="256" r:id="rId11"/>
    <p:sldId id="257" r:id="rId12"/>
    <p:sldId id="258" r:id="rId13"/>
    <p:sldId id="259" r:id="rId14"/>
    <p:sldId id="260" r:id="rId15"/>
    <p:sldId id="261" r:id="rId16"/>
    <p:sldId id="262" r:id="rId17"/>
    <p:sldId id="263" r:id="rId18"/>
    <p:sldId id="293" r:id="rId19"/>
    <p:sldId id="292" r:id="rId20"/>
    <p:sldId id="268" r:id="rId21"/>
    <p:sldId id="291" r:id="rId22"/>
    <p:sldId id="287" r:id="rId23"/>
    <p:sldId id="339" r:id="rId24"/>
    <p:sldId id="324" r:id="rId25"/>
    <p:sldId id="335" r:id="rId26"/>
    <p:sldId id="285" r:id="rId27"/>
    <p:sldId id="266" r:id="rId28"/>
    <p:sldId id="267" r:id="rId29"/>
    <p:sldId id="264" r:id="rId30"/>
    <p:sldId id="270" r:id="rId31"/>
    <p:sldId id="272" r:id="rId32"/>
    <p:sldId id="274" r:id="rId33"/>
    <p:sldId id="271" r:id="rId34"/>
    <p:sldId id="294" r:id="rId35"/>
    <p:sldId id="295" r:id="rId36"/>
    <p:sldId id="296" r:id="rId37"/>
    <p:sldId id="297" r:id="rId38"/>
    <p:sldId id="298" r:id="rId39"/>
    <p:sldId id="300" r:id="rId40"/>
    <p:sldId id="301" r:id="rId41"/>
    <p:sldId id="273" r:id="rId42"/>
    <p:sldId id="349" r:id="rId43"/>
    <p:sldId id="350" r:id="rId44"/>
    <p:sldId id="358" r:id="rId45"/>
    <p:sldId id="351" r:id="rId46"/>
    <p:sldId id="352" r:id="rId47"/>
    <p:sldId id="359" r:id="rId48"/>
    <p:sldId id="356" r:id="rId49"/>
    <p:sldId id="353" r:id="rId50"/>
    <p:sldId id="360" r:id="rId51"/>
    <p:sldId id="354" r:id="rId52"/>
    <p:sldId id="361" r:id="rId53"/>
    <p:sldId id="355" r:id="rId54"/>
    <p:sldId id="357" r:id="rId55"/>
    <p:sldId id="275" r:id="rId56"/>
    <p:sldId id="322" r:id="rId57"/>
    <p:sldId id="327" r:id="rId58"/>
    <p:sldId id="340" r:id="rId59"/>
    <p:sldId id="341" r:id="rId60"/>
    <p:sldId id="342" r:id="rId61"/>
    <p:sldId id="344" r:id="rId62"/>
    <p:sldId id="331" r:id="rId63"/>
    <p:sldId id="345" r:id="rId64"/>
    <p:sldId id="346" r:id="rId65"/>
    <p:sldId id="347" r:id="rId66"/>
    <p:sldId id="332" r:id="rId67"/>
    <p:sldId id="348" r:id="rId68"/>
    <p:sldId id="333" r:id="rId69"/>
    <p:sldId id="338" r:id="rId70"/>
    <p:sldId id="362" r:id="rId71"/>
    <p:sldId id="363" r:id="rId72"/>
    <p:sldId id="364" r:id="rId73"/>
    <p:sldId id="365" r:id="rId74"/>
    <p:sldId id="277" r:id="rId75"/>
    <p:sldId id="278" r:id="rId76"/>
    <p:sldId id="279" r:id="rId77"/>
    <p:sldId id="325" r:id="rId78"/>
    <p:sldId id="366" r:id="rId79"/>
    <p:sldId id="369" r:id="rId80"/>
    <p:sldId id="370" r:id="rId81"/>
    <p:sldId id="367" r:id="rId82"/>
    <p:sldId id="371" r:id="rId83"/>
    <p:sldId id="310" r:id="rId84"/>
    <p:sldId id="312" r:id="rId85"/>
    <p:sldId id="316" r:id="rId86"/>
    <p:sldId id="280" r:id="rId87"/>
    <p:sldId id="281" r:id="rId88"/>
    <p:sldId id="282" r:id="rId89"/>
    <p:sldId id="283" r:id="rId90"/>
    <p:sldId id="284" r:id="rId9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4C1011"/>
    <a:srgbClr val="FF9900"/>
    <a:srgbClr val="3333CC"/>
    <a:srgbClr val="9933FF"/>
    <a:srgbClr val="CC00CC"/>
    <a:srgbClr val="99A40C"/>
    <a:srgbClr val="DB3531"/>
    <a:srgbClr val="E9F91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1478" y="-21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63" Type="http://schemas.openxmlformats.org/officeDocument/2006/relationships/slide" Target="slides/slide53.xml"/><Relationship Id="rId68" Type="http://schemas.openxmlformats.org/officeDocument/2006/relationships/slide" Target="slides/slide58.xml"/><Relationship Id="rId76" Type="http://schemas.openxmlformats.org/officeDocument/2006/relationships/slide" Target="slides/slide66.xml"/><Relationship Id="rId84" Type="http://schemas.openxmlformats.org/officeDocument/2006/relationships/slide" Target="slides/slide74.xml"/><Relationship Id="rId89" Type="http://schemas.openxmlformats.org/officeDocument/2006/relationships/slide" Target="slides/slide79.xml"/><Relationship Id="rId7" Type="http://schemas.openxmlformats.org/officeDocument/2006/relationships/slideMaster" Target="slideMasters/slideMaster7.xml"/><Relationship Id="rId71" Type="http://schemas.openxmlformats.org/officeDocument/2006/relationships/slide" Target="slides/slide61.xml"/><Relationship Id="rId92"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slide" Target="slides/slide48.xml"/><Relationship Id="rId66" Type="http://schemas.openxmlformats.org/officeDocument/2006/relationships/slide" Target="slides/slide56.xml"/><Relationship Id="rId74" Type="http://schemas.openxmlformats.org/officeDocument/2006/relationships/slide" Target="slides/slide64.xml"/><Relationship Id="rId79" Type="http://schemas.openxmlformats.org/officeDocument/2006/relationships/slide" Target="slides/slide69.xml"/><Relationship Id="rId87" Type="http://schemas.openxmlformats.org/officeDocument/2006/relationships/slide" Target="slides/slide77.xml"/><Relationship Id="rId5" Type="http://schemas.openxmlformats.org/officeDocument/2006/relationships/slideMaster" Target="slideMasters/slideMaster5.xml"/><Relationship Id="rId61" Type="http://schemas.openxmlformats.org/officeDocument/2006/relationships/slide" Target="slides/slide51.xml"/><Relationship Id="rId82" Type="http://schemas.openxmlformats.org/officeDocument/2006/relationships/slide" Target="slides/slide72.xml"/><Relationship Id="rId90" Type="http://schemas.openxmlformats.org/officeDocument/2006/relationships/slide" Target="slides/slide80.xml"/><Relationship Id="rId95" Type="http://schemas.openxmlformats.org/officeDocument/2006/relationships/tableStyles" Target="tableStyles.xml"/><Relationship Id="rId19" Type="http://schemas.openxmlformats.org/officeDocument/2006/relationships/slide" Target="slides/slide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slide" Target="slides/slide54.xml"/><Relationship Id="rId69" Type="http://schemas.openxmlformats.org/officeDocument/2006/relationships/slide" Target="slides/slide59.xml"/><Relationship Id="rId77" Type="http://schemas.openxmlformats.org/officeDocument/2006/relationships/slide" Target="slides/slide67.xml"/><Relationship Id="rId8" Type="http://schemas.openxmlformats.org/officeDocument/2006/relationships/slideMaster" Target="slideMasters/slideMaster8.xml"/><Relationship Id="rId51" Type="http://schemas.openxmlformats.org/officeDocument/2006/relationships/slide" Target="slides/slide41.xml"/><Relationship Id="rId72" Type="http://schemas.openxmlformats.org/officeDocument/2006/relationships/slide" Target="slides/slide62.xml"/><Relationship Id="rId80" Type="http://schemas.openxmlformats.org/officeDocument/2006/relationships/slide" Target="slides/slide70.xml"/><Relationship Id="rId85" Type="http://schemas.openxmlformats.org/officeDocument/2006/relationships/slide" Target="slides/slide75.xml"/><Relationship Id="rId93"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67" Type="http://schemas.openxmlformats.org/officeDocument/2006/relationships/slide" Target="slides/slide57.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slide" Target="slides/slide52.xml"/><Relationship Id="rId70" Type="http://schemas.openxmlformats.org/officeDocument/2006/relationships/slide" Target="slides/slide60.xml"/><Relationship Id="rId75" Type="http://schemas.openxmlformats.org/officeDocument/2006/relationships/slide" Target="slides/slide65.xml"/><Relationship Id="rId83" Type="http://schemas.openxmlformats.org/officeDocument/2006/relationships/slide" Target="slides/slide73.xml"/><Relationship Id="rId88" Type="http://schemas.openxmlformats.org/officeDocument/2006/relationships/slide" Target="slides/slide78.xml"/><Relationship Id="rId91" Type="http://schemas.openxmlformats.org/officeDocument/2006/relationships/slide" Target="slides/slide8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10" Type="http://schemas.openxmlformats.org/officeDocument/2006/relationships/slideMaster" Target="slideMasters/slideMaster10.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slide" Target="slides/slide50.xml"/><Relationship Id="rId65" Type="http://schemas.openxmlformats.org/officeDocument/2006/relationships/slide" Target="slides/slide55.xml"/><Relationship Id="rId73" Type="http://schemas.openxmlformats.org/officeDocument/2006/relationships/slide" Target="slides/slide63.xml"/><Relationship Id="rId78" Type="http://schemas.openxmlformats.org/officeDocument/2006/relationships/slide" Target="slides/slide68.xml"/><Relationship Id="rId81" Type="http://schemas.openxmlformats.org/officeDocument/2006/relationships/slide" Target="slides/slide71.xml"/><Relationship Id="rId86" Type="http://schemas.openxmlformats.org/officeDocument/2006/relationships/slide" Target="slides/slide76.xml"/><Relationship Id="rId9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t>29/12/2017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5BA1C3-468F-42B6-AD6A-6CE3CEDBCBBE}" type="slidenum">
              <a:rPr lang="id-ID" smtClean="0"/>
              <a:t>‹#›</a:t>
            </a:fld>
            <a:endParaRPr lang="id-ID"/>
          </a:p>
        </p:txBody>
      </p:sp>
    </p:spTree>
    <p:extLst>
      <p:ext uri="{BB962C8B-B14F-4D97-AF65-F5344CB8AC3E}">
        <p14:creationId xmlns:p14="http://schemas.microsoft.com/office/powerpoint/2010/main" val="334962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t>29/12/2017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5BA1C3-468F-42B6-AD6A-6CE3CEDBCBBE}" type="slidenum">
              <a:rPr lang="id-ID" smtClean="0"/>
              <a:t>‹#›</a:t>
            </a:fld>
            <a:endParaRPr lang="id-ID"/>
          </a:p>
        </p:txBody>
      </p:sp>
    </p:spTree>
    <p:extLst>
      <p:ext uri="{BB962C8B-B14F-4D97-AF65-F5344CB8AC3E}">
        <p14:creationId xmlns:p14="http://schemas.microsoft.com/office/powerpoint/2010/main" val="121502590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75421708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76336324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99003063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79647728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8" name="Footer Placeholder 7"/>
          <p:cNvSpPr>
            <a:spLocks noGrp="1"/>
          </p:cNvSpPr>
          <p:nvPr>
            <p:ph type="ftr" sz="quarter" idx="11"/>
          </p:nvPr>
        </p:nvSpPr>
        <p:spPr/>
        <p:txBody>
          <a:bodyPr/>
          <a:lstStyle/>
          <a:p>
            <a:endParaRPr lang="id-ID">
              <a:solidFill>
                <a:prstClr val="black">
                  <a:tint val="75000"/>
                </a:prstClr>
              </a:solidFill>
            </a:endParaRPr>
          </a:p>
        </p:txBody>
      </p:sp>
      <p:sp>
        <p:nvSpPr>
          <p:cNvPr id="9" name="Slide Number Placeholder 8"/>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95624869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4" name="Footer Placeholder 3"/>
          <p:cNvSpPr>
            <a:spLocks noGrp="1"/>
          </p:cNvSpPr>
          <p:nvPr>
            <p:ph type="ftr" sz="quarter" idx="11"/>
          </p:nvPr>
        </p:nvSpPr>
        <p:spPr/>
        <p:txBody>
          <a:bodyPr/>
          <a:lstStyle/>
          <a:p>
            <a:endParaRPr lang="id-ID">
              <a:solidFill>
                <a:prstClr val="black">
                  <a:tint val="75000"/>
                </a:prstClr>
              </a:solidFill>
            </a:endParaRPr>
          </a:p>
        </p:txBody>
      </p:sp>
      <p:sp>
        <p:nvSpPr>
          <p:cNvPr id="5" name="Slide Number Placeholder 4"/>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74257711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3" name="Footer Placeholder 2"/>
          <p:cNvSpPr>
            <a:spLocks noGrp="1"/>
          </p:cNvSpPr>
          <p:nvPr>
            <p:ph type="ftr" sz="quarter" idx="11"/>
          </p:nvPr>
        </p:nvSpPr>
        <p:spPr/>
        <p:txBody>
          <a:bodyPr/>
          <a:lstStyle/>
          <a:p>
            <a:endParaRPr lang="id-ID">
              <a:solidFill>
                <a:prstClr val="black">
                  <a:tint val="75000"/>
                </a:prstClr>
              </a:solidFill>
            </a:endParaRPr>
          </a:p>
        </p:txBody>
      </p:sp>
      <p:sp>
        <p:nvSpPr>
          <p:cNvPr id="4" name="Slide Number Placeholder 3"/>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27391739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13921302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4458472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1116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t>29/12/2017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5BA1C3-468F-42B6-AD6A-6CE3CEDBCBBE}" type="slidenum">
              <a:rPr lang="id-ID" smtClean="0"/>
              <a:t>‹#›</a:t>
            </a:fld>
            <a:endParaRPr lang="id-ID"/>
          </a:p>
        </p:txBody>
      </p:sp>
    </p:spTree>
    <p:extLst>
      <p:ext uri="{BB962C8B-B14F-4D97-AF65-F5344CB8AC3E}">
        <p14:creationId xmlns:p14="http://schemas.microsoft.com/office/powerpoint/2010/main" val="188885333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80703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517494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522611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4209464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592940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8" name="Footer Placeholder 7"/>
          <p:cNvSpPr>
            <a:spLocks noGrp="1"/>
          </p:cNvSpPr>
          <p:nvPr>
            <p:ph type="ftr" sz="quarter" idx="11"/>
          </p:nvPr>
        </p:nvSpPr>
        <p:spPr/>
        <p:txBody>
          <a:bodyPr/>
          <a:lstStyle/>
          <a:p>
            <a:endParaRPr lang="id-ID">
              <a:solidFill>
                <a:prstClr val="black">
                  <a:tint val="75000"/>
                </a:prstClr>
              </a:solidFill>
            </a:endParaRPr>
          </a:p>
        </p:txBody>
      </p:sp>
      <p:sp>
        <p:nvSpPr>
          <p:cNvPr id="9" name="Slide Number Placeholder 8"/>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744690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4" name="Footer Placeholder 3"/>
          <p:cNvSpPr>
            <a:spLocks noGrp="1"/>
          </p:cNvSpPr>
          <p:nvPr>
            <p:ph type="ftr" sz="quarter" idx="11"/>
          </p:nvPr>
        </p:nvSpPr>
        <p:spPr/>
        <p:txBody>
          <a:bodyPr/>
          <a:lstStyle/>
          <a:p>
            <a:endParaRPr lang="id-ID">
              <a:solidFill>
                <a:prstClr val="black">
                  <a:tint val="75000"/>
                </a:prstClr>
              </a:solidFill>
            </a:endParaRPr>
          </a:p>
        </p:txBody>
      </p:sp>
      <p:sp>
        <p:nvSpPr>
          <p:cNvPr id="5" name="Slide Number Placeholder 4"/>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7297586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3" name="Footer Placeholder 2"/>
          <p:cNvSpPr>
            <a:spLocks noGrp="1"/>
          </p:cNvSpPr>
          <p:nvPr>
            <p:ph type="ftr" sz="quarter" idx="11"/>
          </p:nvPr>
        </p:nvSpPr>
        <p:spPr/>
        <p:txBody>
          <a:bodyPr/>
          <a:lstStyle/>
          <a:p>
            <a:endParaRPr lang="id-ID">
              <a:solidFill>
                <a:prstClr val="black">
                  <a:tint val="75000"/>
                </a:prstClr>
              </a:solidFill>
            </a:endParaRPr>
          </a:p>
        </p:txBody>
      </p:sp>
      <p:sp>
        <p:nvSpPr>
          <p:cNvPr id="4" name="Slide Number Placeholder 3"/>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640620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834708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t>29/12/2017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5BA1C3-468F-42B6-AD6A-6CE3CEDBCBBE}" type="slidenum">
              <a:rPr lang="id-ID" smtClean="0"/>
              <a:t>‹#›</a:t>
            </a:fld>
            <a:endParaRPr lang="id-ID"/>
          </a:p>
        </p:txBody>
      </p:sp>
    </p:spTree>
    <p:extLst>
      <p:ext uri="{BB962C8B-B14F-4D97-AF65-F5344CB8AC3E}">
        <p14:creationId xmlns:p14="http://schemas.microsoft.com/office/powerpoint/2010/main" val="25072633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9254281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6743504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9114831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2993578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684560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42399568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3852845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8" name="Footer Placeholder 7"/>
          <p:cNvSpPr>
            <a:spLocks noGrp="1"/>
          </p:cNvSpPr>
          <p:nvPr>
            <p:ph type="ftr" sz="quarter" idx="11"/>
          </p:nvPr>
        </p:nvSpPr>
        <p:spPr/>
        <p:txBody>
          <a:bodyPr/>
          <a:lstStyle/>
          <a:p>
            <a:endParaRPr lang="id-ID">
              <a:solidFill>
                <a:prstClr val="black">
                  <a:tint val="75000"/>
                </a:prstClr>
              </a:solidFill>
            </a:endParaRPr>
          </a:p>
        </p:txBody>
      </p:sp>
      <p:sp>
        <p:nvSpPr>
          <p:cNvPr id="9" name="Slide Number Placeholder 8"/>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0616999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4" name="Footer Placeholder 3"/>
          <p:cNvSpPr>
            <a:spLocks noGrp="1"/>
          </p:cNvSpPr>
          <p:nvPr>
            <p:ph type="ftr" sz="quarter" idx="11"/>
          </p:nvPr>
        </p:nvSpPr>
        <p:spPr/>
        <p:txBody>
          <a:bodyPr/>
          <a:lstStyle/>
          <a:p>
            <a:endParaRPr lang="id-ID">
              <a:solidFill>
                <a:prstClr val="black">
                  <a:tint val="75000"/>
                </a:prstClr>
              </a:solidFill>
            </a:endParaRPr>
          </a:p>
        </p:txBody>
      </p:sp>
      <p:sp>
        <p:nvSpPr>
          <p:cNvPr id="5" name="Slide Number Placeholder 4"/>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4150334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3" name="Footer Placeholder 2"/>
          <p:cNvSpPr>
            <a:spLocks noGrp="1"/>
          </p:cNvSpPr>
          <p:nvPr>
            <p:ph type="ftr" sz="quarter" idx="11"/>
          </p:nvPr>
        </p:nvSpPr>
        <p:spPr/>
        <p:txBody>
          <a:bodyPr/>
          <a:lstStyle/>
          <a:p>
            <a:endParaRPr lang="id-ID">
              <a:solidFill>
                <a:prstClr val="black">
                  <a:tint val="75000"/>
                </a:prstClr>
              </a:solidFill>
            </a:endParaRPr>
          </a:p>
        </p:txBody>
      </p:sp>
      <p:sp>
        <p:nvSpPr>
          <p:cNvPr id="4" name="Slide Number Placeholder 3"/>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95344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CA08F-126D-428F-A897-CEEFC80B58D7}" type="datetimeFigureOut">
              <a:rPr lang="id-ID" smtClean="0"/>
              <a:t>29/12/2017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5BA1C3-468F-42B6-AD6A-6CE3CEDBCBBE}" type="slidenum">
              <a:rPr lang="id-ID" smtClean="0"/>
              <a:t>‹#›</a:t>
            </a:fld>
            <a:endParaRPr lang="id-ID"/>
          </a:p>
        </p:txBody>
      </p:sp>
    </p:spTree>
    <p:extLst>
      <p:ext uri="{BB962C8B-B14F-4D97-AF65-F5344CB8AC3E}">
        <p14:creationId xmlns:p14="http://schemas.microsoft.com/office/powerpoint/2010/main" val="10558928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5284583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5675497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6408993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2911150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9979400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7419097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3229286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0044117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8" name="Footer Placeholder 7"/>
          <p:cNvSpPr>
            <a:spLocks noGrp="1"/>
          </p:cNvSpPr>
          <p:nvPr>
            <p:ph type="ftr" sz="quarter" idx="11"/>
          </p:nvPr>
        </p:nvSpPr>
        <p:spPr/>
        <p:txBody>
          <a:bodyPr/>
          <a:lstStyle/>
          <a:p>
            <a:endParaRPr lang="id-ID">
              <a:solidFill>
                <a:prstClr val="black">
                  <a:tint val="75000"/>
                </a:prstClr>
              </a:solidFill>
            </a:endParaRPr>
          </a:p>
        </p:txBody>
      </p:sp>
      <p:sp>
        <p:nvSpPr>
          <p:cNvPr id="9" name="Slide Number Placeholder 8"/>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2616001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4" name="Footer Placeholder 3"/>
          <p:cNvSpPr>
            <a:spLocks noGrp="1"/>
          </p:cNvSpPr>
          <p:nvPr>
            <p:ph type="ftr" sz="quarter" idx="11"/>
          </p:nvPr>
        </p:nvSpPr>
        <p:spPr/>
        <p:txBody>
          <a:bodyPr/>
          <a:lstStyle/>
          <a:p>
            <a:endParaRPr lang="id-ID">
              <a:solidFill>
                <a:prstClr val="black">
                  <a:tint val="75000"/>
                </a:prstClr>
              </a:solidFill>
            </a:endParaRPr>
          </a:p>
        </p:txBody>
      </p:sp>
      <p:sp>
        <p:nvSpPr>
          <p:cNvPr id="5" name="Slide Number Placeholder 4"/>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206057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27CA08F-126D-428F-A897-CEEFC80B58D7}" type="datetimeFigureOut">
              <a:rPr lang="id-ID" smtClean="0"/>
              <a:t>29/12/2017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75BA1C3-468F-42B6-AD6A-6CE3CEDBCBBE}" type="slidenum">
              <a:rPr lang="id-ID" smtClean="0"/>
              <a:t>‹#›</a:t>
            </a:fld>
            <a:endParaRPr lang="id-ID"/>
          </a:p>
        </p:txBody>
      </p:sp>
    </p:spTree>
    <p:extLst>
      <p:ext uri="{BB962C8B-B14F-4D97-AF65-F5344CB8AC3E}">
        <p14:creationId xmlns:p14="http://schemas.microsoft.com/office/powerpoint/2010/main" val="28466590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3" name="Footer Placeholder 2"/>
          <p:cNvSpPr>
            <a:spLocks noGrp="1"/>
          </p:cNvSpPr>
          <p:nvPr>
            <p:ph type="ftr" sz="quarter" idx="11"/>
          </p:nvPr>
        </p:nvSpPr>
        <p:spPr/>
        <p:txBody>
          <a:bodyPr/>
          <a:lstStyle/>
          <a:p>
            <a:endParaRPr lang="id-ID">
              <a:solidFill>
                <a:prstClr val="black">
                  <a:tint val="75000"/>
                </a:prstClr>
              </a:solidFill>
            </a:endParaRPr>
          </a:p>
        </p:txBody>
      </p:sp>
      <p:sp>
        <p:nvSpPr>
          <p:cNvPr id="4" name="Slide Number Placeholder 3"/>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9467358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6820543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41648880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4007284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0077674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9979400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7419097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3229286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0044117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8" name="Footer Placeholder 7"/>
          <p:cNvSpPr>
            <a:spLocks noGrp="1"/>
          </p:cNvSpPr>
          <p:nvPr>
            <p:ph type="ftr" sz="quarter" idx="11"/>
          </p:nvPr>
        </p:nvSpPr>
        <p:spPr/>
        <p:txBody>
          <a:bodyPr/>
          <a:lstStyle/>
          <a:p>
            <a:endParaRPr lang="id-ID">
              <a:solidFill>
                <a:prstClr val="black">
                  <a:tint val="75000"/>
                </a:prstClr>
              </a:solidFill>
            </a:endParaRPr>
          </a:p>
        </p:txBody>
      </p:sp>
      <p:sp>
        <p:nvSpPr>
          <p:cNvPr id="9" name="Slide Number Placeholder 8"/>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261600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27CA08F-126D-428F-A897-CEEFC80B58D7}" type="datetimeFigureOut">
              <a:rPr lang="id-ID" smtClean="0"/>
              <a:t>29/12/2017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75BA1C3-468F-42B6-AD6A-6CE3CEDBCBBE}" type="slidenum">
              <a:rPr lang="id-ID" smtClean="0"/>
              <a:t>‹#›</a:t>
            </a:fld>
            <a:endParaRPr lang="id-ID"/>
          </a:p>
        </p:txBody>
      </p:sp>
    </p:spTree>
    <p:extLst>
      <p:ext uri="{BB962C8B-B14F-4D97-AF65-F5344CB8AC3E}">
        <p14:creationId xmlns:p14="http://schemas.microsoft.com/office/powerpoint/2010/main" val="36671166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4" name="Footer Placeholder 3"/>
          <p:cNvSpPr>
            <a:spLocks noGrp="1"/>
          </p:cNvSpPr>
          <p:nvPr>
            <p:ph type="ftr" sz="quarter" idx="11"/>
          </p:nvPr>
        </p:nvSpPr>
        <p:spPr/>
        <p:txBody>
          <a:bodyPr/>
          <a:lstStyle/>
          <a:p>
            <a:endParaRPr lang="id-ID">
              <a:solidFill>
                <a:prstClr val="black">
                  <a:tint val="75000"/>
                </a:prstClr>
              </a:solidFill>
            </a:endParaRPr>
          </a:p>
        </p:txBody>
      </p:sp>
      <p:sp>
        <p:nvSpPr>
          <p:cNvPr id="5" name="Slide Number Placeholder 4"/>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2060575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3" name="Footer Placeholder 2"/>
          <p:cNvSpPr>
            <a:spLocks noGrp="1"/>
          </p:cNvSpPr>
          <p:nvPr>
            <p:ph type="ftr" sz="quarter" idx="11"/>
          </p:nvPr>
        </p:nvSpPr>
        <p:spPr/>
        <p:txBody>
          <a:bodyPr/>
          <a:lstStyle/>
          <a:p>
            <a:endParaRPr lang="id-ID">
              <a:solidFill>
                <a:prstClr val="black">
                  <a:tint val="75000"/>
                </a:prstClr>
              </a:solidFill>
            </a:endParaRPr>
          </a:p>
        </p:txBody>
      </p:sp>
      <p:sp>
        <p:nvSpPr>
          <p:cNvPr id="4" name="Slide Number Placeholder 3"/>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9467358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6820543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41648880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40072843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0077674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4622616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35498372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19855189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26308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27CA08F-126D-428F-A897-CEEFC80B58D7}" type="datetimeFigureOut">
              <a:rPr lang="id-ID" smtClean="0"/>
              <a:t>29/12/2017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75BA1C3-468F-42B6-AD6A-6CE3CEDBCBBE}" type="slidenum">
              <a:rPr lang="id-ID" smtClean="0"/>
              <a:t>‹#›</a:t>
            </a:fld>
            <a:endParaRPr lang="id-ID"/>
          </a:p>
        </p:txBody>
      </p:sp>
    </p:spTree>
    <p:extLst>
      <p:ext uri="{BB962C8B-B14F-4D97-AF65-F5344CB8AC3E}">
        <p14:creationId xmlns:p14="http://schemas.microsoft.com/office/powerpoint/2010/main" val="4884526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8" name="Footer Placeholder 7"/>
          <p:cNvSpPr>
            <a:spLocks noGrp="1"/>
          </p:cNvSpPr>
          <p:nvPr>
            <p:ph type="ftr" sz="quarter" idx="11"/>
          </p:nvPr>
        </p:nvSpPr>
        <p:spPr/>
        <p:txBody>
          <a:bodyPr/>
          <a:lstStyle/>
          <a:p>
            <a:endParaRPr lang="id-ID">
              <a:solidFill>
                <a:prstClr val="black">
                  <a:tint val="75000"/>
                </a:prstClr>
              </a:solidFill>
            </a:endParaRPr>
          </a:p>
        </p:txBody>
      </p:sp>
      <p:sp>
        <p:nvSpPr>
          <p:cNvPr id="9" name="Slide Number Placeholder 8"/>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7884369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4" name="Footer Placeholder 3"/>
          <p:cNvSpPr>
            <a:spLocks noGrp="1"/>
          </p:cNvSpPr>
          <p:nvPr>
            <p:ph type="ftr" sz="quarter" idx="11"/>
          </p:nvPr>
        </p:nvSpPr>
        <p:spPr/>
        <p:txBody>
          <a:bodyPr/>
          <a:lstStyle/>
          <a:p>
            <a:endParaRPr lang="id-ID">
              <a:solidFill>
                <a:prstClr val="black">
                  <a:tint val="75000"/>
                </a:prstClr>
              </a:solidFill>
            </a:endParaRPr>
          </a:p>
        </p:txBody>
      </p:sp>
      <p:sp>
        <p:nvSpPr>
          <p:cNvPr id="5" name="Slide Number Placeholder 4"/>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36740780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3" name="Footer Placeholder 2"/>
          <p:cNvSpPr>
            <a:spLocks noGrp="1"/>
          </p:cNvSpPr>
          <p:nvPr>
            <p:ph type="ftr" sz="quarter" idx="11"/>
          </p:nvPr>
        </p:nvSpPr>
        <p:spPr/>
        <p:txBody>
          <a:bodyPr/>
          <a:lstStyle/>
          <a:p>
            <a:endParaRPr lang="id-ID">
              <a:solidFill>
                <a:prstClr val="black">
                  <a:tint val="75000"/>
                </a:prstClr>
              </a:solidFill>
            </a:endParaRPr>
          </a:p>
        </p:txBody>
      </p:sp>
      <p:sp>
        <p:nvSpPr>
          <p:cNvPr id="4" name="Slide Number Placeholder 3"/>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72757192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94308803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88900881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09777624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06794768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5338231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7975122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658361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CA08F-126D-428F-A897-CEEFC80B58D7}" type="datetimeFigureOut">
              <a:rPr lang="id-ID" smtClean="0"/>
              <a:t>29/12/2017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75BA1C3-468F-42B6-AD6A-6CE3CEDBCBBE}" type="slidenum">
              <a:rPr lang="id-ID" smtClean="0"/>
              <a:t>‹#›</a:t>
            </a:fld>
            <a:endParaRPr lang="id-ID"/>
          </a:p>
        </p:txBody>
      </p:sp>
    </p:spTree>
    <p:extLst>
      <p:ext uri="{BB962C8B-B14F-4D97-AF65-F5344CB8AC3E}">
        <p14:creationId xmlns:p14="http://schemas.microsoft.com/office/powerpoint/2010/main" val="241070615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90240583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8" name="Footer Placeholder 7"/>
          <p:cNvSpPr>
            <a:spLocks noGrp="1"/>
          </p:cNvSpPr>
          <p:nvPr>
            <p:ph type="ftr" sz="quarter" idx="11"/>
          </p:nvPr>
        </p:nvSpPr>
        <p:spPr/>
        <p:txBody>
          <a:bodyPr/>
          <a:lstStyle/>
          <a:p>
            <a:endParaRPr lang="id-ID">
              <a:solidFill>
                <a:prstClr val="black">
                  <a:tint val="75000"/>
                </a:prstClr>
              </a:solidFill>
            </a:endParaRPr>
          </a:p>
        </p:txBody>
      </p:sp>
      <p:sp>
        <p:nvSpPr>
          <p:cNvPr id="9" name="Slide Number Placeholder 8"/>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50356167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4" name="Footer Placeholder 3"/>
          <p:cNvSpPr>
            <a:spLocks noGrp="1"/>
          </p:cNvSpPr>
          <p:nvPr>
            <p:ph type="ftr" sz="quarter" idx="11"/>
          </p:nvPr>
        </p:nvSpPr>
        <p:spPr/>
        <p:txBody>
          <a:bodyPr/>
          <a:lstStyle/>
          <a:p>
            <a:endParaRPr lang="id-ID">
              <a:solidFill>
                <a:prstClr val="black">
                  <a:tint val="75000"/>
                </a:prstClr>
              </a:solidFill>
            </a:endParaRPr>
          </a:p>
        </p:txBody>
      </p:sp>
      <p:sp>
        <p:nvSpPr>
          <p:cNvPr id="5" name="Slide Number Placeholder 4"/>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80964763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3" name="Footer Placeholder 2"/>
          <p:cNvSpPr>
            <a:spLocks noGrp="1"/>
          </p:cNvSpPr>
          <p:nvPr>
            <p:ph type="ftr" sz="quarter" idx="11"/>
          </p:nvPr>
        </p:nvSpPr>
        <p:spPr/>
        <p:txBody>
          <a:bodyPr/>
          <a:lstStyle/>
          <a:p>
            <a:endParaRPr lang="id-ID">
              <a:solidFill>
                <a:prstClr val="black">
                  <a:tint val="75000"/>
                </a:prstClr>
              </a:solidFill>
            </a:endParaRPr>
          </a:p>
        </p:txBody>
      </p:sp>
      <p:sp>
        <p:nvSpPr>
          <p:cNvPr id="4" name="Slide Number Placeholder 3"/>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85884345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53985970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48202580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41706632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550106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423972974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70067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t>29/12/2017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75BA1C3-468F-42B6-AD6A-6CE3CEDBCBBE}" type="slidenum">
              <a:rPr lang="id-ID" smtClean="0"/>
              <a:t>‹#›</a:t>
            </a:fld>
            <a:endParaRPr lang="id-ID"/>
          </a:p>
        </p:txBody>
      </p:sp>
    </p:spTree>
    <p:extLst>
      <p:ext uri="{BB962C8B-B14F-4D97-AF65-F5344CB8AC3E}">
        <p14:creationId xmlns:p14="http://schemas.microsoft.com/office/powerpoint/2010/main" val="134444759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3611736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74996375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8" name="Footer Placeholder 7"/>
          <p:cNvSpPr>
            <a:spLocks noGrp="1"/>
          </p:cNvSpPr>
          <p:nvPr>
            <p:ph type="ftr" sz="quarter" idx="11"/>
          </p:nvPr>
        </p:nvSpPr>
        <p:spPr/>
        <p:txBody>
          <a:bodyPr/>
          <a:lstStyle/>
          <a:p>
            <a:endParaRPr lang="id-ID">
              <a:solidFill>
                <a:prstClr val="black">
                  <a:tint val="75000"/>
                </a:prstClr>
              </a:solidFill>
            </a:endParaRPr>
          </a:p>
        </p:txBody>
      </p:sp>
      <p:sp>
        <p:nvSpPr>
          <p:cNvPr id="9" name="Slide Number Placeholder 8"/>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94457161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4" name="Footer Placeholder 3"/>
          <p:cNvSpPr>
            <a:spLocks noGrp="1"/>
          </p:cNvSpPr>
          <p:nvPr>
            <p:ph type="ftr" sz="quarter" idx="11"/>
          </p:nvPr>
        </p:nvSpPr>
        <p:spPr/>
        <p:txBody>
          <a:bodyPr/>
          <a:lstStyle/>
          <a:p>
            <a:endParaRPr lang="id-ID">
              <a:solidFill>
                <a:prstClr val="black">
                  <a:tint val="75000"/>
                </a:prstClr>
              </a:solidFill>
            </a:endParaRPr>
          </a:p>
        </p:txBody>
      </p:sp>
      <p:sp>
        <p:nvSpPr>
          <p:cNvPr id="5" name="Slide Number Placeholder 4"/>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4251391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3" name="Footer Placeholder 2"/>
          <p:cNvSpPr>
            <a:spLocks noGrp="1"/>
          </p:cNvSpPr>
          <p:nvPr>
            <p:ph type="ftr" sz="quarter" idx="11"/>
          </p:nvPr>
        </p:nvSpPr>
        <p:spPr/>
        <p:txBody>
          <a:bodyPr/>
          <a:lstStyle/>
          <a:p>
            <a:endParaRPr lang="id-ID">
              <a:solidFill>
                <a:prstClr val="black">
                  <a:tint val="75000"/>
                </a:prstClr>
              </a:solidFill>
            </a:endParaRPr>
          </a:p>
        </p:txBody>
      </p:sp>
      <p:sp>
        <p:nvSpPr>
          <p:cNvPr id="4" name="Slide Number Placeholder 3"/>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69883536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34622012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34289874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0093099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68176640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04734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t>29/12/2017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75BA1C3-468F-42B6-AD6A-6CE3CEDBCBBE}" type="slidenum">
              <a:rPr lang="id-ID" smtClean="0"/>
              <a:t>‹#›</a:t>
            </a:fld>
            <a:endParaRPr lang="id-ID"/>
          </a:p>
        </p:txBody>
      </p:sp>
    </p:spTree>
    <p:extLst>
      <p:ext uri="{BB962C8B-B14F-4D97-AF65-F5344CB8AC3E}">
        <p14:creationId xmlns:p14="http://schemas.microsoft.com/office/powerpoint/2010/main" val="37784921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65386103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46588626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14977868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8" name="Footer Placeholder 7"/>
          <p:cNvSpPr>
            <a:spLocks noGrp="1"/>
          </p:cNvSpPr>
          <p:nvPr>
            <p:ph type="ftr" sz="quarter" idx="11"/>
          </p:nvPr>
        </p:nvSpPr>
        <p:spPr/>
        <p:txBody>
          <a:bodyPr/>
          <a:lstStyle/>
          <a:p>
            <a:endParaRPr lang="id-ID">
              <a:solidFill>
                <a:prstClr val="black">
                  <a:tint val="75000"/>
                </a:prstClr>
              </a:solidFill>
            </a:endParaRPr>
          </a:p>
        </p:txBody>
      </p:sp>
      <p:sp>
        <p:nvSpPr>
          <p:cNvPr id="9" name="Slide Number Placeholder 8"/>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98650626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4" name="Footer Placeholder 3"/>
          <p:cNvSpPr>
            <a:spLocks noGrp="1"/>
          </p:cNvSpPr>
          <p:nvPr>
            <p:ph type="ftr" sz="quarter" idx="11"/>
          </p:nvPr>
        </p:nvSpPr>
        <p:spPr/>
        <p:txBody>
          <a:bodyPr/>
          <a:lstStyle/>
          <a:p>
            <a:endParaRPr lang="id-ID">
              <a:solidFill>
                <a:prstClr val="black">
                  <a:tint val="75000"/>
                </a:prstClr>
              </a:solidFill>
            </a:endParaRPr>
          </a:p>
        </p:txBody>
      </p:sp>
      <p:sp>
        <p:nvSpPr>
          <p:cNvPr id="5" name="Slide Number Placeholder 4"/>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29270167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3" name="Footer Placeholder 2"/>
          <p:cNvSpPr>
            <a:spLocks noGrp="1"/>
          </p:cNvSpPr>
          <p:nvPr>
            <p:ph type="ftr" sz="quarter" idx="11"/>
          </p:nvPr>
        </p:nvSpPr>
        <p:spPr/>
        <p:txBody>
          <a:bodyPr/>
          <a:lstStyle/>
          <a:p>
            <a:endParaRPr lang="id-ID">
              <a:solidFill>
                <a:prstClr val="black">
                  <a:tint val="75000"/>
                </a:prstClr>
              </a:solidFill>
            </a:endParaRPr>
          </a:p>
        </p:txBody>
      </p:sp>
      <p:sp>
        <p:nvSpPr>
          <p:cNvPr id="4" name="Slide Number Placeholder 3"/>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40224972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62925488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38228709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78665844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65007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CA08F-126D-428F-A897-CEEFC80B58D7}" type="datetimeFigureOut">
              <a:rPr lang="id-ID" smtClean="0"/>
              <a:t>29/12/2017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BA1C3-468F-42B6-AD6A-6CE3CEDBCBBE}" type="slidenum">
              <a:rPr lang="id-ID" smtClean="0"/>
              <a:t>‹#›</a:t>
            </a:fld>
            <a:endParaRPr lang="id-ID"/>
          </a:p>
        </p:txBody>
      </p:sp>
    </p:spTree>
    <p:extLst>
      <p:ext uri="{BB962C8B-B14F-4D97-AF65-F5344CB8AC3E}">
        <p14:creationId xmlns:p14="http://schemas.microsoft.com/office/powerpoint/2010/main" val="1627110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02860586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710975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5656100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0666258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06662582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88818896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88830962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1562826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CA08F-126D-428F-A897-CEEFC80B58D7}" type="datetimeFigureOut">
              <a:rPr lang="id-ID" smtClean="0">
                <a:solidFill>
                  <a:prstClr val="black">
                    <a:tint val="75000"/>
                  </a:prstClr>
                </a:solidFill>
              </a:rPr>
              <a:pPr/>
              <a:t>29/12/2017</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BA1C3-468F-42B6-AD6A-6CE3CEDBCBBE}"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76662848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image" Target="../media/image12.jpg"/><Relationship Id="rId1" Type="http://schemas.openxmlformats.org/officeDocument/2006/relationships/slideLayout" Target="../slideLayouts/slideLayout78.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3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6.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4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00.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0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89.xml"/></Relationships>
</file>

<file path=ppt/slides/_rels/slide48.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g"/><Relationship Id="rId1" Type="http://schemas.openxmlformats.org/officeDocument/2006/relationships/slideLayout" Target="../slideLayouts/slideLayout91.xml"/></Relationships>
</file>

<file path=ppt/slides/_rels/slide49.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12.jpg"/><Relationship Id="rId1" Type="http://schemas.openxmlformats.org/officeDocument/2006/relationships/slideLayout" Target="../slideLayouts/slideLayout9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5.jpg"/><Relationship Id="rId1" Type="http://schemas.openxmlformats.org/officeDocument/2006/relationships/slideLayout" Target="../slideLayouts/slideLayout91.xml"/></Relationships>
</file>

<file path=ppt/slides/_rels/slide51.xml.rels><?xml version="1.0" encoding="UTF-8" standalone="yes"?>
<Relationships xmlns="http://schemas.openxmlformats.org/package/2006/relationships"><Relationship Id="rId2" Type="http://schemas.openxmlformats.org/officeDocument/2006/relationships/image" Target="../media/image39.jpg"/><Relationship Id="rId1" Type="http://schemas.openxmlformats.org/officeDocument/2006/relationships/slideLayout" Target="../slideLayouts/slideLayout91.xml"/></Relationships>
</file>

<file path=ppt/slides/_rels/slide52.xml.rels><?xml version="1.0" encoding="UTF-8" standalone="yes"?>
<Relationships xmlns="http://schemas.openxmlformats.org/package/2006/relationships"><Relationship Id="rId2" Type="http://schemas.openxmlformats.org/officeDocument/2006/relationships/image" Target="../media/image39.jpg"/><Relationship Id="rId1" Type="http://schemas.openxmlformats.org/officeDocument/2006/relationships/slideLayout" Target="../slideLayouts/slideLayout91.xml"/></Relationships>
</file>

<file path=ppt/slides/_rels/slide53.xml.rels><?xml version="1.0" encoding="UTF-8" standalone="yes"?>
<Relationships xmlns="http://schemas.openxmlformats.org/package/2006/relationships"><Relationship Id="rId2" Type="http://schemas.openxmlformats.org/officeDocument/2006/relationships/image" Target="../media/image40.jpg"/><Relationship Id="rId1" Type="http://schemas.openxmlformats.org/officeDocument/2006/relationships/slideLayout" Target="../slideLayouts/slideLayout91.xml"/></Relationships>
</file>

<file path=ppt/slides/_rels/slide54.xml.rels><?xml version="1.0" encoding="UTF-8" standalone="yes"?>
<Relationships xmlns="http://schemas.openxmlformats.org/package/2006/relationships"><Relationship Id="rId2" Type="http://schemas.openxmlformats.org/officeDocument/2006/relationships/image" Target="../media/image40.jpg"/><Relationship Id="rId1" Type="http://schemas.openxmlformats.org/officeDocument/2006/relationships/slideLayout" Target="../slideLayouts/slideLayout91.xml"/></Relationships>
</file>

<file path=ppt/slides/_rels/slide55.xml.rels><?xml version="1.0" encoding="UTF-8" standalone="yes"?>
<Relationships xmlns="http://schemas.openxmlformats.org/package/2006/relationships"><Relationship Id="rId2" Type="http://schemas.openxmlformats.org/officeDocument/2006/relationships/image" Target="../media/image40.jpg"/><Relationship Id="rId1" Type="http://schemas.openxmlformats.org/officeDocument/2006/relationships/slideLayout" Target="../slideLayouts/slideLayout91.xml"/></Relationships>
</file>

<file path=ppt/slides/_rels/slide56.xml.rels><?xml version="1.0" encoding="UTF-8" standalone="yes"?>
<Relationships xmlns="http://schemas.openxmlformats.org/package/2006/relationships"><Relationship Id="rId2" Type="http://schemas.openxmlformats.org/officeDocument/2006/relationships/image" Target="../media/image40.jpg"/><Relationship Id="rId1" Type="http://schemas.openxmlformats.org/officeDocument/2006/relationships/slideLayout" Target="../slideLayouts/slideLayout91.xml"/></Relationships>
</file>

<file path=ppt/slides/_rels/slide57.xml.rels><?xml version="1.0" encoding="UTF-8" standalone="yes"?>
<Relationships xmlns="http://schemas.openxmlformats.org/package/2006/relationships"><Relationship Id="rId2" Type="http://schemas.openxmlformats.org/officeDocument/2006/relationships/image" Target="../media/image41.jpg"/><Relationship Id="rId1" Type="http://schemas.openxmlformats.org/officeDocument/2006/relationships/slideLayout" Target="../slideLayouts/slideLayout89.xml"/></Relationships>
</file>

<file path=ppt/slides/_rels/slide58.xml.rels><?xml version="1.0" encoding="UTF-8" standalone="yes"?>
<Relationships xmlns="http://schemas.openxmlformats.org/package/2006/relationships"><Relationship Id="rId2" Type="http://schemas.openxmlformats.org/officeDocument/2006/relationships/image" Target="../media/image41.jpg"/><Relationship Id="rId1" Type="http://schemas.openxmlformats.org/officeDocument/2006/relationships/slideLayout" Target="../slideLayouts/slideLayout89.xml"/></Relationships>
</file>

<file path=ppt/slides/_rels/slide59.xml.rels><?xml version="1.0" encoding="UTF-8" standalone="yes"?>
<Relationships xmlns="http://schemas.openxmlformats.org/package/2006/relationships"><Relationship Id="rId2" Type="http://schemas.openxmlformats.org/officeDocument/2006/relationships/image" Target="../media/image42.jpg"/><Relationship Id="rId1" Type="http://schemas.openxmlformats.org/officeDocument/2006/relationships/slideLayout" Target="../slideLayouts/slideLayout89.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43.jpg"/><Relationship Id="rId1" Type="http://schemas.openxmlformats.org/officeDocument/2006/relationships/slideLayout" Target="../slideLayouts/slideLayout8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64.xml.rels><?xml version="1.0" encoding="UTF-8" standalone="yes"?>
<Relationships xmlns="http://schemas.openxmlformats.org/package/2006/relationships"><Relationship Id="rId2" Type="http://schemas.openxmlformats.org/officeDocument/2006/relationships/image" Target="../media/image44.jpg"/><Relationship Id="rId1" Type="http://schemas.openxmlformats.org/officeDocument/2006/relationships/slideLayout" Target="../slideLayouts/slideLayout89.xml"/></Relationships>
</file>

<file path=ppt/slides/_rels/slide6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6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7.xml"/></Relationships>
</file>

<file path=ppt/slides/_rels/slide6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7.xml"/></Relationships>
</file>

<file path=ppt/slides/_rels/slide6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hyperlink" Target="http://romeltea.com/category/public-speaking/" TargetMode="External"/><Relationship Id="rId1" Type="http://schemas.openxmlformats.org/officeDocument/2006/relationships/slideLayout" Target="../slideLayouts/slideLayout69.xml"/></Relationships>
</file>

<file path=ppt/slides/_rels/slide6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69.xml"/></Relationships>
</file>

<file path=ppt/slides/_rels/slide7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69.xml"/></Relationships>
</file>

<file path=ppt/slides/_rels/slide72.xml.rels><?xml version="1.0" encoding="UTF-8" standalone="yes"?>
<Relationships xmlns="http://schemas.openxmlformats.org/package/2006/relationships"><Relationship Id="rId2" Type="http://schemas.openxmlformats.org/officeDocument/2006/relationships/image" Target="../media/image45.jpg"/><Relationship Id="rId1" Type="http://schemas.openxmlformats.org/officeDocument/2006/relationships/slideLayout" Target="../slideLayouts/slideLayout69.xml"/></Relationships>
</file>

<file path=ppt/slides/_rels/slide73.xml.rels><?xml version="1.0" encoding="UTF-8" standalone="yes"?>
<Relationships xmlns="http://schemas.openxmlformats.org/package/2006/relationships"><Relationship Id="rId2" Type="http://schemas.openxmlformats.org/officeDocument/2006/relationships/image" Target="../media/image45.jpg"/><Relationship Id="rId1" Type="http://schemas.openxmlformats.org/officeDocument/2006/relationships/slideLayout" Target="../slideLayouts/slideLayout69.xml"/></Relationships>
</file>

<file path=ppt/slides/_rels/slide74.xml.rels><?xml version="1.0" encoding="UTF-8" standalone="yes"?>
<Relationships xmlns="http://schemas.openxmlformats.org/package/2006/relationships"><Relationship Id="rId2" Type="http://schemas.openxmlformats.org/officeDocument/2006/relationships/image" Target="../media/image46.jpg"/><Relationship Id="rId1" Type="http://schemas.openxmlformats.org/officeDocument/2006/relationships/slideLayout" Target="../slideLayouts/slideLayout69.xml"/></Relationships>
</file>

<file path=ppt/slides/_rels/slide75.xml.rels><?xml version="1.0" encoding="UTF-8" standalone="yes"?>
<Relationships xmlns="http://schemas.openxmlformats.org/package/2006/relationships"><Relationship Id="rId2" Type="http://schemas.openxmlformats.org/officeDocument/2006/relationships/image" Target="../media/image47.jpg"/><Relationship Id="rId1" Type="http://schemas.openxmlformats.org/officeDocument/2006/relationships/slideLayout" Target="../slideLayouts/slideLayout69.xml"/></Relationships>
</file>

<file path=ppt/slides/_rels/slide76.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48.jpg"/><Relationship Id="rId1" Type="http://schemas.openxmlformats.org/officeDocument/2006/relationships/slideLayout" Target="../slideLayouts/slideLayout69.xml"/><Relationship Id="rId4" Type="http://schemas.openxmlformats.org/officeDocument/2006/relationships/image" Target="../media/image50.jpeg"/></Relationships>
</file>

<file path=ppt/slides/_rels/slide7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6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7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8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81.xml.rels><?xml version="1.0" encoding="UTF-8" standalone="yes"?>
<Relationships xmlns="http://schemas.openxmlformats.org/package/2006/relationships"><Relationship Id="rId2" Type="http://schemas.openxmlformats.org/officeDocument/2006/relationships/image" Target="../media/image5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84168" y="116632"/>
            <a:ext cx="3024336" cy="792088"/>
          </a:xfrm>
        </p:spPr>
        <p:txBody>
          <a:bodyPr/>
          <a:lstStyle/>
          <a:p>
            <a:r>
              <a:rPr lang="id-ID" dirty="0" smtClean="0"/>
              <a:t>Pertemuan 1</a:t>
            </a:r>
            <a:endParaRPr lang="id-ID" dirty="0"/>
          </a:p>
        </p:txBody>
      </p:sp>
      <p:sp>
        <p:nvSpPr>
          <p:cNvPr id="4" name="Rectangle 3"/>
          <p:cNvSpPr/>
          <p:nvPr/>
        </p:nvSpPr>
        <p:spPr>
          <a:xfrm>
            <a:off x="2771800" y="3186842"/>
            <a:ext cx="4752528" cy="1754326"/>
          </a:xfrm>
          <a:prstGeom prst="rect">
            <a:avLst/>
          </a:prstGeom>
          <a:noFill/>
        </p:spPr>
        <p:txBody>
          <a:bodyPr wrap="square" lIns="91440" tIns="45720" rIns="91440" bIns="45720">
            <a:spAutoFit/>
          </a:bodyPr>
          <a:lstStyle/>
          <a:p>
            <a:pPr algn="ctr"/>
            <a:r>
              <a:rPr lang="id-ID"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Olah Vokal </a:t>
            </a:r>
          </a:p>
          <a:p>
            <a:pPr algn="ctr"/>
            <a:r>
              <a:rPr lang="id-ID"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Penyiaran</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49578327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pic>
        <p:nvPicPr>
          <p:cNvPr id="1026" name="Picture 2" descr="D:\Bahan Mengajar\Olah Vokal Penyiaran\Foto dan Gambar\4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7" y="2348881"/>
            <a:ext cx="3672408" cy="367240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Bahan Mengajar\Olah Vokal Penyiaran\Foto dan Gambar\6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836712"/>
            <a:ext cx="3384376" cy="50858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3568" y="692696"/>
            <a:ext cx="3829895" cy="707886"/>
          </a:xfrm>
          <a:prstGeom prst="rect">
            <a:avLst/>
          </a:prstGeom>
          <a:noFill/>
        </p:spPr>
        <p:txBody>
          <a:bodyPr wrap="none" rtlCol="0">
            <a:spAutoFit/>
          </a:bodyPr>
          <a:lstStyle/>
          <a:p>
            <a:r>
              <a:rPr lang="id-ID" sz="4000" u="sng" dirty="0" smtClean="0">
                <a:solidFill>
                  <a:schemeClr val="bg2">
                    <a:lumMod val="90000"/>
                  </a:schemeClr>
                </a:solidFill>
                <a:latin typeface="Aharoni" pitchFamily="2" charset="-79"/>
                <a:cs typeface="Aharoni" pitchFamily="2" charset="-79"/>
              </a:rPr>
              <a:t>Buku Referensi</a:t>
            </a:r>
            <a:endParaRPr lang="id-ID" sz="4000" u="sng" dirty="0">
              <a:solidFill>
                <a:schemeClr val="bg2">
                  <a:lumMod val="90000"/>
                </a:schemeClr>
              </a:solidFill>
              <a:latin typeface="Aharoni" pitchFamily="2" charset="-79"/>
              <a:cs typeface="Aharoni" pitchFamily="2" charset="-79"/>
            </a:endParaRPr>
          </a:p>
        </p:txBody>
      </p:sp>
    </p:spTree>
    <p:extLst>
      <p:ext uri="{BB962C8B-B14F-4D97-AF65-F5344CB8AC3E}">
        <p14:creationId xmlns:p14="http://schemas.microsoft.com/office/powerpoint/2010/main" val="136545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par>
                                <p:cTn id="10" presetID="53" presetClass="entr" presetSubtype="16" fill="hold" nodeType="withEffect">
                                  <p:stCondLst>
                                    <p:cond delay="0"/>
                                  </p:stCondLst>
                                  <p:childTnLst>
                                    <p:set>
                                      <p:cBhvr>
                                        <p:cTn id="11" dur="1" fill="hold">
                                          <p:stCondLst>
                                            <p:cond delay="0"/>
                                          </p:stCondLst>
                                        </p:cTn>
                                        <p:tgtEl>
                                          <p:spTgt spid="1027"/>
                                        </p:tgtEl>
                                        <p:attrNameLst>
                                          <p:attrName>style.visibility</p:attrName>
                                        </p:attrNameLst>
                                      </p:cBhvr>
                                      <p:to>
                                        <p:strVal val="visible"/>
                                      </p:to>
                                    </p:set>
                                    <p:anim calcmode="lin" valueType="num">
                                      <p:cBhvr>
                                        <p:cTn id="12" dur="500" fill="hold"/>
                                        <p:tgtEl>
                                          <p:spTgt spid="1027"/>
                                        </p:tgtEl>
                                        <p:attrNameLst>
                                          <p:attrName>ppt_w</p:attrName>
                                        </p:attrNameLst>
                                      </p:cBhvr>
                                      <p:tavLst>
                                        <p:tav tm="0">
                                          <p:val>
                                            <p:fltVal val="0"/>
                                          </p:val>
                                        </p:tav>
                                        <p:tav tm="100000">
                                          <p:val>
                                            <p:strVal val="#ppt_w"/>
                                          </p:val>
                                        </p:tav>
                                      </p:tavLst>
                                    </p:anim>
                                    <p:anim calcmode="lin" valueType="num">
                                      <p:cBhvr>
                                        <p:cTn id="13" dur="500" fill="hold"/>
                                        <p:tgtEl>
                                          <p:spTgt spid="1027"/>
                                        </p:tgtEl>
                                        <p:attrNameLst>
                                          <p:attrName>ppt_h</p:attrName>
                                        </p:attrNameLst>
                                      </p:cBhvr>
                                      <p:tavLst>
                                        <p:tav tm="0">
                                          <p:val>
                                            <p:fltVal val="0"/>
                                          </p:val>
                                        </p:tav>
                                        <p:tav tm="100000">
                                          <p:val>
                                            <p:strVal val="#ppt_h"/>
                                          </p:val>
                                        </p:tav>
                                      </p:tavLst>
                                    </p:anim>
                                    <p:animEffect transition="in" filter="fade">
                                      <p:cBhvr>
                                        <p:cTn id="14"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940152" y="4999603"/>
            <a:ext cx="3096345" cy="1525741"/>
          </a:xfrm>
        </p:spPr>
        <p:txBody>
          <a:bodyPr>
            <a:normAutofit fontScale="90000"/>
          </a:bodyPr>
          <a:lstStyle/>
          <a:p>
            <a:r>
              <a:rPr lang="id-ID" dirty="0" smtClean="0">
                <a:solidFill>
                  <a:srgbClr val="FF0000"/>
                </a:solidFill>
                <a:latin typeface="Arial Rounded MT Bold" pitchFamily="34" charset="0"/>
              </a:rPr>
              <a:t>TAHUKAH </a:t>
            </a:r>
            <a:br>
              <a:rPr lang="id-ID" dirty="0" smtClean="0">
                <a:solidFill>
                  <a:srgbClr val="FF0000"/>
                </a:solidFill>
                <a:latin typeface="Arial Rounded MT Bold" pitchFamily="34" charset="0"/>
              </a:rPr>
            </a:br>
            <a:r>
              <a:rPr lang="id-ID" dirty="0" smtClean="0">
                <a:solidFill>
                  <a:srgbClr val="FF0000"/>
                </a:solidFill>
                <a:latin typeface="Arial Rounded MT Bold" pitchFamily="34" charset="0"/>
              </a:rPr>
              <a:t>ANDA...???</a:t>
            </a:r>
            <a:endParaRPr lang="id-ID" dirty="0">
              <a:solidFill>
                <a:srgbClr val="FF0000"/>
              </a:solidFill>
              <a:latin typeface="Arial Rounded MT Bold" pitchFamily="34" charset="0"/>
            </a:endParaRPr>
          </a:p>
        </p:txBody>
      </p:sp>
      <p:sp>
        <p:nvSpPr>
          <p:cNvPr id="3" name="Vertical Scroll 2"/>
          <p:cNvSpPr/>
          <p:nvPr/>
        </p:nvSpPr>
        <p:spPr>
          <a:xfrm>
            <a:off x="0" y="260648"/>
            <a:ext cx="6444208" cy="5501069"/>
          </a:xfrm>
          <a:prstGeom prst="verticalScroll">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prstClr val="white"/>
                </a:solidFill>
              </a:rPr>
              <a:t> </a:t>
            </a:r>
            <a:endParaRPr lang="id-ID" dirty="0">
              <a:solidFill>
                <a:prstClr val="white"/>
              </a:solidFill>
            </a:endParaRPr>
          </a:p>
        </p:txBody>
      </p:sp>
      <p:sp>
        <p:nvSpPr>
          <p:cNvPr id="4" name="TextBox 3"/>
          <p:cNvSpPr txBox="1"/>
          <p:nvPr/>
        </p:nvSpPr>
        <p:spPr>
          <a:xfrm>
            <a:off x="1619672" y="312866"/>
            <a:ext cx="4536503" cy="584775"/>
          </a:xfrm>
          <a:prstGeom prst="rect">
            <a:avLst/>
          </a:prstGeom>
          <a:noFill/>
        </p:spPr>
        <p:txBody>
          <a:bodyPr wrap="square" rtlCol="0">
            <a:spAutoFit/>
          </a:bodyPr>
          <a:lstStyle/>
          <a:p>
            <a:pPr algn="ctr"/>
            <a:r>
              <a:rPr lang="id-ID" sz="3200" b="1" dirty="0" smtClean="0">
                <a:solidFill>
                  <a:prstClr val="black"/>
                </a:solidFill>
                <a:latin typeface="Aharoni" pitchFamily="2" charset="-79"/>
                <a:cs typeface="Aharoni" pitchFamily="2" charset="-79"/>
              </a:rPr>
              <a:t>SURVEY KETAKUTAN </a:t>
            </a:r>
            <a:endParaRPr lang="id-ID" sz="3200" b="1" dirty="0">
              <a:solidFill>
                <a:prstClr val="black"/>
              </a:solidFill>
              <a:latin typeface="Aharoni" pitchFamily="2" charset="-79"/>
              <a:cs typeface="Aharoni" pitchFamily="2" charset="-79"/>
            </a:endParaRPr>
          </a:p>
        </p:txBody>
      </p:sp>
      <p:sp>
        <p:nvSpPr>
          <p:cNvPr id="5" name="TextBox 4"/>
          <p:cNvSpPr txBox="1"/>
          <p:nvPr/>
        </p:nvSpPr>
        <p:spPr>
          <a:xfrm>
            <a:off x="1464128" y="1052348"/>
            <a:ext cx="3216843" cy="4708981"/>
          </a:xfrm>
          <a:prstGeom prst="rect">
            <a:avLst/>
          </a:prstGeom>
          <a:noFill/>
        </p:spPr>
        <p:txBody>
          <a:bodyPr wrap="none" rtlCol="0">
            <a:spAutoFit/>
          </a:bodyPr>
          <a:lstStyle/>
          <a:p>
            <a:r>
              <a:rPr lang="id-ID" sz="2000" b="1" dirty="0" smtClean="0">
                <a:solidFill>
                  <a:prstClr val="black"/>
                </a:solidFill>
              </a:rPr>
              <a:t>15. Eskalator  </a:t>
            </a:r>
          </a:p>
          <a:p>
            <a:r>
              <a:rPr lang="id-ID" sz="2000" b="1" dirty="0" smtClean="0">
                <a:solidFill>
                  <a:prstClr val="black"/>
                </a:solidFill>
              </a:rPr>
              <a:t>14. Elevator</a:t>
            </a:r>
          </a:p>
          <a:p>
            <a:r>
              <a:rPr lang="id-ID" sz="2000" b="1" dirty="0" smtClean="0">
                <a:solidFill>
                  <a:prstClr val="black"/>
                </a:solidFill>
              </a:rPr>
              <a:t>13. Gelap</a:t>
            </a:r>
          </a:p>
          <a:p>
            <a:r>
              <a:rPr lang="id-ID" sz="2000" b="1" dirty="0" smtClean="0">
                <a:solidFill>
                  <a:prstClr val="black"/>
                </a:solidFill>
              </a:rPr>
              <a:t>12. Anjing</a:t>
            </a:r>
          </a:p>
          <a:p>
            <a:r>
              <a:rPr lang="id-ID" sz="2000" b="1" dirty="0" smtClean="0">
                <a:solidFill>
                  <a:prstClr val="black"/>
                </a:solidFill>
              </a:rPr>
              <a:t>11. Air Yang Dalam</a:t>
            </a:r>
          </a:p>
          <a:p>
            <a:r>
              <a:rPr lang="id-ID" sz="2000" b="1" dirty="0" smtClean="0">
                <a:solidFill>
                  <a:prstClr val="black"/>
                </a:solidFill>
              </a:rPr>
              <a:t>10. Ketinggian</a:t>
            </a:r>
          </a:p>
          <a:p>
            <a:r>
              <a:rPr lang="id-ID" sz="2000" b="1" dirty="0" smtClean="0">
                <a:solidFill>
                  <a:prstClr val="black"/>
                </a:solidFill>
              </a:rPr>
              <a:t>9. Kerusuhan</a:t>
            </a:r>
          </a:p>
          <a:p>
            <a:r>
              <a:rPr lang="id-ID" sz="2000" b="1" dirty="0" smtClean="0">
                <a:solidFill>
                  <a:prstClr val="black"/>
                </a:solidFill>
              </a:rPr>
              <a:t>8. Kesendirian</a:t>
            </a:r>
          </a:p>
          <a:p>
            <a:r>
              <a:rPr lang="id-ID" sz="2000" b="1" dirty="0" smtClean="0">
                <a:solidFill>
                  <a:prstClr val="black"/>
                </a:solidFill>
              </a:rPr>
              <a:t>7. Serangga</a:t>
            </a:r>
          </a:p>
          <a:p>
            <a:r>
              <a:rPr lang="id-ID" sz="2000" b="1" dirty="0" smtClean="0">
                <a:solidFill>
                  <a:prstClr val="black"/>
                </a:solidFill>
              </a:rPr>
              <a:t>6. Mati</a:t>
            </a:r>
          </a:p>
          <a:p>
            <a:r>
              <a:rPr lang="id-ID" sz="2000" b="1" dirty="0" smtClean="0">
                <a:solidFill>
                  <a:prstClr val="black"/>
                </a:solidFill>
              </a:rPr>
              <a:t>5. Teman Hidup</a:t>
            </a:r>
          </a:p>
          <a:p>
            <a:r>
              <a:rPr lang="id-ID" sz="2000" b="1" dirty="0" smtClean="0">
                <a:solidFill>
                  <a:prstClr val="black"/>
                </a:solidFill>
              </a:rPr>
              <a:t>4. Sakit</a:t>
            </a:r>
          </a:p>
          <a:p>
            <a:r>
              <a:rPr lang="id-ID" sz="2000" b="1" dirty="0" smtClean="0">
                <a:solidFill>
                  <a:prstClr val="black"/>
                </a:solidFill>
              </a:rPr>
              <a:t>3. Hari Tua</a:t>
            </a:r>
          </a:p>
          <a:p>
            <a:r>
              <a:rPr lang="id-ID" sz="2000" b="1" dirty="0" smtClean="0">
                <a:solidFill>
                  <a:prstClr val="black"/>
                </a:solidFill>
              </a:rPr>
              <a:t>2. Problem Finansial</a:t>
            </a:r>
          </a:p>
          <a:p>
            <a:r>
              <a:rPr lang="id-ID" sz="2000" b="1" u="sng" dirty="0" smtClean="0">
                <a:solidFill>
                  <a:srgbClr val="FF0000"/>
                </a:solidFill>
              </a:rPr>
              <a:t>1. Berbicara di depan Umum</a:t>
            </a:r>
            <a:endParaRPr lang="id-ID" sz="2000" b="1" u="sng" dirty="0">
              <a:solidFill>
                <a:srgbClr val="FF0000"/>
              </a:solidFill>
            </a:endParaRPr>
          </a:p>
        </p:txBody>
      </p:sp>
      <p:pic>
        <p:nvPicPr>
          <p:cNvPr id="4098" name="Picture 2" descr="D:\Bahan Mengajar\Olah Vokal Penyiaran\Foto dan Gambar\5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3336776"/>
            <a:ext cx="2286000" cy="16764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6165304"/>
            <a:ext cx="2331279" cy="584775"/>
          </a:xfrm>
          <a:prstGeom prst="rect">
            <a:avLst/>
          </a:prstGeom>
          <a:noFill/>
        </p:spPr>
        <p:txBody>
          <a:bodyPr wrap="none" rtlCol="0">
            <a:spAutoFit/>
          </a:bodyPr>
          <a:lstStyle/>
          <a:p>
            <a:r>
              <a:rPr lang="id-ID" sz="3200" dirty="0" smtClean="0">
                <a:solidFill>
                  <a:schemeClr val="bg2"/>
                </a:solidFill>
              </a:rPr>
              <a:t>Pertemuan 3</a:t>
            </a:r>
            <a:endParaRPr lang="id-ID" sz="3200" dirty="0">
              <a:solidFill>
                <a:schemeClr val="bg2"/>
              </a:solidFill>
            </a:endParaRPr>
          </a:p>
        </p:txBody>
      </p:sp>
    </p:spTree>
    <p:extLst>
      <p:ext uri="{BB962C8B-B14F-4D97-AF65-F5344CB8AC3E}">
        <p14:creationId xmlns:p14="http://schemas.microsoft.com/office/powerpoint/2010/main" val="15019833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barn(inVertical)">
                                      <p:cBhvr>
                                        <p:cTn id="21" dur="5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barn(inVertical)">
                                      <p:cBhvr>
                                        <p:cTn id="26" dur="500"/>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barn(inVertical)">
                                      <p:cBhvr>
                                        <p:cTn id="31" dur="500"/>
                                        <p:tgtEl>
                                          <p:spTgt spid="5">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barn(inVertical)">
                                      <p:cBhvr>
                                        <p:cTn id="36" dur="500"/>
                                        <p:tgtEl>
                                          <p:spTgt spid="5">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Effect transition="in" filter="barn(inVertical)">
                                      <p:cBhvr>
                                        <p:cTn id="41" dur="500"/>
                                        <p:tgtEl>
                                          <p:spTgt spid="5">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5">
                                            <p:txEl>
                                              <p:pRg st="5" end="5"/>
                                            </p:txEl>
                                          </p:spTgt>
                                        </p:tgtEl>
                                        <p:attrNameLst>
                                          <p:attrName>style.visibility</p:attrName>
                                        </p:attrNameLst>
                                      </p:cBhvr>
                                      <p:to>
                                        <p:strVal val="visible"/>
                                      </p:to>
                                    </p:set>
                                    <p:animEffect transition="in" filter="barn(inVertical)">
                                      <p:cBhvr>
                                        <p:cTn id="46" dur="500"/>
                                        <p:tgtEl>
                                          <p:spTgt spid="5">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5">
                                            <p:txEl>
                                              <p:pRg st="6" end="6"/>
                                            </p:txEl>
                                          </p:spTgt>
                                        </p:tgtEl>
                                        <p:attrNameLst>
                                          <p:attrName>style.visibility</p:attrName>
                                        </p:attrNameLst>
                                      </p:cBhvr>
                                      <p:to>
                                        <p:strVal val="visible"/>
                                      </p:to>
                                    </p:set>
                                    <p:animEffect transition="in" filter="barn(inVertical)">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barn(inVertical)">
                                      <p:cBhvr>
                                        <p:cTn id="56" dur="500"/>
                                        <p:tgtEl>
                                          <p:spTgt spid="5">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5">
                                            <p:txEl>
                                              <p:pRg st="8" end="8"/>
                                            </p:txEl>
                                          </p:spTgt>
                                        </p:tgtEl>
                                        <p:attrNameLst>
                                          <p:attrName>style.visibility</p:attrName>
                                        </p:attrNameLst>
                                      </p:cBhvr>
                                      <p:to>
                                        <p:strVal val="visible"/>
                                      </p:to>
                                    </p:set>
                                    <p:animEffect transition="in" filter="barn(inVertical)">
                                      <p:cBhvr>
                                        <p:cTn id="61" dur="500"/>
                                        <p:tgtEl>
                                          <p:spTgt spid="5">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nodeType="clickEffect">
                                  <p:stCondLst>
                                    <p:cond delay="0"/>
                                  </p:stCondLst>
                                  <p:childTnLst>
                                    <p:set>
                                      <p:cBhvr>
                                        <p:cTn id="65" dur="1" fill="hold">
                                          <p:stCondLst>
                                            <p:cond delay="0"/>
                                          </p:stCondLst>
                                        </p:cTn>
                                        <p:tgtEl>
                                          <p:spTgt spid="5">
                                            <p:txEl>
                                              <p:pRg st="9" end="9"/>
                                            </p:txEl>
                                          </p:spTgt>
                                        </p:tgtEl>
                                        <p:attrNameLst>
                                          <p:attrName>style.visibility</p:attrName>
                                        </p:attrNameLst>
                                      </p:cBhvr>
                                      <p:to>
                                        <p:strVal val="visible"/>
                                      </p:to>
                                    </p:set>
                                    <p:animEffect transition="in" filter="barn(inVertical)">
                                      <p:cBhvr>
                                        <p:cTn id="66" dur="500"/>
                                        <p:tgtEl>
                                          <p:spTgt spid="5">
                                            <p:txEl>
                                              <p:pRg st="9" end="9"/>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nodeType="clickEffect">
                                  <p:stCondLst>
                                    <p:cond delay="0"/>
                                  </p:stCondLst>
                                  <p:childTnLst>
                                    <p:set>
                                      <p:cBhvr>
                                        <p:cTn id="70" dur="1" fill="hold">
                                          <p:stCondLst>
                                            <p:cond delay="0"/>
                                          </p:stCondLst>
                                        </p:cTn>
                                        <p:tgtEl>
                                          <p:spTgt spid="5">
                                            <p:txEl>
                                              <p:pRg st="10" end="10"/>
                                            </p:txEl>
                                          </p:spTgt>
                                        </p:tgtEl>
                                        <p:attrNameLst>
                                          <p:attrName>style.visibility</p:attrName>
                                        </p:attrNameLst>
                                      </p:cBhvr>
                                      <p:to>
                                        <p:strVal val="visible"/>
                                      </p:to>
                                    </p:set>
                                    <p:animEffect transition="in" filter="barn(inVertical)">
                                      <p:cBhvr>
                                        <p:cTn id="71" dur="500"/>
                                        <p:tgtEl>
                                          <p:spTgt spid="5">
                                            <p:txEl>
                                              <p:pRg st="10" end="1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nodeType="clickEffect">
                                  <p:stCondLst>
                                    <p:cond delay="0"/>
                                  </p:stCondLst>
                                  <p:childTnLst>
                                    <p:set>
                                      <p:cBhvr>
                                        <p:cTn id="75" dur="1" fill="hold">
                                          <p:stCondLst>
                                            <p:cond delay="0"/>
                                          </p:stCondLst>
                                        </p:cTn>
                                        <p:tgtEl>
                                          <p:spTgt spid="5">
                                            <p:txEl>
                                              <p:pRg st="11" end="11"/>
                                            </p:txEl>
                                          </p:spTgt>
                                        </p:tgtEl>
                                        <p:attrNameLst>
                                          <p:attrName>style.visibility</p:attrName>
                                        </p:attrNameLst>
                                      </p:cBhvr>
                                      <p:to>
                                        <p:strVal val="visible"/>
                                      </p:to>
                                    </p:set>
                                    <p:animEffect transition="in" filter="barn(inVertical)">
                                      <p:cBhvr>
                                        <p:cTn id="76" dur="500"/>
                                        <p:tgtEl>
                                          <p:spTgt spid="5">
                                            <p:txEl>
                                              <p:pRg st="11" end="11"/>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nodeType="clickEffect">
                                  <p:stCondLst>
                                    <p:cond delay="0"/>
                                  </p:stCondLst>
                                  <p:childTnLst>
                                    <p:set>
                                      <p:cBhvr>
                                        <p:cTn id="80" dur="1" fill="hold">
                                          <p:stCondLst>
                                            <p:cond delay="0"/>
                                          </p:stCondLst>
                                        </p:cTn>
                                        <p:tgtEl>
                                          <p:spTgt spid="5">
                                            <p:txEl>
                                              <p:pRg st="12" end="12"/>
                                            </p:txEl>
                                          </p:spTgt>
                                        </p:tgtEl>
                                        <p:attrNameLst>
                                          <p:attrName>style.visibility</p:attrName>
                                        </p:attrNameLst>
                                      </p:cBhvr>
                                      <p:to>
                                        <p:strVal val="visible"/>
                                      </p:to>
                                    </p:set>
                                    <p:animEffect transition="in" filter="barn(inVertical)">
                                      <p:cBhvr>
                                        <p:cTn id="81" dur="500"/>
                                        <p:tgtEl>
                                          <p:spTgt spid="5">
                                            <p:txEl>
                                              <p:pRg st="12" end="12"/>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nodeType="clickEffect">
                                  <p:stCondLst>
                                    <p:cond delay="0"/>
                                  </p:stCondLst>
                                  <p:childTnLst>
                                    <p:set>
                                      <p:cBhvr>
                                        <p:cTn id="85" dur="1" fill="hold">
                                          <p:stCondLst>
                                            <p:cond delay="0"/>
                                          </p:stCondLst>
                                        </p:cTn>
                                        <p:tgtEl>
                                          <p:spTgt spid="5">
                                            <p:txEl>
                                              <p:pRg st="13" end="13"/>
                                            </p:txEl>
                                          </p:spTgt>
                                        </p:tgtEl>
                                        <p:attrNameLst>
                                          <p:attrName>style.visibility</p:attrName>
                                        </p:attrNameLst>
                                      </p:cBhvr>
                                      <p:to>
                                        <p:strVal val="visible"/>
                                      </p:to>
                                    </p:set>
                                    <p:animEffect transition="in" filter="barn(inVertical)">
                                      <p:cBhvr>
                                        <p:cTn id="86" dur="500"/>
                                        <p:tgtEl>
                                          <p:spTgt spid="5">
                                            <p:txEl>
                                              <p:pRg st="13" end="1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5">
                                            <p:txEl>
                                              <p:pRg st="14" end="14"/>
                                            </p:txEl>
                                          </p:spTgt>
                                        </p:tgtEl>
                                        <p:attrNameLst>
                                          <p:attrName>style.visibility</p:attrName>
                                        </p:attrNameLst>
                                      </p:cBhvr>
                                      <p:to>
                                        <p:strVal val="visible"/>
                                      </p:to>
                                    </p:set>
                                    <p:anim calcmode="lin" valueType="num">
                                      <p:cBhvr>
                                        <p:cTn id="91" dur="500" fill="hold"/>
                                        <p:tgtEl>
                                          <p:spTgt spid="5">
                                            <p:txEl>
                                              <p:pRg st="14" end="14"/>
                                            </p:txEl>
                                          </p:spTgt>
                                        </p:tgtEl>
                                        <p:attrNameLst>
                                          <p:attrName>ppt_w</p:attrName>
                                        </p:attrNameLst>
                                      </p:cBhvr>
                                      <p:tavLst>
                                        <p:tav tm="0">
                                          <p:val>
                                            <p:fltVal val="0"/>
                                          </p:val>
                                        </p:tav>
                                        <p:tav tm="100000">
                                          <p:val>
                                            <p:strVal val="#ppt_w"/>
                                          </p:val>
                                        </p:tav>
                                      </p:tavLst>
                                    </p:anim>
                                    <p:anim calcmode="lin" valueType="num">
                                      <p:cBhvr>
                                        <p:cTn id="92" dur="500" fill="hold"/>
                                        <p:tgtEl>
                                          <p:spTgt spid="5">
                                            <p:txEl>
                                              <p:pRg st="14" end="14"/>
                                            </p:txEl>
                                          </p:spTgt>
                                        </p:tgtEl>
                                        <p:attrNameLst>
                                          <p:attrName>ppt_h</p:attrName>
                                        </p:attrNameLst>
                                      </p:cBhvr>
                                      <p:tavLst>
                                        <p:tav tm="0">
                                          <p:val>
                                            <p:fltVal val="0"/>
                                          </p:val>
                                        </p:tav>
                                        <p:tav tm="100000">
                                          <p:val>
                                            <p:strVal val="#ppt_h"/>
                                          </p:val>
                                        </p:tav>
                                      </p:tavLst>
                                    </p:anim>
                                    <p:animEffect transition="in" filter="fade">
                                      <p:cBhvr>
                                        <p:cTn id="93" dur="500"/>
                                        <p:tgtEl>
                                          <p:spTgt spid="5">
                                            <p:txEl>
                                              <p:pRg st="14" end="14"/>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14" presetClass="entr" presetSubtype="10" fill="hold" nodeType="clickEffect">
                                  <p:stCondLst>
                                    <p:cond delay="0"/>
                                  </p:stCondLst>
                                  <p:childTnLst>
                                    <p:set>
                                      <p:cBhvr>
                                        <p:cTn id="97" dur="1" fill="hold">
                                          <p:stCondLst>
                                            <p:cond delay="0"/>
                                          </p:stCondLst>
                                        </p:cTn>
                                        <p:tgtEl>
                                          <p:spTgt spid="4098"/>
                                        </p:tgtEl>
                                        <p:attrNameLst>
                                          <p:attrName>style.visibility</p:attrName>
                                        </p:attrNameLst>
                                      </p:cBhvr>
                                      <p:to>
                                        <p:strVal val="visible"/>
                                      </p:to>
                                    </p:set>
                                    <p:animEffect transition="in" filter="randombar(horizontal)">
                                      <p:cBhvr>
                                        <p:cTn id="98"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2050" name="Picture 2" descr="D:\Bahan Mengajar\Olah Vokal Penyiaran\Foto dan Gambar\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1" y="0"/>
            <a:ext cx="915578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5307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6136" y="116632"/>
            <a:ext cx="3528392" cy="6741367"/>
          </a:xfrm>
        </p:spPr>
        <p:txBody>
          <a:bodyPr/>
          <a:lstStyle/>
          <a:p>
            <a:r>
              <a:rPr lang="id-ID" dirty="0" smtClean="0">
                <a:latin typeface="Aharoni" pitchFamily="2" charset="-79"/>
                <a:cs typeface="Aharoni" pitchFamily="2" charset="-79"/>
              </a:rPr>
              <a:t>Siapkah Anda </a:t>
            </a:r>
            <a:br>
              <a:rPr lang="id-ID" dirty="0" smtClean="0">
                <a:latin typeface="Aharoni" pitchFamily="2" charset="-79"/>
                <a:cs typeface="Aharoni" pitchFamily="2" charset="-79"/>
              </a:rPr>
            </a:br>
            <a:r>
              <a:rPr lang="id-ID" dirty="0" smtClean="0">
                <a:latin typeface="Aharoni" pitchFamily="2" charset="-79"/>
                <a:cs typeface="Aharoni" pitchFamily="2" charset="-79"/>
              </a:rPr>
              <a:t>Untuk Itu???</a:t>
            </a:r>
            <a:endParaRPr lang="id-ID" dirty="0">
              <a:latin typeface="Aharoni" pitchFamily="2" charset="-79"/>
              <a:cs typeface="Aharoni" pitchFamily="2" charset="-79"/>
            </a:endParaRPr>
          </a:p>
        </p:txBody>
      </p:sp>
      <p:pic>
        <p:nvPicPr>
          <p:cNvPr id="1026" name="Picture 2" descr="D:\Bahan Mengajar\Olah Vokal Penyiaran\Foto dan Gambar\64.jpg"/>
          <p:cNvPicPr>
            <a:picLocks noChangeAspect="1" noChangeArrowheads="1"/>
          </p:cNvPicPr>
          <p:nvPr/>
        </p:nvPicPr>
        <p:blipFill rotWithShape="1">
          <a:blip r:embed="rId2">
            <a:extLst>
              <a:ext uri="{28A0092B-C50C-407E-A947-70E740481C1C}">
                <a14:useLocalDpi xmlns:a14="http://schemas.microsoft.com/office/drawing/2010/main" val="0"/>
              </a:ext>
            </a:extLst>
          </a:blip>
          <a:srcRect b="11542"/>
          <a:stretch/>
        </p:blipFill>
        <p:spPr bwMode="auto">
          <a:xfrm>
            <a:off x="0" y="0"/>
            <a:ext cx="5940152" cy="6889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97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9928"/>
            <a:ext cx="5146848" cy="675456"/>
          </a:xfrm>
        </p:spPr>
        <p:txBody>
          <a:bodyPr>
            <a:normAutofit fontScale="90000"/>
          </a:bodyPr>
          <a:lstStyle/>
          <a:p>
            <a:r>
              <a:rPr lang="id-ID" dirty="0" smtClean="0"/>
              <a:t>Tips Mengatasi gugup</a:t>
            </a:r>
            <a:endParaRPr lang="id-ID" dirty="0"/>
          </a:p>
        </p:txBody>
      </p:sp>
      <p:sp>
        <p:nvSpPr>
          <p:cNvPr id="3" name="Text Placeholder 2"/>
          <p:cNvSpPr>
            <a:spLocks noGrp="1"/>
          </p:cNvSpPr>
          <p:nvPr>
            <p:ph type="body" idx="1"/>
          </p:nvPr>
        </p:nvSpPr>
        <p:spPr>
          <a:xfrm>
            <a:off x="722313" y="332656"/>
            <a:ext cx="7772400" cy="5832648"/>
          </a:xfrm>
        </p:spPr>
        <p:txBody>
          <a:bodyPr>
            <a:normAutofit fontScale="92500" lnSpcReduction="10000"/>
          </a:bodyPr>
          <a:lstStyle/>
          <a:p>
            <a:pPr algn="ctr"/>
            <a:r>
              <a:rPr lang="id-ID" sz="4000" b="1" dirty="0" smtClean="0">
                <a:solidFill>
                  <a:srgbClr val="FF0000"/>
                </a:solidFill>
                <a:latin typeface="Chiller" pitchFamily="82" charset="0"/>
                <a:ea typeface="SimHei" pitchFamily="49" charset="-122"/>
              </a:rPr>
              <a:t>Mulut </a:t>
            </a:r>
            <a:r>
              <a:rPr lang="id-ID" sz="4000" b="1" dirty="0">
                <a:solidFill>
                  <a:srgbClr val="FF0000"/>
                </a:solidFill>
                <a:latin typeface="Chiller" pitchFamily="82" charset="0"/>
                <a:ea typeface="SimHei" pitchFamily="49" charset="-122"/>
              </a:rPr>
              <a:t>Anda kering, jantung berdebar, </a:t>
            </a:r>
            <a:endParaRPr lang="id-ID" sz="4000" b="1" dirty="0" smtClean="0">
              <a:solidFill>
                <a:srgbClr val="FF0000"/>
              </a:solidFill>
              <a:latin typeface="Chiller" pitchFamily="82" charset="0"/>
              <a:ea typeface="SimHei" pitchFamily="49" charset="-122"/>
            </a:endParaRPr>
          </a:p>
          <a:p>
            <a:pPr algn="ctr"/>
            <a:r>
              <a:rPr lang="id-ID" sz="4000" b="1" dirty="0" smtClean="0">
                <a:solidFill>
                  <a:srgbClr val="FF0000"/>
                </a:solidFill>
                <a:latin typeface="Chiller" pitchFamily="82" charset="0"/>
                <a:ea typeface="SimHei" pitchFamily="49" charset="-122"/>
              </a:rPr>
              <a:t>dan </a:t>
            </a:r>
            <a:r>
              <a:rPr lang="id-ID" sz="4000" b="1" dirty="0">
                <a:solidFill>
                  <a:srgbClr val="FF0000"/>
                </a:solidFill>
                <a:latin typeface="Chiller" pitchFamily="82" charset="0"/>
                <a:ea typeface="SimHei" pitchFamily="49" charset="-122"/>
              </a:rPr>
              <a:t>lutut bergetar. </a:t>
            </a:r>
            <a:endParaRPr lang="id-ID" sz="4000" b="1" dirty="0" smtClean="0">
              <a:solidFill>
                <a:srgbClr val="FF0000"/>
              </a:solidFill>
              <a:latin typeface="Chiller" pitchFamily="82" charset="0"/>
              <a:ea typeface="SimHei" pitchFamily="49" charset="-122"/>
            </a:endParaRPr>
          </a:p>
          <a:p>
            <a:r>
              <a:rPr lang="id-ID" sz="1800" b="1" dirty="0" smtClean="0">
                <a:latin typeface="SimHei" pitchFamily="49" charset="-122"/>
                <a:ea typeface="SimHei" pitchFamily="49" charset="-122"/>
              </a:rPr>
              <a:t>Anda </a:t>
            </a:r>
            <a:r>
              <a:rPr lang="id-ID" sz="1800" b="1" dirty="0">
                <a:latin typeface="SimHei" pitchFamily="49" charset="-122"/>
                <a:ea typeface="SimHei" pitchFamily="49" charset="-122"/>
              </a:rPr>
              <a:t>pun panik! Ya, Anda gugup (nervous). </a:t>
            </a:r>
            <a:endParaRPr lang="id-ID" sz="1800" b="1" dirty="0" smtClean="0">
              <a:latin typeface="SimHei" pitchFamily="49" charset="-122"/>
              <a:ea typeface="SimHei" pitchFamily="49" charset="-122"/>
            </a:endParaRPr>
          </a:p>
          <a:p>
            <a:r>
              <a:rPr lang="id-ID" sz="1800" b="1" dirty="0" smtClean="0">
                <a:latin typeface="SimHei" pitchFamily="49" charset="-122"/>
                <a:ea typeface="SimHei" pitchFamily="49" charset="-122"/>
              </a:rPr>
              <a:t>Lantas </a:t>
            </a:r>
            <a:r>
              <a:rPr lang="id-ID" sz="1800" b="1" dirty="0">
                <a:latin typeface="SimHei" pitchFamily="49" charset="-122"/>
                <a:ea typeface="SimHei" pitchFamily="49" charset="-122"/>
              </a:rPr>
              <a:t>harus bagaimana</a:t>
            </a:r>
            <a:r>
              <a:rPr lang="id-ID" sz="1800" b="1" dirty="0" smtClean="0">
                <a:latin typeface="SimHei" pitchFamily="49" charset="-122"/>
                <a:ea typeface="SimHei" pitchFamily="49" charset="-122"/>
              </a:rPr>
              <a:t>?</a:t>
            </a:r>
          </a:p>
          <a:p>
            <a:endParaRPr lang="id-ID" sz="1800" b="1" dirty="0" smtClean="0">
              <a:latin typeface="SimHei" pitchFamily="49" charset="-122"/>
              <a:ea typeface="SimHei" pitchFamily="49" charset="-122"/>
            </a:endParaRPr>
          </a:p>
          <a:p>
            <a:pPr marL="285750" indent="-285750">
              <a:buFont typeface="Wingdings" pitchFamily="2" charset="2"/>
              <a:buChar char="q"/>
            </a:pPr>
            <a:r>
              <a:rPr lang="id-ID" sz="1800" b="1" dirty="0" smtClean="0">
                <a:solidFill>
                  <a:schemeClr val="tx1"/>
                </a:solidFill>
                <a:latin typeface="SimHei" pitchFamily="49" charset="-122"/>
                <a:ea typeface="SimHei" pitchFamily="49" charset="-122"/>
              </a:rPr>
              <a:t>Tarik </a:t>
            </a:r>
            <a:r>
              <a:rPr lang="id-ID" sz="1800" b="1" dirty="0">
                <a:solidFill>
                  <a:schemeClr val="tx1"/>
                </a:solidFill>
                <a:latin typeface="SimHei" pitchFamily="49" charset="-122"/>
                <a:ea typeface="SimHei" pitchFamily="49" charset="-122"/>
              </a:rPr>
              <a:t>nafas yang dalam </a:t>
            </a:r>
            <a:r>
              <a:rPr lang="id-ID" sz="1800" b="1" dirty="0">
                <a:latin typeface="SimHei" pitchFamily="49" charset="-122"/>
                <a:ea typeface="SimHei" pitchFamily="49" charset="-122"/>
              </a:rPr>
              <a:t>– penuhi tubuh Anda dengan oksigen. Ini akan membantu otak Anda </a:t>
            </a:r>
            <a:r>
              <a:rPr lang="id-ID" sz="1800" b="1" dirty="0" smtClean="0">
                <a:latin typeface="SimHei" pitchFamily="49" charset="-122"/>
                <a:ea typeface="SimHei" pitchFamily="49" charset="-122"/>
              </a:rPr>
              <a:t>bekerja.</a:t>
            </a:r>
            <a:endParaRPr lang="id-ID" sz="1800" b="1" dirty="0">
              <a:latin typeface="SimHei" pitchFamily="49" charset="-122"/>
              <a:ea typeface="SimHei" pitchFamily="49" charset="-122"/>
            </a:endParaRPr>
          </a:p>
          <a:p>
            <a:pPr marL="285750" indent="-285750">
              <a:buFont typeface="Wingdings" pitchFamily="2" charset="2"/>
              <a:buChar char="q"/>
            </a:pPr>
            <a:r>
              <a:rPr lang="id-ID" sz="1800" b="1" dirty="0" smtClean="0">
                <a:solidFill>
                  <a:schemeClr val="tx1"/>
                </a:solidFill>
                <a:latin typeface="SimHei" pitchFamily="49" charset="-122"/>
                <a:ea typeface="SimHei" pitchFamily="49" charset="-122"/>
              </a:rPr>
              <a:t>Gerakan </a:t>
            </a:r>
            <a:r>
              <a:rPr lang="id-ID" sz="1800" b="1" dirty="0">
                <a:solidFill>
                  <a:schemeClr val="tx1"/>
                </a:solidFill>
                <a:latin typeface="SimHei" pitchFamily="49" charset="-122"/>
                <a:ea typeface="SimHei" pitchFamily="49" charset="-122"/>
              </a:rPr>
              <a:t>badan Anda (bluff). </a:t>
            </a:r>
            <a:r>
              <a:rPr lang="id-ID" sz="1800" b="1" dirty="0">
                <a:latin typeface="SimHei" pitchFamily="49" charset="-122"/>
                <a:ea typeface="SimHei" pitchFamily="49" charset="-122"/>
              </a:rPr>
              <a:t>Berdiri tegak, layaknya tentara berbaris dengan bahu dan dada yang tegap. Lalu tersenyumlah! Meskipun Anda tidak merasa bahagia atau percaya diri, lakukanlah. Anda akan tampak percaya diri dan tubuh Anda akan “mengelabui” otak Anda untuk berpikir bahwa ini adalah percaya diri. Bluff – body and </a:t>
            </a:r>
            <a:r>
              <a:rPr lang="id-ID" sz="1800" b="1" dirty="0" smtClean="0">
                <a:latin typeface="SimHei" pitchFamily="49" charset="-122"/>
                <a:ea typeface="SimHei" pitchFamily="49" charset="-122"/>
              </a:rPr>
              <a:t>smile</a:t>
            </a:r>
            <a:endParaRPr lang="id-ID" sz="1800" b="1" dirty="0">
              <a:latin typeface="SimHei" pitchFamily="49" charset="-122"/>
              <a:ea typeface="SimHei" pitchFamily="49" charset="-122"/>
            </a:endParaRPr>
          </a:p>
          <a:p>
            <a:pPr marL="285750" indent="-285750">
              <a:buFont typeface="Wingdings" pitchFamily="2" charset="2"/>
              <a:buChar char="q"/>
            </a:pPr>
            <a:r>
              <a:rPr lang="id-ID" sz="1800" b="1" dirty="0" smtClean="0">
                <a:solidFill>
                  <a:schemeClr val="tx1"/>
                </a:solidFill>
                <a:latin typeface="SimHei" pitchFamily="49" charset="-122"/>
                <a:ea typeface="SimHei" pitchFamily="49" charset="-122"/>
              </a:rPr>
              <a:t>Jaga </a:t>
            </a:r>
            <a:r>
              <a:rPr lang="id-ID" sz="1800" b="1" dirty="0">
                <a:solidFill>
                  <a:schemeClr val="tx1"/>
                </a:solidFill>
                <a:latin typeface="SimHei" pitchFamily="49" charset="-122"/>
                <a:ea typeface="SimHei" pitchFamily="49" charset="-122"/>
              </a:rPr>
              <a:t>agar mulut dan tenggorokan Anda tetap basah. </a:t>
            </a:r>
            <a:r>
              <a:rPr lang="id-ID" sz="1800" b="1" dirty="0">
                <a:latin typeface="SimHei" pitchFamily="49" charset="-122"/>
                <a:ea typeface="SimHei" pitchFamily="49" charset="-122"/>
              </a:rPr>
              <a:t>Siapkan selalu air mineral, jangan sampia mulut dan tenggorokan Anda </a:t>
            </a:r>
            <a:r>
              <a:rPr lang="id-ID" sz="1800" b="1" dirty="0" smtClean="0">
                <a:latin typeface="SimHei" pitchFamily="49" charset="-122"/>
                <a:ea typeface="SimHei" pitchFamily="49" charset="-122"/>
              </a:rPr>
              <a:t>kering.</a:t>
            </a:r>
            <a:endParaRPr lang="id-ID" sz="1800" b="1" dirty="0">
              <a:latin typeface="SimHei" pitchFamily="49" charset="-122"/>
              <a:ea typeface="SimHei" pitchFamily="49" charset="-122"/>
            </a:endParaRPr>
          </a:p>
          <a:p>
            <a:pPr marL="285750" indent="-285750">
              <a:buFont typeface="Wingdings" pitchFamily="2" charset="2"/>
              <a:buChar char="q"/>
            </a:pPr>
            <a:r>
              <a:rPr lang="id-ID" sz="1800" b="1" dirty="0" smtClean="0">
                <a:solidFill>
                  <a:schemeClr val="tx1"/>
                </a:solidFill>
                <a:latin typeface="SimHei" pitchFamily="49" charset="-122"/>
                <a:ea typeface="SimHei" pitchFamily="49" charset="-122"/>
              </a:rPr>
              <a:t>Lancarkan </a:t>
            </a:r>
            <a:r>
              <a:rPr lang="id-ID" sz="1800" b="1" dirty="0">
                <a:solidFill>
                  <a:schemeClr val="tx1"/>
                </a:solidFill>
                <a:latin typeface="SimHei" pitchFamily="49" charset="-122"/>
                <a:ea typeface="SimHei" pitchFamily="49" charset="-122"/>
              </a:rPr>
              <a:t>aliran darah dengan memijat </a:t>
            </a:r>
            <a:r>
              <a:rPr lang="id-ID" sz="1800" b="1" dirty="0" smtClean="0">
                <a:solidFill>
                  <a:schemeClr val="tx1"/>
                </a:solidFill>
                <a:latin typeface="SimHei" pitchFamily="49" charset="-122"/>
                <a:ea typeface="SimHei" pitchFamily="49" charset="-122"/>
              </a:rPr>
              <a:t>dahi.</a:t>
            </a:r>
            <a:endParaRPr lang="id-ID" sz="1800" b="1" dirty="0">
              <a:solidFill>
                <a:schemeClr val="tx1"/>
              </a:solidFill>
              <a:latin typeface="SimHei" pitchFamily="49" charset="-122"/>
              <a:ea typeface="SimHei" pitchFamily="49" charset="-122"/>
            </a:endParaRPr>
          </a:p>
          <a:p>
            <a:pPr marL="285750" indent="-285750">
              <a:buFont typeface="Wingdings" pitchFamily="2" charset="2"/>
              <a:buChar char="q"/>
            </a:pPr>
            <a:r>
              <a:rPr lang="id-ID" sz="1800" b="1" dirty="0" smtClean="0">
                <a:solidFill>
                  <a:schemeClr val="tx1"/>
                </a:solidFill>
                <a:latin typeface="SimHei" pitchFamily="49" charset="-122"/>
                <a:ea typeface="SimHei" pitchFamily="49" charset="-122"/>
              </a:rPr>
              <a:t>Pastikan </a:t>
            </a:r>
            <a:r>
              <a:rPr lang="id-ID" sz="1800" b="1" dirty="0">
                <a:solidFill>
                  <a:schemeClr val="tx1"/>
                </a:solidFill>
                <a:latin typeface="SimHei" pitchFamily="49" charset="-122"/>
                <a:ea typeface="SimHei" pitchFamily="49" charset="-122"/>
              </a:rPr>
              <a:t>Anda sudah siap. </a:t>
            </a:r>
            <a:r>
              <a:rPr lang="id-ID" sz="1800" b="1" dirty="0">
                <a:latin typeface="SimHei" pitchFamily="49" charset="-122"/>
                <a:ea typeface="SimHei" pitchFamily="49" charset="-122"/>
              </a:rPr>
              <a:t>Siapkan bahan pembicaraan, pahami tema atau naskah</a:t>
            </a:r>
            <a:r>
              <a:rPr lang="id-ID" sz="1800" b="1" dirty="0" smtClean="0">
                <a:latin typeface="SimHei" pitchFamily="49" charset="-122"/>
                <a:ea typeface="SimHei" pitchFamily="49" charset="-122"/>
              </a:rPr>
              <a:t>.</a:t>
            </a:r>
            <a:endParaRPr lang="id-ID" sz="1800" b="1" dirty="0">
              <a:latin typeface="SimHei" pitchFamily="49" charset="-122"/>
              <a:ea typeface="SimHei" pitchFamily="49" charset="-122"/>
            </a:endParaRPr>
          </a:p>
        </p:txBody>
      </p:sp>
    </p:spTree>
    <p:extLst>
      <p:ext uri="{BB962C8B-B14F-4D97-AF65-F5344CB8AC3E}">
        <p14:creationId xmlns:p14="http://schemas.microsoft.com/office/powerpoint/2010/main" val="346023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heel(1)">
                                      <p:cBhvr>
                                        <p:cTn id="26" dur="2000"/>
                                        <p:tgtEl>
                                          <p:spTgt spid="3">
                                            <p:txEl>
                                              <p:pRg st="2" end="2"/>
                                            </p:txEl>
                                          </p:spTgt>
                                        </p:tgtEl>
                                      </p:cBhvr>
                                    </p:animEffect>
                                  </p:childTnLst>
                                </p:cTn>
                              </p:par>
                              <p:par>
                                <p:cTn id="27" presetID="21" presetClass="entr" presetSubtype="1"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heel(1)">
                                      <p:cBhvr>
                                        <p:cTn id="29" dur="2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heel(1)">
                                      <p:cBhvr>
                                        <p:cTn id="34" dur="2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heel(1)">
                                      <p:cBhvr>
                                        <p:cTn id="39" dur="2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heel(1)">
                                      <p:cBhvr>
                                        <p:cTn id="44" dur="20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wheel(1)">
                                      <p:cBhvr>
                                        <p:cTn id="49" dur="2000"/>
                                        <p:tgtEl>
                                          <p:spTgt spid="3">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wheel(1)">
                                      <p:cBhvr>
                                        <p:cTn id="54"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64088" y="548680"/>
            <a:ext cx="3744416" cy="1296144"/>
          </a:xfrm>
        </p:spPr>
        <p:txBody>
          <a:bodyPr>
            <a:normAutofit fontScale="90000"/>
          </a:bodyPr>
          <a:lstStyle/>
          <a:p>
            <a:pPr algn="ctr"/>
            <a:r>
              <a:rPr lang="id-ID" sz="3200" dirty="0" smtClean="0"/>
              <a:t>11</a:t>
            </a:r>
            <a:br>
              <a:rPr lang="id-ID" sz="3200" dirty="0" smtClean="0"/>
            </a:br>
            <a:r>
              <a:rPr lang="id-ID" sz="3200" dirty="0" smtClean="0"/>
              <a:t>Kiat khas </a:t>
            </a:r>
            <a:br>
              <a:rPr lang="id-ID" sz="3200" dirty="0" smtClean="0"/>
            </a:br>
            <a:r>
              <a:rPr lang="id-ID" sz="3200" dirty="0" smtClean="0"/>
              <a:t>public speakers</a:t>
            </a:r>
            <a:endParaRPr lang="id-ID" sz="3200" dirty="0"/>
          </a:p>
        </p:txBody>
      </p:sp>
      <p:sp>
        <p:nvSpPr>
          <p:cNvPr id="3" name="Text Placeholder 2"/>
          <p:cNvSpPr>
            <a:spLocks noGrp="1"/>
          </p:cNvSpPr>
          <p:nvPr>
            <p:ph type="body" idx="1"/>
          </p:nvPr>
        </p:nvSpPr>
        <p:spPr>
          <a:xfrm>
            <a:off x="323528" y="404664"/>
            <a:ext cx="5112568" cy="6048672"/>
          </a:xfrm>
        </p:spPr>
        <p:txBody>
          <a:bodyPr>
            <a:noAutofit/>
          </a:bodyPr>
          <a:lstStyle/>
          <a:p>
            <a:pPr marL="342900" lvl="0" indent="-342900">
              <a:lnSpc>
                <a:spcPct val="115000"/>
              </a:lnSpc>
              <a:spcAft>
                <a:spcPts val="1000"/>
              </a:spcAft>
              <a:buFont typeface="+mj-lt"/>
              <a:buAutoNum type="arabicPeriod"/>
              <a:tabLst>
                <a:tab pos="457200" algn="l"/>
              </a:tabLst>
            </a:pPr>
            <a:r>
              <a:rPr lang="id-ID" sz="1800" b="1" dirty="0" smtClean="0">
                <a:latin typeface="Aharoni" pitchFamily="2" charset="-79"/>
                <a:ea typeface="Times New Roman"/>
                <a:cs typeface="Aharoni" pitchFamily="2" charset="-79"/>
              </a:rPr>
              <a:t>Persiapan  matang  untuk  materi  pesan  maupun  psikologis.</a:t>
            </a:r>
            <a:endParaRPr lang="id-ID" sz="1800" b="1" dirty="0" smtClean="0">
              <a:latin typeface="Aharoni" pitchFamily="2" charset="-79"/>
              <a:ea typeface="Calibri"/>
              <a:cs typeface="Aharoni" pitchFamily="2" charset="-79"/>
            </a:endParaRPr>
          </a:p>
          <a:p>
            <a:pPr marL="342900" lvl="0" indent="-342900">
              <a:lnSpc>
                <a:spcPct val="115000"/>
              </a:lnSpc>
              <a:spcAft>
                <a:spcPts val="1000"/>
              </a:spcAft>
              <a:buFont typeface="+mj-lt"/>
              <a:buAutoNum type="arabicPeriod"/>
              <a:tabLst>
                <a:tab pos="457200" algn="l"/>
              </a:tabLst>
            </a:pPr>
            <a:r>
              <a:rPr lang="id-ID" sz="1800" b="1" dirty="0" smtClean="0">
                <a:latin typeface="Aharoni" pitchFamily="2" charset="-79"/>
                <a:ea typeface="Times New Roman"/>
                <a:cs typeface="Aharoni" pitchFamily="2" charset="-79"/>
              </a:rPr>
              <a:t>Ketahui  dengan  baik  siapakah  calon    khalayak  anda.</a:t>
            </a:r>
            <a:endParaRPr lang="id-ID" sz="1800" b="1" dirty="0" smtClean="0">
              <a:latin typeface="Aharoni" pitchFamily="2" charset="-79"/>
              <a:ea typeface="Calibri"/>
              <a:cs typeface="Aharoni" pitchFamily="2" charset="-79"/>
            </a:endParaRPr>
          </a:p>
          <a:p>
            <a:pPr marL="342900" lvl="0" indent="-342900">
              <a:lnSpc>
                <a:spcPct val="115000"/>
              </a:lnSpc>
              <a:spcAft>
                <a:spcPts val="1000"/>
              </a:spcAft>
              <a:buFont typeface="+mj-lt"/>
              <a:buAutoNum type="arabicPeriod"/>
              <a:tabLst>
                <a:tab pos="457200" algn="l"/>
              </a:tabLst>
            </a:pPr>
            <a:r>
              <a:rPr lang="id-ID" sz="1800" b="1" dirty="0" smtClean="0">
                <a:latin typeface="Aharoni" pitchFamily="2" charset="-79"/>
                <a:ea typeface="Times New Roman"/>
                <a:cs typeface="Aharoni" pitchFamily="2" charset="-79"/>
              </a:rPr>
              <a:t>Berpikirlah  bahwa  anda  menguasai  semua pesan yang akan disampaikan.</a:t>
            </a:r>
            <a:endParaRPr lang="id-ID" sz="1800" b="1" dirty="0" smtClean="0">
              <a:latin typeface="Aharoni" pitchFamily="2" charset="-79"/>
              <a:ea typeface="Calibri"/>
              <a:cs typeface="Aharoni" pitchFamily="2" charset="-79"/>
            </a:endParaRPr>
          </a:p>
          <a:p>
            <a:pPr marL="342900" lvl="0" indent="-342900">
              <a:lnSpc>
                <a:spcPct val="115000"/>
              </a:lnSpc>
              <a:spcAft>
                <a:spcPts val="1000"/>
              </a:spcAft>
              <a:buFont typeface="+mj-lt"/>
              <a:buAutoNum type="arabicPeriod"/>
              <a:tabLst>
                <a:tab pos="457200" algn="l"/>
              </a:tabLst>
            </a:pPr>
            <a:r>
              <a:rPr lang="id-ID" sz="1800" b="1" dirty="0" smtClean="0">
                <a:latin typeface="Aharoni" pitchFamily="2" charset="-79"/>
                <a:ea typeface="Times New Roman"/>
                <a:cs typeface="Aharoni" pitchFamily="2" charset="-79"/>
              </a:rPr>
              <a:t>Bersikap optimis bahwa ketika anda diminta untuk berbicara, maka andalah satu-satunya orang yang menguasai masalah termaksud.</a:t>
            </a:r>
            <a:endParaRPr lang="id-ID" sz="1800" b="1" dirty="0" smtClean="0">
              <a:latin typeface="Aharoni" pitchFamily="2" charset="-79"/>
              <a:ea typeface="Calibri"/>
              <a:cs typeface="Aharoni" pitchFamily="2" charset="-79"/>
            </a:endParaRPr>
          </a:p>
          <a:p>
            <a:pPr marL="342900" lvl="0" indent="-342900">
              <a:lnSpc>
                <a:spcPct val="115000"/>
              </a:lnSpc>
              <a:spcAft>
                <a:spcPts val="1000"/>
              </a:spcAft>
              <a:buFont typeface="+mj-lt"/>
              <a:buAutoNum type="arabicPeriod"/>
              <a:tabLst>
                <a:tab pos="457200" algn="l"/>
              </a:tabLst>
            </a:pPr>
            <a:r>
              <a:rPr lang="id-ID" sz="1800" b="1" dirty="0" smtClean="0">
                <a:latin typeface="Aharoni" pitchFamily="2" charset="-79"/>
                <a:ea typeface="Times New Roman"/>
                <a:cs typeface="Aharoni" pitchFamily="2" charset="-79"/>
              </a:rPr>
              <a:t>Jangan segan untuk bertemu pandang dengan khalayak secara gentle.</a:t>
            </a:r>
            <a:endParaRPr lang="id-ID" sz="1800" b="1" dirty="0" smtClean="0">
              <a:latin typeface="Aharoni" pitchFamily="2" charset="-79"/>
              <a:ea typeface="Calibri"/>
              <a:cs typeface="Aharoni" pitchFamily="2" charset="-79"/>
            </a:endParaRPr>
          </a:p>
          <a:p>
            <a:pPr marL="342900" lvl="0" indent="-342900">
              <a:lnSpc>
                <a:spcPct val="115000"/>
              </a:lnSpc>
              <a:spcAft>
                <a:spcPts val="1000"/>
              </a:spcAft>
              <a:buFont typeface="+mj-lt"/>
              <a:buAutoNum type="arabicPeriod"/>
              <a:tabLst>
                <a:tab pos="457200" algn="l"/>
              </a:tabLst>
            </a:pPr>
            <a:r>
              <a:rPr lang="id-ID" sz="1800" b="1" dirty="0" smtClean="0">
                <a:latin typeface="Aharoni" pitchFamily="2" charset="-79"/>
                <a:ea typeface="Times New Roman"/>
                <a:cs typeface="Aharoni" pitchFamily="2" charset="-79"/>
              </a:rPr>
              <a:t>Seringlah berlatih napas diafragma (napas perut) dan senam mulut, guna menghindari fears of inaudible.</a:t>
            </a:r>
            <a:endParaRPr lang="id-ID" sz="1800" b="1" dirty="0" smtClean="0">
              <a:latin typeface="Aharoni" pitchFamily="2" charset="-79"/>
              <a:ea typeface="Calibri"/>
              <a:cs typeface="Aharoni" pitchFamily="2" charset="-79"/>
            </a:endParaRPr>
          </a:p>
        </p:txBody>
      </p:sp>
      <p:pic>
        <p:nvPicPr>
          <p:cNvPr id="1026" name="Picture 2" descr="D:\Bahan Mengajar\Olah Vokal Penyiaran\Foto dan Gambar\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060848"/>
            <a:ext cx="3799462"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693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64088" y="548680"/>
            <a:ext cx="3744416" cy="949856"/>
          </a:xfrm>
        </p:spPr>
        <p:txBody>
          <a:bodyPr>
            <a:normAutofit fontScale="90000"/>
          </a:bodyPr>
          <a:lstStyle/>
          <a:p>
            <a:pPr algn="ctr"/>
            <a:r>
              <a:rPr lang="id-ID" sz="3200" dirty="0" smtClean="0"/>
              <a:t>11</a:t>
            </a:r>
            <a:br>
              <a:rPr lang="id-ID" sz="3200" dirty="0" smtClean="0"/>
            </a:br>
            <a:r>
              <a:rPr lang="id-ID" sz="3200" dirty="0" smtClean="0"/>
              <a:t>Kiat khas </a:t>
            </a:r>
            <a:br>
              <a:rPr lang="id-ID" sz="3200" dirty="0" smtClean="0"/>
            </a:br>
            <a:r>
              <a:rPr lang="id-ID" sz="3200" dirty="0" smtClean="0"/>
              <a:t>public speakers</a:t>
            </a:r>
            <a:endParaRPr lang="id-ID" sz="3200" dirty="0"/>
          </a:p>
        </p:txBody>
      </p:sp>
      <p:sp>
        <p:nvSpPr>
          <p:cNvPr id="3" name="Text Placeholder 2"/>
          <p:cNvSpPr>
            <a:spLocks noGrp="1"/>
          </p:cNvSpPr>
          <p:nvPr>
            <p:ph type="body" idx="1"/>
          </p:nvPr>
        </p:nvSpPr>
        <p:spPr>
          <a:xfrm>
            <a:off x="323528" y="404664"/>
            <a:ext cx="5112568" cy="6120680"/>
          </a:xfrm>
        </p:spPr>
        <p:txBody>
          <a:bodyPr>
            <a:noAutofit/>
          </a:bodyPr>
          <a:lstStyle/>
          <a:p>
            <a:pPr marL="342900" lvl="0" indent="-342900">
              <a:lnSpc>
                <a:spcPct val="115000"/>
              </a:lnSpc>
              <a:spcAft>
                <a:spcPts val="1000"/>
              </a:spcAft>
              <a:buAutoNum type="arabicPeriod" startAt="7"/>
              <a:tabLst>
                <a:tab pos="457200" algn="l"/>
              </a:tabLst>
            </a:pPr>
            <a:r>
              <a:rPr lang="id-ID" sz="1800" b="1" dirty="0" smtClean="0">
                <a:latin typeface="Aharoni" pitchFamily="2" charset="-79"/>
                <a:ea typeface="Times New Roman"/>
                <a:cs typeface="Aharoni" pitchFamily="2" charset="-79"/>
              </a:rPr>
              <a:t>Jangan malu membawa teks atau catatan kaki terutama apabila anda sangat sulit menghafal data akurat.</a:t>
            </a:r>
            <a:endParaRPr lang="id-ID" sz="1800" b="1" dirty="0">
              <a:latin typeface="Aharoni" pitchFamily="2" charset="-79"/>
              <a:ea typeface="Times New Roman"/>
              <a:cs typeface="Aharoni" pitchFamily="2" charset="-79"/>
            </a:endParaRPr>
          </a:p>
          <a:p>
            <a:pPr marL="342900" lvl="0" indent="-342900">
              <a:lnSpc>
                <a:spcPct val="115000"/>
              </a:lnSpc>
              <a:spcAft>
                <a:spcPts val="1000"/>
              </a:spcAft>
              <a:buAutoNum type="arabicPeriod" startAt="7"/>
              <a:tabLst>
                <a:tab pos="457200" algn="l"/>
              </a:tabLst>
            </a:pPr>
            <a:r>
              <a:rPr lang="id-ID" sz="1800" b="1" dirty="0" smtClean="0">
                <a:latin typeface="Aharoni" pitchFamily="2" charset="-79"/>
                <a:ea typeface="Times New Roman"/>
                <a:cs typeface="Aharoni" pitchFamily="2" charset="-79"/>
              </a:rPr>
              <a:t>Tolong hindarkan kata-kata atau kalimat yang ditengarai bakal melukai perasaan orang lain (</a:t>
            </a:r>
            <a:r>
              <a:rPr lang="id-ID" sz="1800" b="1" dirty="0">
                <a:latin typeface="Aharoni" pitchFamily="2" charset="-79"/>
                <a:ea typeface="Times New Roman"/>
                <a:cs typeface="Aharoni" pitchFamily="2" charset="-79"/>
              </a:rPr>
              <a:t>humiliation</a:t>
            </a:r>
            <a:r>
              <a:rPr lang="id-ID" sz="1800" b="1" dirty="0" smtClean="0">
                <a:latin typeface="Aharoni" pitchFamily="2" charset="-79"/>
                <a:ea typeface="Times New Roman"/>
                <a:cs typeface="Aharoni" pitchFamily="2" charset="-79"/>
              </a:rPr>
              <a:t>).</a:t>
            </a:r>
            <a:endParaRPr lang="id-ID" sz="1800" b="1" dirty="0">
              <a:latin typeface="Aharoni" pitchFamily="2" charset="-79"/>
              <a:ea typeface="Times New Roman"/>
              <a:cs typeface="Aharoni" pitchFamily="2" charset="-79"/>
            </a:endParaRPr>
          </a:p>
          <a:p>
            <a:pPr marL="342900" lvl="0" indent="-342900">
              <a:lnSpc>
                <a:spcPct val="115000"/>
              </a:lnSpc>
              <a:spcAft>
                <a:spcPts val="1000"/>
              </a:spcAft>
              <a:buAutoNum type="arabicPeriod" startAt="7"/>
              <a:tabLst>
                <a:tab pos="457200" algn="l"/>
              </a:tabLst>
            </a:pPr>
            <a:r>
              <a:rPr lang="id-ID" sz="1800" b="1" dirty="0" smtClean="0">
                <a:latin typeface="Aharoni" pitchFamily="2" charset="-79"/>
                <a:ea typeface="Times New Roman"/>
                <a:cs typeface="Aharoni" pitchFamily="2" charset="-79"/>
              </a:rPr>
              <a:t>Bangkitkan semangat khalayak dengan cara meninggikan intonasi di akhir kalimat / </a:t>
            </a:r>
            <a:r>
              <a:rPr lang="id-ID" sz="1800" b="1" dirty="0">
                <a:latin typeface="Aharoni" pitchFamily="2" charset="-79"/>
                <a:ea typeface="Times New Roman"/>
                <a:cs typeface="Aharoni" pitchFamily="2" charset="-79"/>
              </a:rPr>
              <a:t>cheer – </a:t>
            </a:r>
            <a:r>
              <a:rPr lang="id-ID" sz="1800" b="1" dirty="0" smtClean="0">
                <a:latin typeface="Aharoni" pitchFamily="2" charset="-79"/>
                <a:ea typeface="Times New Roman"/>
                <a:cs typeface="Aharoni" pitchFamily="2" charset="-79"/>
              </a:rPr>
              <a:t>up.</a:t>
            </a:r>
            <a:endParaRPr lang="id-ID" sz="1800" b="1" dirty="0">
              <a:latin typeface="Aharoni" pitchFamily="2" charset="-79"/>
              <a:ea typeface="Times New Roman"/>
              <a:cs typeface="Aharoni" pitchFamily="2" charset="-79"/>
            </a:endParaRPr>
          </a:p>
          <a:p>
            <a:pPr marL="342900" lvl="0" indent="-342900">
              <a:lnSpc>
                <a:spcPct val="115000"/>
              </a:lnSpc>
              <a:spcAft>
                <a:spcPts val="1000"/>
              </a:spcAft>
              <a:buAutoNum type="arabicPeriod" startAt="7"/>
              <a:tabLst>
                <a:tab pos="457200" algn="l"/>
              </a:tabLst>
            </a:pPr>
            <a:r>
              <a:rPr lang="id-ID" sz="1800" b="1" dirty="0" smtClean="0">
                <a:latin typeface="Aharoni" pitchFamily="2" charset="-79"/>
                <a:ea typeface="Times New Roman"/>
                <a:cs typeface="Aharoni" pitchFamily="2" charset="-79"/>
              </a:rPr>
              <a:t>Tolong hindarkan mengenakan busana</a:t>
            </a:r>
            <a:r>
              <a:rPr lang="id-ID" sz="1800" b="1" dirty="0">
                <a:latin typeface="Aharoni" pitchFamily="2" charset="-79"/>
                <a:ea typeface="Times New Roman"/>
                <a:cs typeface="Aharoni" pitchFamily="2" charset="-79"/>
              </a:rPr>
              <a:t> </a:t>
            </a:r>
            <a:r>
              <a:rPr lang="id-ID" sz="1800" b="1" dirty="0" smtClean="0">
                <a:latin typeface="Aharoni" pitchFamily="2" charset="-79"/>
                <a:ea typeface="Times New Roman"/>
                <a:cs typeface="Aharoni" pitchFamily="2" charset="-79"/>
              </a:rPr>
              <a:t>atau aksesoris yang bakal mengganggu penampilan anda.</a:t>
            </a:r>
            <a:endParaRPr lang="id-ID" sz="1800" b="1" dirty="0">
              <a:latin typeface="Aharoni" pitchFamily="2" charset="-79"/>
              <a:ea typeface="Times New Roman"/>
              <a:cs typeface="Aharoni" pitchFamily="2" charset="-79"/>
            </a:endParaRPr>
          </a:p>
          <a:p>
            <a:pPr marL="342900" lvl="0" indent="-342900">
              <a:lnSpc>
                <a:spcPct val="115000"/>
              </a:lnSpc>
              <a:spcAft>
                <a:spcPts val="1000"/>
              </a:spcAft>
              <a:buAutoNum type="arabicPeriod" startAt="7"/>
              <a:tabLst>
                <a:tab pos="457200" algn="l"/>
              </a:tabLst>
            </a:pPr>
            <a:r>
              <a:rPr lang="id-ID" sz="1800" b="1" dirty="0" smtClean="0">
                <a:latin typeface="Aharoni" pitchFamily="2" charset="-79"/>
                <a:ea typeface="Times New Roman"/>
                <a:cs typeface="Aharoni" pitchFamily="2" charset="-79"/>
              </a:rPr>
              <a:t>Perhatikan baik-baik soal waktu. Hindarkan keterlambatan karena anda atau terlalu lama dalam menyampaikan pesan.</a:t>
            </a:r>
            <a:endParaRPr lang="id-ID" sz="1800" b="1" dirty="0">
              <a:latin typeface="Aharoni" pitchFamily="2" charset="-79"/>
              <a:ea typeface="Calibri"/>
              <a:cs typeface="Aharoni" pitchFamily="2" charset="-79"/>
            </a:endParaRPr>
          </a:p>
        </p:txBody>
      </p:sp>
      <p:pic>
        <p:nvPicPr>
          <p:cNvPr id="1026" name="Picture 2" descr="D:\Bahan Mengajar\Olah Vokal Penyiaran\Foto dan Gambar\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060848"/>
            <a:ext cx="3799462"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84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05540" y="4434681"/>
            <a:ext cx="5182344" cy="2522711"/>
          </a:xfrm>
        </p:spPr>
        <p:txBody>
          <a:bodyPr>
            <a:normAutofit/>
          </a:bodyPr>
          <a:lstStyle/>
          <a:p>
            <a:r>
              <a:rPr lang="id-ID" sz="2800" b="1" dirty="0" smtClean="0">
                <a:solidFill>
                  <a:schemeClr val="bg2"/>
                </a:solidFill>
                <a:latin typeface="Agency FB" pitchFamily="34" charset="0"/>
                <a:cs typeface="Aharoni" pitchFamily="2" charset="-79"/>
              </a:rPr>
              <a:t>Apa yang membedakan cara mereka </a:t>
            </a:r>
            <a:br>
              <a:rPr lang="id-ID" sz="2800" b="1" dirty="0" smtClean="0">
                <a:solidFill>
                  <a:schemeClr val="bg2"/>
                </a:solidFill>
                <a:latin typeface="Agency FB" pitchFamily="34" charset="0"/>
                <a:cs typeface="Aharoni" pitchFamily="2" charset="-79"/>
              </a:rPr>
            </a:br>
            <a:r>
              <a:rPr lang="id-ID" sz="2800" b="1" dirty="0" smtClean="0">
                <a:solidFill>
                  <a:schemeClr val="bg2"/>
                </a:solidFill>
                <a:latin typeface="Agency FB" pitchFamily="34" charset="0"/>
                <a:cs typeface="Aharoni" pitchFamily="2" charset="-79"/>
              </a:rPr>
              <a:t>berpidato</a:t>
            </a:r>
            <a:endParaRPr lang="id-ID" sz="2800" b="1" dirty="0">
              <a:solidFill>
                <a:schemeClr val="bg2"/>
              </a:solidFill>
              <a:latin typeface="Agency FB" pitchFamily="34" charset="0"/>
              <a:cs typeface="Aharoni" pitchFamily="2" charset="-79"/>
            </a:endParaRPr>
          </a:p>
        </p:txBody>
      </p:sp>
      <p:pic>
        <p:nvPicPr>
          <p:cNvPr id="1027" name="Picture 3" descr="D:\Bahan Mengajar\Olah Vokal Penyiaran\Foto dan Gambar\4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74" y="4049"/>
            <a:ext cx="2952750" cy="184171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Bahan Mengajar\Olah Vokal Penyiaran\Foto dan Gambar\5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2053" y="332656"/>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Bahan Mengajar\Olah Vokal Penyiaran\Foto dan Gambar\4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569822"/>
            <a:ext cx="2352675" cy="19431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D:\Bahan Mengajar\Olah Vokal Penyiaran\Foto dan Gambar\49.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1760" y="1923561"/>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Bahan Mengajar\Olah Vokal Penyiaran\Foto dan Gambar\5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7664" y="3158462"/>
            <a:ext cx="2108075" cy="1206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743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fade">
                                      <p:cBhvr>
                                        <p:cTn id="14" dur="1000"/>
                                        <p:tgtEl>
                                          <p:spTgt spid="1027"/>
                                        </p:tgtEl>
                                      </p:cBhvr>
                                    </p:animEffect>
                                    <p:anim calcmode="lin" valueType="num">
                                      <p:cBhvr>
                                        <p:cTn id="15" dur="1000" fill="hold"/>
                                        <p:tgtEl>
                                          <p:spTgt spid="1027"/>
                                        </p:tgtEl>
                                        <p:attrNameLst>
                                          <p:attrName>ppt_x</p:attrName>
                                        </p:attrNameLst>
                                      </p:cBhvr>
                                      <p:tavLst>
                                        <p:tav tm="0">
                                          <p:val>
                                            <p:strVal val="#ppt_x"/>
                                          </p:val>
                                        </p:tav>
                                        <p:tav tm="100000">
                                          <p:val>
                                            <p:strVal val="#ppt_x"/>
                                          </p:val>
                                        </p:tav>
                                      </p:tavLst>
                                    </p:anim>
                                    <p:anim calcmode="lin" valueType="num">
                                      <p:cBhvr>
                                        <p:cTn id="16"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029"/>
                                        </p:tgtEl>
                                        <p:attrNameLst>
                                          <p:attrName>style.visibility</p:attrName>
                                        </p:attrNameLst>
                                      </p:cBhvr>
                                      <p:to>
                                        <p:strVal val="visible"/>
                                      </p:to>
                                    </p:set>
                                    <p:animEffect transition="in" filter="barn(inVertical)">
                                      <p:cBhvr>
                                        <p:cTn id="21" dur="500"/>
                                        <p:tgtEl>
                                          <p:spTgt spid="1029"/>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1031"/>
                                        </p:tgtEl>
                                        <p:attrNameLst>
                                          <p:attrName>style.visibility</p:attrName>
                                        </p:attrNameLst>
                                      </p:cBhvr>
                                      <p:to>
                                        <p:strVal val="visible"/>
                                      </p:to>
                                    </p:set>
                                    <p:animEffect transition="in" filter="randombar(horizontal)">
                                      <p:cBhvr>
                                        <p:cTn id="26" dur="500"/>
                                        <p:tgtEl>
                                          <p:spTgt spid="103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030"/>
                                        </p:tgtEl>
                                        <p:attrNameLst>
                                          <p:attrName>style.visibility</p:attrName>
                                        </p:attrNameLst>
                                      </p:cBhvr>
                                      <p:to>
                                        <p:strVal val="visible"/>
                                      </p:to>
                                    </p:set>
                                    <p:animEffect transition="in" filter="barn(inVertical)">
                                      <p:cBhvr>
                                        <p:cTn id="31" dur="500"/>
                                        <p:tgtEl>
                                          <p:spTgt spid="1030"/>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1032"/>
                                        </p:tgtEl>
                                        <p:attrNameLst>
                                          <p:attrName>style.visibility</p:attrName>
                                        </p:attrNameLst>
                                      </p:cBhvr>
                                      <p:to>
                                        <p:strVal val="visible"/>
                                      </p:to>
                                    </p:set>
                                    <p:animEffect transition="in" filter="wheel(1)">
                                      <p:cBhvr>
                                        <p:cTn id="36" dur="200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3284984"/>
            <a:ext cx="8712968" cy="3312368"/>
          </a:xfrm>
        </p:spPr>
        <p:txBody>
          <a:bodyPr>
            <a:normAutofit fontScale="77500" lnSpcReduction="20000"/>
          </a:bodyPr>
          <a:lstStyle/>
          <a:p>
            <a:pPr marL="457200" indent="-457200" algn="l">
              <a:buFontTx/>
              <a:buChar char="-"/>
            </a:pPr>
            <a:r>
              <a:rPr lang="id-ID" dirty="0">
                <a:solidFill>
                  <a:schemeClr val="bg2"/>
                </a:solidFill>
              </a:rPr>
              <a:t>E</a:t>
            </a:r>
            <a:r>
              <a:rPr lang="id-ID" dirty="0" smtClean="0">
                <a:solidFill>
                  <a:schemeClr val="bg2"/>
                </a:solidFill>
              </a:rPr>
              <a:t>lemen penting dalam presentasi, pidato, menyiar, MC, dll.</a:t>
            </a:r>
          </a:p>
          <a:p>
            <a:pPr marL="457200" indent="-457200" algn="l">
              <a:buFontTx/>
              <a:buChar char="-"/>
            </a:pPr>
            <a:r>
              <a:rPr lang="id-ID" dirty="0" smtClean="0">
                <a:solidFill>
                  <a:schemeClr val="bg2"/>
                </a:solidFill>
              </a:rPr>
              <a:t>Lebih dari sekedar menyampaikan pikiran, perasaan lewat bunyi yang merupakan rangkaian dari kata-kata.</a:t>
            </a:r>
          </a:p>
          <a:p>
            <a:pPr marL="457200" indent="-457200" algn="l">
              <a:buFontTx/>
              <a:buChar char="-"/>
            </a:pPr>
            <a:r>
              <a:rPr lang="id-ID" dirty="0" smtClean="0">
                <a:solidFill>
                  <a:schemeClr val="bg2"/>
                </a:solidFill>
              </a:rPr>
              <a:t>Refleksi suasana hati dan cerminan jiwa.</a:t>
            </a:r>
          </a:p>
          <a:p>
            <a:pPr marL="457200" indent="-457200" algn="l">
              <a:buFontTx/>
              <a:buChar char="-"/>
            </a:pPr>
            <a:r>
              <a:rPr lang="id-ID" dirty="0" smtClean="0">
                <a:solidFill>
                  <a:schemeClr val="bg2"/>
                </a:solidFill>
              </a:rPr>
              <a:t>Dapat membedakan dan mempengaruhi kredibiliitas seseorang dimata lawan bicara.</a:t>
            </a:r>
          </a:p>
          <a:p>
            <a:pPr marL="457200" indent="-457200" algn="l">
              <a:buFontTx/>
              <a:buChar char="-"/>
            </a:pPr>
            <a:r>
              <a:rPr lang="id-ID" dirty="0" smtClean="0">
                <a:solidFill>
                  <a:schemeClr val="bg2"/>
                </a:solidFill>
              </a:rPr>
              <a:t>Mempengaruhi karisma dan karir seseorang.</a:t>
            </a:r>
          </a:p>
          <a:p>
            <a:pPr marL="457200" indent="-457200" algn="l">
              <a:buFontTx/>
              <a:buChar char="-"/>
            </a:pPr>
            <a:r>
              <a:rPr lang="id-ID" dirty="0" smtClean="0">
                <a:solidFill>
                  <a:schemeClr val="bg2"/>
                </a:solidFill>
              </a:rPr>
              <a:t>Kemampuan olah vokal yang baik bukan semata-mata karena gift tapi bisa dilatih.</a:t>
            </a:r>
          </a:p>
          <a:p>
            <a:pPr marL="457200" indent="-457200" algn="l">
              <a:buFontTx/>
              <a:buChar char="-"/>
            </a:pPr>
            <a:endParaRPr lang="id-ID" dirty="0" smtClean="0">
              <a:solidFill>
                <a:schemeClr val="bg2"/>
              </a:solidFill>
            </a:endParaRPr>
          </a:p>
          <a:p>
            <a:pPr marL="457200" indent="-457200" algn="l">
              <a:buFontTx/>
              <a:buChar char="-"/>
            </a:pPr>
            <a:endParaRPr lang="id-ID" dirty="0">
              <a:solidFill>
                <a:schemeClr val="bg2"/>
              </a:solidFill>
            </a:endParaRPr>
          </a:p>
        </p:txBody>
      </p:sp>
      <p:pic>
        <p:nvPicPr>
          <p:cNvPr id="2050" name="Picture 2" descr="D:\Bahan Mengajar\Olah Vokal Penyiaran\Foto dan Gambar\5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54846"/>
            <a:ext cx="5472608" cy="313624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32550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5544616" cy="1152128"/>
          </a:xfrm>
          <a:solidFill>
            <a:schemeClr val="bg1">
              <a:lumMod val="75000"/>
            </a:schemeClr>
          </a:solidFill>
        </p:spPr>
        <p:txBody>
          <a:bodyPr>
            <a:normAutofit fontScale="90000"/>
          </a:bodyPr>
          <a:lstStyle/>
          <a:p>
            <a:r>
              <a:rPr lang="id-ID"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Suara adalah </a:t>
            </a:r>
            <a:br>
              <a:rPr lang="id-ID"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id-ID"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Theatre Of Mind</a:t>
            </a:r>
            <a:endParaRPr lang="id-ID" b="1" i="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Content Placeholder 3"/>
          <p:cNvSpPr>
            <a:spLocks noGrp="1"/>
          </p:cNvSpPr>
          <p:nvPr>
            <p:ph sz="half" idx="2"/>
          </p:nvPr>
        </p:nvSpPr>
        <p:spPr>
          <a:xfrm>
            <a:off x="4283968" y="2132856"/>
            <a:ext cx="4752528" cy="3384375"/>
          </a:xfrm>
          <a:solidFill>
            <a:schemeClr val="tx1">
              <a:alpha val="70000"/>
            </a:schemeClr>
          </a:solidFill>
          <a:ln>
            <a:noFill/>
          </a:ln>
          <a:effectLst/>
          <a:scene3d>
            <a:camera prst="orthographicFront">
              <a:rot lat="0" lon="0" rev="0"/>
            </a:camera>
            <a:lightRig rig="glow" dir="t">
              <a:rot lat="0" lon="0" rev="14100000"/>
            </a:lightRig>
          </a:scene3d>
          <a:sp3d prstMaterial="softEdge">
            <a:bevelT w="127000" prst="artDeco"/>
          </a:sp3d>
        </p:spPr>
        <p:txBody>
          <a:bodyPr>
            <a:normAutofit/>
          </a:bodyPr>
          <a:lstStyle/>
          <a:p>
            <a:r>
              <a:rPr lang="id-ID" sz="2200" b="1" dirty="0" smtClean="0">
                <a:solidFill>
                  <a:schemeClr val="bg2"/>
                </a:solidFill>
              </a:rPr>
              <a:t>Suara menimbulkan kesan (emosi/mood) tersendiri di benak audiens</a:t>
            </a:r>
          </a:p>
          <a:p>
            <a:r>
              <a:rPr lang="id-ID" sz="2200" b="1" dirty="0" smtClean="0">
                <a:solidFill>
                  <a:schemeClr val="bg2"/>
                </a:solidFill>
              </a:rPr>
              <a:t>Theatre of mind adalah penciptaan suatu gambaran dalam benak seseorang mengenai suatu hal atau peristiwa berdasarkan simulasi suara yang kita dengar</a:t>
            </a:r>
            <a:endParaRPr lang="id-ID" sz="2200" b="1" dirty="0">
              <a:solidFill>
                <a:schemeClr val="bg2"/>
              </a:solidFill>
            </a:endParaRPr>
          </a:p>
        </p:txBody>
      </p:sp>
      <p:pic>
        <p:nvPicPr>
          <p:cNvPr id="3074" name="Picture 2" descr="D:\Bahan Mengajar\Olah Vokal Penyiaran\Foto dan Gambar\55.pn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07505" y="1484784"/>
            <a:ext cx="4170482" cy="504056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9001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animEffect transition="in" filter="fade">
                                      <p:cBhvr>
                                        <p:cTn id="16" dur="500"/>
                                        <p:tgtEl>
                                          <p:spTgt spid="307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bg/>
                                          </p:spTgt>
                                        </p:tgtEl>
                                        <p:attrNameLst>
                                          <p:attrName>style.visibility</p:attrName>
                                        </p:attrNameLst>
                                      </p:cBhvr>
                                      <p:to>
                                        <p:strVal val="visible"/>
                                      </p:to>
                                    </p:set>
                                    <p:anim calcmode="lin" valueType="num">
                                      <p:cBhvr>
                                        <p:cTn id="21" dur="500" fill="hold"/>
                                        <p:tgtEl>
                                          <p:spTgt spid="4">
                                            <p:bg/>
                                          </p:spTgt>
                                        </p:tgtEl>
                                        <p:attrNameLst>
                                          <p:attrName>ppt_w</p:attrName>
                                        </p:attrNameLst>
                                      </p:cBhvr>
                                      <p:tavLst>
                                        <p:tav tm="0">
                                          <p:val>
                                            <p:fltVal val="0"/>
                                          </p:val>
                                        </p:tav>
                                        <p:tav tm="100000">
                                          <p:val>
                                            <p:strVal val="#ppt_w"/>
                                          </p:val>
                                        </p:tav>
                                      </p:tavLst>
                                    </p:anim>
                                    <p:anim calcmode="lin" valueType="num">
                                      <p:cBhvr>
                                        <p:cTn id="22" dur="500" fill="hold"/>
                                        <p:tgtEl>
                                          <p:spTgt spid="4">
                                            <p:bg/>
                                          </p:spTgt>
                                        </p:tgtEl>
                                        <p:attrNameLst>
                                          <p:attrName>ppt_h</p:attrName>
                                        </p:attrNameLst>
                                      </p:cBhvr>
                                      <p:tavLst>
                                        <p:tav tm="0">
                                          <p:val>
                                            <p:fltVal val="0"/>
                                          </p:val>
                                        </p:tav>
                                        <p:tav tm="100000">
                                          <p:val>
                                            <p:strVal val="#ppt_h"/>
                                          </p:val>
                                        </p:tav>
                                      </p:tavLst>
                                    </p:anim>
                                    <p:animEffect transition="in" filter="fade">
                                      <p:cBhvr>
                                        <p:cTn id="23" dur="500"/>
                                        <p:tgtEl>
                                          <p:spTgt spid="4">
                                            <p:bg/>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 calcmode="lin" valueType="num">
                                      <p:cBhvr>
                                        <p:cTn id="2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 calcmode="lin" valueType="num">
                                      <p:cBhvr>
                                        <p:cTn id="3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907705" y="623585"/>
            <a:ext cx="5099984" cy="4893647"/>
          </a:xfrm>
          <a:prstGeom prst="rect">
            <a:avLst/>
          </a:prstGeom>
          <a:noFill/>
        </p:spPr>
        <p:txBody>
          <a:bodyPr wrap="square" rtlCol="0">
            <a:spAutoFit/>
          </a:bodyPr>
          <a:lstStyle/>
          <a:p>
            <a:pPr marL="342900" lvl="0" indent="-342900">
              <a:buFont typeface="Arial" pitchFamily="34" charset="0"/>
              <a:buChar char="•"/>
            </a:pPr>
            <a:endParaRPr lang="id-ID" sz="2400" b="1" dirty="0">
              <a:solidFill>
                <a:prstClr val="black"/>
              </a:solidFill>
            </a:endParaRPr>
          </a:p>
          <a:p>
            <a:pPr marL="342900" lvl="0" indent="-342900">
              <a:buFont typeface="Arial" pitchFamily="34" charset="0"/>
              <a:buChar char="•"/>
            </a:pPr>
            <a:r>
              <a:rPr lang="id-ID" sz="2400" b="1" dirty="0">
                <a:solidFill>
                  <a:prstClr val="black"/>
                </a:solidFill>
              </a:rPr>
              <a:t>Mahasiswa/i ditolerir terlambat 15 menit, setelah lewat 15 menit boleh masuk tapi tidak boleh absen.</a:t>
            </a:r>
          </a:p>
          <a:p>
            <a:pPr lvl="0"/>
            <a:endParaRPr lang="id-ID" sz="2400" b="1" dirty="0">
              <a:solidFill>
                <a:prstClr val="black"/>
              </a:solidFill>
            </a:endParaRPr>
          </a:p>
          <a:p>
            <a:pPr marL="342900" lvl="0" indent="-342900">
              <a:buFont typeface="Arial" pitchFamily="34" charset="0"/>
              <a:buChar char="•"/>
            </a:pPr>
            <a:r>
              <a:rPr lang="id-ID" sz="2400" b="1" dirty="0">
                <a:solidFill>
                  <a:prstClr val="black"/>
                </a:solidFill>
              </a:rPr>
              <a:t>Dosen ditolerir terlambat 20 menit, setelah 20 menit namun tidak ada penyampaian lebih lanjut, kelas pada hari itu diliburkan. Ketua rombel menghubungi dosen untuk mencari jadwal pengganti perkuliahan.</a:t>
            </a:r>
            <a:br>
              <a:rPr lang="id-ID" sz="2400" b="1" dirty="0">
                <a:solidFill>
                  <a:prstClr val="black"/>
                </a:solidFill>
              </a:rPr>
            </a:br>
            <a:endParaRPr lang="id-ID" sz="2400" b="1" dirty="0">
              <a:solidFill>
                <a:prstClr val="black"/>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265" y="5109630"/>
            <a:ext cx="6900863" cy="156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31510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arn(inVertical)">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4865" y="4697710"/>
            <a:ext cx="5904656" cy="819522"/>
          </a:xfrm>
        </p:spPr>
        <p:style>
          <a:lnRef idx="3">
            <a:schemeClr val="lt1"/>
          </a:lnRef>
          <a:fillRef idx="1">
            <a:schemeClr val="dk1"/>
          </a:fillRef>
          <a:effectRef idx="1">
            <a:schemeClr val="dk1"/>
          </a:effectRef>
          <a:fontRef idx="minor">
            <a:schemeClr val="lt1"/>
          </a:fontRef>
        </p:style>
        <p:txBody>
          <a:bodyPr/>
          <a:lstStyle/>
          <a:p>
            <a:r>
              <a:rPr lang="id-ID" dirty="0" smtClean="0"/>
              <a:t>Problem Umum Suara</a:t>
            </a:r>
            <a:endParaRPr lang="id-ID" dirty="0"/>
          </a:p>
        </p:txBody>
      </p:sp>
      <p:pic>
        <p:nvPicPr>
          <p:cNvPr id="7170" name="Picture 2" descr="D:\Bahan Mengajar\Olah Vokal Penyiaran\Foto dan Gambar\6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052736"/>
            <a:ext cx="5419298" cy="352839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5822384" y="1628800"/>
            <a:ext cx="3337065" cy="2677656"/>
          </a:xfrm>
          <a:prstGeom prst="rect">
            <a:avLst/>
          </a:prstGeom>
        </p:spPr>
        <p:txBody>
          <a:bodyPr wrap="square">
            <a:spAutoFit/>
          </a:bodyPr>
          <a:lstStyle/>
          <a:p>
            <a:pPr lvl="0" algn="ctr">
              <a:spcBef>
                <a:spcPct val="20000"/>
              </a:spcBef>
            </a:pPr>
            <a:r>
              <a:rPr lang="id-ID" sz="2400" b="1" dirty="0">
                <a:solidFill>
                  <a:prstClr val="black"/>
                </a:solidFill>
              </a:rPr>
              <a:t>Melengking</a:t>
            </a:r>
          </a:p>
          <a:p>
            <a:pPr lvl="0" algn="ctr">
              <a:spcBef>
                <a:spcPct val="20000"/>
              </a:spcBef>
            </a:pPr>
            <a:r>
              <a:rPr lang="id-ID" sz="2400" b="1" dirty="0">
                <a:solidFill>
                  <a:prstClr val="black"/>
                </a:solidFill>
              </a:rPr>
              <a:t>Sengau</a:t>
            </a:r>
          </a:p>
          <a:p>
            <a:pPr lvl="0" algn="ctr">
              <a:spcBef>
                <a:spcPct val="20000"/>
              </a:spcBef>
            </a:pPr>
            <a:r>
              <a:rPr lang="id-ID" sz="2400" b="1" dirty="0">
                <a:solidFill>
                  <a:prstClr val="black"/>
                </a:solidFill>
              </a:rPr>
              <a:t>Serak</a:t>
            </a:r>
          </a:p>
          <a:p>
            <a:pPr lvl="0" algn="ctr">
              <a:spcBef>
                <a:spcPct val="20000"/>
              </a:spcBef>
            </a:pPr>
            <a:r>
              <a:rPr lang="id-ID" sz="2400" b="1" dirty="0">
                <a:solidFill>
                  <a:prstClr val="black"/>
                </a:solidFill>
              </a:rPr>
              <a:t>Cempreng</a:t>
            </a:r>
          </a:p>
          <a:p>
            <a:pPr lvl="0" algn="ctr">
              <a:spcBef>
                <a:spcPct val="20000"/>
              </a:spcBef>
            </a:pPr>
            <a:r>
              <a:rPr lang="id-ID" sz="2400" b="1" dirty="0">
                <a:solidFill>
                  <a:prstClr val="black"/>
                </a:solidFill>
              </a:rPr>
              <a:t>Ngebas</a:t>
            </a:r>
          </a:p>
          <a:p>
            <a:pPr lvl="0" algn="ctr">
              <a:spcBef>
                <a:spcPct val="20000"/>
              </a:spcBef>
            </a:pPr>
            <a:r>
              <a:rPr lang="id-ID" sz="2400" b="1" dirty="0">
                <a:solidFill>
                  <a:prstClr val="black"/>
                </a:solidFill>
              </a:rPr>
              <a:t>Aksen Daerah</a:t>
            </a:r>
          </a:p>
        </p:txBody>
      </p:sp>
    </p:spTree>
    <p:extLst>
      <p:ext uri="{BB962C8B-B14F-4D97-AF65-F5344CB8AC3E}">
        <p14:creationId xmlns:p14="http://schemas.microsoft.com/office/powerpoint/2010/main" val="380420270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283968" y="260648"/>
            <a:ext cx="4534272" cy="1179562"/>
          </a:xfrm>
        </p:spPr>
        <p:txBody>
          <a:bodyPr>
            <a:normAutofit fontScale="90000"/>
          </a:bodyPr>
          <a:lstStyle/>
          <a:p>
            <a:r>
              <a:rPr lang="id-ID" dirty="0" smtClean="0"/>
              <a:t>Problem Berbicara didepan Umum</a:t>
            </a:r>
            <a:endParaRPr lang="id-ID" dirty="0"/>
          </a:p>
        </p:txBody>
      </p:sp>
      <p:sp>
        <p:nvSpPr>
          <p:cNvPr id="3" name="Subtitle 2"/>
          <p:cNvSpPr>
            <a:spLocks noGrp="1"/>
          </p:cNvSpPr>
          <p:nvPr>
            <p:ph type="subTitle" idx="1"/>
          </p:nvPr>
        </p:nvSpPr>
        <p:spPr>
          <a:xfrm>
            <a:off x="4355976" y="2060848"/>
            <a:ext cx="4176464" cy="3528392"/>
          </a:xfrm>
        </p:spPr>
        <p:txBody>
          <a:bodyPr>
            <a:normAutofit/>
          </a:bodyPr>
          <a:lstStyle/>
          <a:p>
            <a:pPr marL="457200" indent="-457200" algn="l">
              <a:buFont typeface="Wingdings" pitchFamily="2" charset="2"/>
              <a:buChar char="ü"/>
            </a:pPr>
            <a:r>
              <a:rPr lang="id-ID" sz="2000" dirty="0" smtClean="0"/>
              <a:t>Intonasi Monoton.</a:t>
            </a:r>
          </a:p>
          <a:p>
            <a:pPr marL="457200" indent="-457200" algn="l">
              <a:buFont typeface="Wingdings" pitchFamily="2" charset="2"/>
              <a:buChar char="ü"/>
            </a:pPr>
            <a:r>
              <a:rPr lang="id-ID" sz="2000" dirty="0" smtClean="0"/>
              <a:t>Berbicara terlalu lemah (tidak ada power).</a:t>
            </a:r>
          </a:p>
          <a:p>
            <a:pPr marL="457200" indent="-457200" algn="l">
              <a:buFont typeface="Wingdings" pitchFamily="2" charset="2"/>
              <a:buChar char="ü"/>
            </a:pPr>
            <a:r>
              <a:rPr lang="id-ID" sz="2000" dirty="0" smtClean="0"/>
              <a:t>Terlalu cepat/lambat.</a:t>
            </a:r>
          </a:p>
          <a:p>
            <a:pPr marL="457200" indent="-457200" algn="l">
              <a:buFont typeface="Wingdings" pitchFamily="2" charset="2"/>
              <a:buChar char="ü"/>
            </a:pPr>
            <a:r>
              <a:rPr lang="id-ID" sz="2000" dirty="0" smtClean="0"/>
              <a:t>Berbicara sambil seret.</a:t>
            </a:r>
          </a:p>
          <a:p>
            <a:pPr marL="457200" indent="-457200" algn="l">
              <a:buFont typeface="Wingdings" pitchFamily="2" charset="2"/>
              <a:buChar char="ü"/>
            </a:pPr>
            <a:r>
              <a:rPr lang="id-ID" sz="2000" dirty="0" smtClean="0"/>
              <a:t>Tidak fokus, berputar-putar, bertele-tele.</a:t>
            </a:r>
          </a:p>
        </p:txBody>
      </p:sp>
      <p:pic>
        <p:nvPicPr>
          <p:cNvPr id="6146" name="Picture 2" descr="D:\Bahan Mengajar\Olah Vokal Penyiaran\Foto dan Gambar\5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39952" cy="6876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1243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dirty="0"/>
          </a:p>
        </p:txBody>
      </p:sp>
      <p:pic>
        <p:nvPicPr>
          <p:cNvPr id="4098" name="Picture 2" descr="D:\Bahan Mengajar\Broadcasting 1\Foto Produksi siaran radio\index.png"/>
          <p:cNvPicPr>
            <a:picLocks noChangeAspect="1" noChangeArrowheads="1"/>
          </p:cNvPicPr>
          <p:nvPr/>
        </p:nvPicPr>
        <p:blipFill rotWithShape="1">
          <a:blip r:embed="rId3">
            <a:extLst>
              <a:ext uri="{28A0092B-C50C-407E-A947-70E740481C1C}">
                <a14:useLocalDpi xmlns:a14="http://schemas.microsoft.com/office/drawing/2010/main" val="0"/>
              </a:ext>
            </a:extLst>
          </a:blip>
          <a:srcRect t="19243" r="6963"/>
          <a:stretch/>
        </p:blipFill>
        <p:spPr bwMode="auto">
          <a:xfrm>
            <a:off x="-36511" y="0"/>
            <a:ext cx="9180511" cy="4005064"/>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D:\Bahan Mengajar\Olah Vokal Penyiaran\Foto dan Gambar\3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2" y="4005064"/>
            <a:ext cx="2749521" cy="285137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D:\Bahan Mengajar\Olah Vokal Penyiaran\Foto dan Gambar\index.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3546" y="4005064"/>
            <a:ext cx="2763830" cy="2851372"/>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D:\Bahan Mengajar\Olah Vokal Penyiaran\Foto dan Gambar\37.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002549"/>
            <a:ext cx="1426943" cy="285388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Bahan Mengajar\Olah Vokal Penyiaran\Foto dan Gambar\38.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1920" y="4005064"/>
            <a:ext cx="2552700" cy="285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518583"/>
      </p:ext>
    </p:extLst>
  </p:cSld>
  <p:clrMapOvr>
    <a:masterClrMapping/>
  </p:clrMapOvr>
  <p:transition spd="slow">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84168" y="116632"/>
            <a:ext cx="3024336" cy="792088"/>
          </a:xfrm>
        </p:spPr>
        <p:txBody>
          <a:bodyPr/>
          <a:lstStyle/>
          <a:p>
            <a:r>
              <a:rPr lang="id-ID" dirty="0" smtClean="0"/>
              <a:t>Pertemuan 4</a:t>
            </a:r>
            <a:endParaRPr lang="id-ID" dirty="0"/>
          </a:p>
        </p:txBody>
      </p:sp>
      <p:sp>
        <p:nvSpPr>
          <p:cNvPr id="4" name="Rectangle 3"/>
          <p:cNvSpPr/>
          <p:nvPr/>
        </p:nvSpPr>
        <p:spPr>
          <a:xfrm>
            <a:off x="2771800" y="3186842"/>
            <a:ext cx="4752528" cy="1754326"/>
          </a:xfrm>
          <a:prstGeom prst="rect">
            <a:avLst/>
          </a:prstGeom>
          <a:noFill/>
        </p:spPr>
        <p:txBody>
          <a:bodyPr wrap="square" lIns="91440" tIns="45720" rIns="91440" bIns="45720">
            <a:spAutoFit/>
          </a:bodyPr>
          <a:lstStyle/>
          <a:p>
            <a:pPr algn="ctr"/>
            <a:r>
              <a:rPr lang="id-ID"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Standar </a:t>
            </a:r>
          </a:p>
          <a:p>
            <a:pPr algn="ctr"/>
            <a:r>
              <a:rPr lang="id-ID"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Teknik Vokal</a:t>
            </a:r>
            <a:endParaRPr lang="en-US"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061782826"/>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05540" y="4434681"/>
            <a:ext cx="5182344" cy="2522711"/>
          </a:xfrm>
        </p:spPr>
        <p:txBody>
          <a:bodyPr>
            <a:normAutofit/>
          </a:bodyPr>
          <a:lstStyle/>
          <a:p>
            <a:r>
              <a:rPr lang="id-ID" sz="2800" b="1" dirty="0" smtClean="0">
                <a:solidFill>
                  <a:schemeClr val="bg2"/>
                </a:solidFill>
                <a:latin typeface="Agency FB" pitchFamily="34" charset="0"/>
                <a:cs typeface="Aharoni" pitchFamily="2" charset="-79"/>
              </a:rPr>
              <a:t> </a:t>
            </a:r>
            <a:endParaRPr lang="id-ID" sz="2800" b="1" dirty="0">
              <a:solidFill>
                <a:schemeClr val="bg2"/>
              </a:solidFill>
              <a:latin typeface="Agency FB" pitchFamily="34" charset="0"/>
              <a:cs typeface="Aharoni" pitchFamily="2" charset="-79"/>
            </a:endParaRPr>
          </a:p>
        </p:txBody>
      </p:sp>
      <p:sp>
        <p:nvSpPr>
          <p:cNvPr id="5" name="TextBox 4"/>
          <p:cNvSpPr txBox="1"/>
          <p:nvPr/>
        </p:nvSpPr>
        <p:spPr>
          <a:xfrm>
            <a:off x="2195736" y="1700808"/>
            <a:ext cx="5630067" cy="3065455"/>
          </a:xfrm>
          <a:prstGeom prst="rect">
            <a:avLst/>
          </a:prstGeom>
          <a:noFill/>
        </p:spPr>
        <p:txBody>
          <a:bodyPr wrap="none" rtlCol="0">
            <a:spAutoFit/>
          </a:bodyPr>
          <a:lstStyle/>
          <a:p>
            <a:pPr marL="342900" lvl="0" indent="-342900">
              <a:lnSpc>
                <a:spcPct val="115000"/>
              </a:lnSpc>
              <a:spcAft>
                <a:spcPts val="0"/>
              </a:spcAft>
              <a:buFont typeface="Symbol"/>
              <a:buChar char=""/>
            </a:pPr>
            <a:r>
              <a:rPr lang="id-ID" sz="2400" dirty="0">
                <a:solidFill>
                  <a:schemeClr val="bg2"/>
                </a:solidFill>
                <a:latin typeface="Showcard Gothic" pitchFamily="82" charset="0"/>
                <a:ea typeface="Calibri"/>
                <a:cs typeface="Times New Roman"/>
              </a:rPr>
              <a:t>Intonasi   </a:t>
            </a:r>
            <a:r>
              <a:rPr lang="id-ID" sz="2400" dirty="0" smtClean="0">
                <a:solidFill>
                  <a:schemeClr val="bg2"/>
                </a:solidFill>
                <a:latin typeface="Showcard Gothic" pitchFamily="82" charset="0"/>
                <a:ea typeface="Calibri"/>
                <a:cs typeface="Times New Roman"/>
              </a:rPr>
              <a:t>      </a:t>
            </a:r>
            <a:endParaRPr lang="id-ID" sz="2400" dirty="0">
              <a:solidFill>
                <a:schemeClr val="bg2"/>
              </a:solidFill>
              <a:latin typeface="Showcard Gothic" pitchFamily="82" charset="0"/>
              <a:ea typeface="Calibri"/>
              <a:cs typeface="Times New Roman"/>
            </a:endParaRPr>
          </a:p>
          <a:p>
            <a:pPr marL="342900" lvl="0" indent="-342900">
              <a:lnSpc>
                <a:spcPct val="115000"/>
              </a:lnSpc>
              <a:spcAft>
                <a:spcPts val="0"/>
              </a:spcAft>
              <a:buFont typeface="Symbol"/>
              <a:buChar char=""/>
            </a:pPr>
            <a:r>
              <a:rPr lang="id-ID" sz="2400" dirty="0" smtClean="0">
                <a:solidFill>
                  <a:schemeClr val="bg2"/>
                </a:solidFill>
                <a:latin typeface="Showcard Gothic" pitchFamily="82" charset="0"/>
                <a:ea typeface="Calibri"/>
                <a:cs typeface="Times New Roman"/>
              </a:rPr>
              <a:t>Artikulasi </a:t>
            </a:r>
            <a:endParaRPr lang="id-ID" sz="2400" dirty="0">
              <a:solidFill>
                <a:schemeClr val="bg2"/>
              </a:solidFill>
              <a:latin typeface="Showcard Gothic" pitchFamily="82" charset="0"/>
              <a:ea typeface="Calibri"/>
              <a:cs typeface="Times New Roman"/>
            </a:endParaRPr>
          </a:p>
          <a:p>
            <a:pPr marL="342900" lvl="0" indent="-342900">
              <a:lnSpc>
                <a:spcPct val="115000"/>
              </a:lnSpc>
              <a:spcAft>
                <a:spcPts val="0"/>
              </a:spcAft>
              <a:buFont typeface="Symbol"/>
              <a:buChar char=""/>
            </a:pPr>
            <a:r>
              <a:rPr lang="id-ID" sz="2400" i="1" dirty="0">
                <a:solidFill>
                  <a:schemeClr val="bg2"/>
                </a:solidFill>
                <a:latin typeface="Showcard Gothic" pitchFamily="82" charset="0"/>
                <a:ea typeface="Calibri"/>
                <a:cs typeface="Times New Roman"/>
              </a:rPr>
              <a:t>Pause</a:t>
            </a:r>
            <a:r>
              <a:rPr lang="id-ID" sz="2400" dirty="0">
                <a:solidFill>
                  <a:schemeClr val="bg2"/>
                </a:solidFill>
                <a:latin typeface="Showcard Gothic" pitchFamily="82" charset="0"/>
                <a:ea typeface="Calibri"/>
                <a:cs typeface="Times New Roman"/>
              </a:rPr>
              <a:t> (Jeda Bicara</a:t>
            </a:r>
            <a:r>
              <a:rPr lang="id-ID" sz="2400" dirty="0" smtClean="0">
                <a:solidFill>
                  <a:schemeClr val="bg2"/>
                </a:solidFill>
                <a:latin typeface="Showcard Gothic" pitchFamily="82" charset="0"/>
                <a:ea typeface="Calibri"/>
                <a:cs typeface="Times New Roman"/>
              </a:rPr>
              <a:t>) </a:t>
            </a:r>
            <a:endParaRPr lang="id-ID" sz="2400" dirty="0">
              <a:solidFill>
                <a:schemeClr val="bg2"/>
              </a:solidFill>
              <a:latin typeface="Showcard Gothic" pitchFamily="82" charset="0"/>
              <a:ea typeface="Calibri"/>
              <a:cs typeface="Times New Roman"/>
            </a:endParaRPr>
          </a:p>
          <a:p>
            <a:pPr marL="342900" lvl="0" indent="-342900">
              <a:lnSpc>
                <a:spcPct val="115000"/>
              </a:lnSpc>
              <a:spcAft>
                <a:spcPts val="0"/>
              </a:spcAft>
              <a:buFont typeface="Symbol"/>
              <a:buChar char=""/>
            </a:pPr>
            <a:r>
              <a:rPr lang="id-ID" sz="2400" i="1" dirty="0">
                <a:solidFill>
                  <a:schemeClr val="bg2"/>
                </a:solidFill>
                <a:latin typeface="Showcard Gothic" pitchFamily="82" charset="0"/>
                <a:ea typeface="Calibri"/>
                <a:cs typeface="Times New Roman"/>
              </a:rPr>
              <a:t>Speed</a:t>
            </a:r>
            <a:r>
              <a:rPr lang="id-ID" sz="2400" dirty="0">
                <a:solidFill>
                  <a:schemeClr val="bg2"/>
                </a:solidFill>
                <a:latin typeface="Showcard Gothic" pitchFamily="82" charset="0"/>
                <a:ea typeface="Calibri"/>
                <a:cs typeface="Times New Roman"/>
              </a:rPr>
              <a:t> (kecepatan</a:t>
            </a:r>
            <a:r>
              <a:rPr lang="id-ID" sz="2400" dirty="0" smtClean="0">
                <a:solidFill>
                  <a:schemeClr val="bg2"/>
                </a:solidFill>
                <a:latin typeface="Showcard Gothic" pitchFamily="82" charset="0"/>
                <a:ea typeface="Calibri"/>
                <a:cs typeface="Times New Roman"/>
              </a:rPr>
              <a:t>) </a:t>
            </a:r>
            <a:endParaRPr lang="id-ID" sz="2400" dirty="0">
              <a:solidFill>
                <a:schemeClr val="bg2"/>
              </a:solidFill>
              <a:latin typeface="Showcard Gothic" pitchFamily="82" charset="0"/>
              <a:ea typeface="Calibri"/>
              <a:cs typeface="Times New Roman"/>
            </a:endParaRPr>
          </a:p>
          <a:p>
            <a:pPr marL="342900" lvl="0" indent="-342900">
              <a:lnSpc>
                <a:spcPct val="115000"/>
              </a:lnSpc>
              <a:spcAft>
                <a:spcPts val="0"/>
              </a:spcAft>
              <a:buFont typeface="Symbol"/>
              <a:buChar char=""/>
            </a:pPr>
            <a:r>
              <a:rPr lang="id-ID" sz="2400" i="1" dirty="0">
                <a:solidFill>
                  <a:schemeClr val="bg2"/>
                </a:solidFill>
                <a:latin typeface="Showcard Gothic" pitchFamily="82" charset="0"/>
                <a:ea typeface="Calibri"/>
                <a:cs typeface="Times New Roman"/>
              </a:rPr>
              <a:t>Stessing</a:t>
            </a:r>
            <a:r>
              <a:rPr lang="id-ID" sz="2400" dirty="0">
                <a:solidFill>
                  <a:schemeClr val="bg2"/>
                </a:solidFill>
                <a:latin typeface="Showcard Gothic" pitchFamily="82" charset="0"/>
                <a:ea typeface="Calibri"/>
                <a:cs typeface="Times New Roman"/>
              </a:rPr>
              <a:t> (penekanan suara</a:t>
            </a:r>
            <a:r>
              <a:rPr lang="id-ID" sz="2400" dirty="0" smtClean="0">
                <a:solidFill>
                  <a:schemeClr val="bg2"/>
                </a:solidFill>
                <a:latin typeface="Showcard Gothic" pitchFamily="82" charset="0"/>
                <a:ea typeface="Calibri"/>
                <a:cs typeface="Times New Roman"/>
              </a:rPr>
              <a:t>)</a:t>
            </a:r>
            <a:endParaRPr lang="id-ID" sz="2400" dirty="0">
              <a:solidFill>
                <a:schemeClr val="bg2"/>
              </a:solidFill>
              <a:latin typeface="Showcard Gothic" pitchFamily="82" charset="0"/>
              <a:ea typeface="Calibri"/>
              <a:cs typeface="Times New Roman"/>
            </a:endParaRPr>
          </a:p>
          <a:p>
            <a:pPr marL="342900" lvl="0" indent="-342900">
              <a:lnSpc>
                <a:spcPct val="115000"/>
              </a:lnSpc>
              <a:spcAft>
                <a:spcPts val="0"/>
              </a:spcAft>
              <a:buFont typeface="Symbol"/>
              <a:buChar char=""/>
            </a:pPr>
            <a:r>
              <a:rPr lang="id-ID" sz="2400" i="1" dirty="0">
                <a:solidFill>
                  <a:schemeClr val="bg2"/>
                </a:solidFill>
                <a:latin typeface="Showcard Gothic" pitchFamily="82" charset="0"/>
                <a:ea typeface="Calibri"/>
                <a:cs typeface="Times New Roman"/>
              </a:rPr>
              <a:t>Phrasering</a:t>
            </a:r>
            <a:r>
              <a:rPr lang="id-ID" sz="2400" dirty="0">
                <a:solidFill>
                  <a:schemeClr val="bg2"/>
                </a:solidFill>
                <a:latin typeface="Showcard Gothic" pitchFamily="82" charset="0"/>
                <a:ea typeface="Calibri"/>
                <a:cs typeface="Times New Roman"/>
              </a:rPr>
              <a:t> (pemenggalan</a:t>
            </a:r>
            <a:r>
              <a:rPr lang="id-ID" sz="2400" dirty="0" smtClean="0">
                <a:solidFill>
                  <a:schemeClr val="bg2"/>
                </a:solidFill>
                <a:latin typeface="Showcard Gothic" pitchFamily="82" charset="0"/>
                <a:ea typeface="Calibri"/>
                <a:cs typeface="Times New Roman"/>
              </a:rPr>
              <a:t>) </a:t>
            </a:r>
            <a:endParaRPr lang="id-ID" sz="2400" dirty="0">
              <a:solidFill>
                <a:schemeClr val="bg2"/>
              </a:solidFill>
              <a:latin typeface="Showcard Gothic" pitchFamily="82" charset="0"/>
              <a:ea typeface="Calibri"/>
              <a:cs typeface="Times New Roman"/>
            </a:endParaRPr>
          </a:p>
          <a:p>
            <a:pPr marL="342900" lvl="0" indent="-342900">
              <a:lnSpc>
                <a:spcPct val="115000"/>
              </a:lnSpc>
              <a:spcAft>
                <a:spcPts val="0"/>
              </a:spcAft>
              <a:buFont typeface="Symbol"/>
              <a:buChar char=""/>
            </a:pPr>
            <a:r>
              <a:rPr lang="id-ID" sz="2400" dirty="0">
                <a:solidFill>
                  <a:schemeClr val="bg2"/>
                </a:solidFill>
                <a:latin typeface="Showcard Gothic" pitchFamily="82" charset="0"/>
                <a:ea typeface="Calibri"/>
                <a:cs typeface="Times New Roman"/>
              </a:rPr>
              <a:t>Infleksi (tinggi-rendah suara</a:t>
            </a:r>
            <a:r>
              <a:rPr lang="id-ID" sz="2400" dirty="0" smtClean="0">
                <a:solidFill>
                  <a:schemeClr val="bg2"/>
                </a:solidFill>
                <a:latin typeface="Showcard Gothic" pitchFamily="82" charset="0"/>
                <a:ea typeface="Calibri"/>
                <a:cs typeface="Times New Roman"/>
              </a:rPr>
              <a:t>) </a:t>
            </a:r>
            <a:endParaRPr lang="id-ID" sz="2400" dirty="0">
              <a:solidFill>
                <a:schemeClr val="bg2"/>
              </a:solidFill>
              <a:latin typeface="Showcard Gothic" pitchFamily="82" charset="0"/>
              <a:ea typeface="Calibri"/>
              <a:cs typeface="Times New Roman"/>
            </a:endParaRPr>
          </a:p>
        </p:txBody>
      </p:sp>
    </p:spTree>
    <p:extLst>
      <p:ext uri="{BB962C8B-B14F-4D97-AF65-F5344CB8AC3E}">
        <p14:creationId xmlns:p14="http://schemas.microsoft.com/office/powerpoint/2010/main" val="772000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barn(inVertical)">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barn(inVertical)">
                                      <p:cBhvr>
                                        <p:cTn id="19" dur="5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barn(inVertical)">
                                      <p:cBhvr>
                                        <p:cTn id="24" dur="500"/>
                                        <p:tgtEl>
                                          <p:spTgt spid="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barn(inVertical)">
                                      <p:cBhvr>
                                        <p:cTn id="29" dur="500"/>
                                        <p:tgtEl>
                                          <p:spTgt spid="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barn(inVertical)">
                                      <p:cBhvr>
                                        <p:cTn id="34" dur="500"/>
                                        <p:tgtEl>
                                          <p:spTgt spid="5">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barn(inVertical)">
                                      <p:cBhvr>
                                        <p:cTn id="39" dur="500"/>
                                        <p:tgtEl>
                                          <p:spTgt spid="5">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Effect transition="in" filter="barn(inVertical)">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82553" y="2852936"/>
            <a:ext cx="2985591" cy="606276"/>
          </a:xfrm>
        </p:spPr>
        <p:style>
          <a:lnRef idx="1">
            <a:schemeClr val="dk1"/>
          </a:lnRef>
          <a:fillRef idx="3">
            <a:schemeClr val="dk1"/>
          </a:fillRef>
          <a:effectRef idx="2">
            <a:schemeClr val="dk1"/>
          </a:effectRef>
          <a:fontRef idx="minor">
            <a:schemeClr val="lt1"/>
          </a:fontRef>
        </p:style>
        <p:txBody>
          <a:bodyPr>
            <a:normAutofit fontScale="90000"/>
          </a:bodyPr>
          <a:lstStyle/>
          <a:p>
            <a:pPr marL="342900" lvl="0" indent="-342900" algn="ctr">
              <a:lnSpc>
                <a:spcPct val="115000"/>
              </a:lnSpc>
              <a:spcBef>
                <a:spcPts val="0"/>
              </a:spcBef>
            </a:pPr>
            <a:r>
              <a:rPr lang="id-ID" sz="2800" b="0" cap="none" dirty="0" smtClean="0">
                <a:solidFill>
                  <a:schemeClr val="accent1">
                    <a:lumMod val="40000"/>
                    <a:lumOff val="60000"/>
                  </a:schemeClr>
                </a:solidFill>
                <a:latin typeface="Aharoni" pitchFamily="2" charset="-79"/>
                <a:ea typeface="Calibri"/>
                <a:cs typeface="Aharoni" pitchFamily="2" charset="-79"/>
              </a:rPr>
              <a:t>I N T O N A S I </a:t>
            </a:r>
            <a:br>
              <a:rPr lang="id-ID" sz="2800" b="0" cap="none" dirty="0" smtClean="0">
                <a:solidFill>
                  <a:schemeClr val="accent1">
                    <a:lumMod val="40000"/>
                    <a:lumOff val="60000"/>
                  </a:schemeClr>
                </a:solidFill>
                <a:latin typeface="Aharoni" pitchFamily="2" charset="-79"/>
                <a:ea typeface="Calibri"/>
                <a:cs typeface="Aharoni" pitchFamily="2" charset="-79"/>
              </a:rPr>
            </a:br>
            <a:endParaRPr lang="id-ID" sz="2800" dirty="0">
              <a:solidFill>
                <a:schemeClr val="accent1">
                  <a:lumMod val="40000"/>
                  <a:lumOff val="60000"/>
                </a:schemeClr>
              </a:solidFill>
              <a:latin typeface="Aharoni" pitchFamily="2" charset="-79"/>
              <a:cs typeface="Aharoni" pitchFamily="2" charset="-79"/>
            </a:endParaRPr>
          </a:p>
        </p:txBody>
      </p:sp>
      <p:sp>
        <p:nvSpPr>
          <p:cNvPr id="3" name="Text Placeholder 2"/>
          <p:cNvSpPr>
            <a:spLocks noGrp="1"/>
          </p:cNvSpPr>
          <p:nvPr>
            <p:ph type="body" idx="1"/>
          </p:nvPr>
        </p:nvSpPr>
        <p:spPr>
          <a:xfrm>
            <a:off x="395536" y="404664"/>
            <a:ext cx="8352928" cy="2448272"/>
          </a:xfrm>
          <a:gradFill flip="none" rotWithShape="1">
            <a:gsLst>
              <a:gs pos="0">
                <a:schemeClr val="accent1">
                  <a:shade val="51000"/>
                  <a:satMod val="130000"/>
                  <a:alpha val="0"/>
                </a:schemeClr>
              </a:gs>
              <a:gs pos="80000">
                <a:schemeClr val="accent1">
                  <a:shade val="93000"/>
                  <a:satMod val="130000"/>
                </a:schemeClr>
              </a:gs>
              <a:gs pos="100000">
                <a:schemeClr val="accent1">
                  <a:shade val="94000"/>
                  <a:satMod val="135000"/>
                </a:schemeClr>
              </a:gs>
            </a:gsLst>
            <a:path path="circle">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a:normAutofit fontScale="92500" lnSpcReduction="20000"/>
          </a:bodyPr>
          <a:lstStyle/>
          <a:p>
            <a:pPr algn="ctr"/>
            <a:r>
              <a:rPr lang="id-ID" b="1" dirty="0">
                <a:solidFill>
                  <a:schemeClr val="bg2"/>
                </a:solidFill>
                <a:latin typeface="Aharoni" pitchFamily="2" charset="-79"/>
                <a:ea typeface="Times New Roman"/>
                <a:cs typeface="Aharoni" pitchFamily="2" charset="-79"/>
              </a:rPr>
              <a:t> </a:t>
            </a:r>
            <a:r>
              <a:rPr lang="id-ID" b="1" dirty="0" smtClean="0">
                <a:solidFill>
                  <a:schemeClr val="bg2"/>
                </a:solidFill>
                <a:latin typeface="Aharoni" pitchFamily="2" charset="-79"/>
                <a:ea typeface="Times New Roman"/>
                <a:cs typeface="Aharoni" pitchFamily="2" charset="-79"/>
              </a:rPr>
              <a:t>adalah </a:t>
            </a:r>
            <a:r>
              <a:rPr lang="id-ID" b="1" dirty="0">
                <a:solidFill>
                  <a:schemeClr val="bg2"/>
                </a:solidFill>
                <a:latin typeface="Aharoni" pitchFamily="2" charset="-79"/>
                <a:ea typeface="Times New Roman"/>
                <a:cs typeface="Aharoni" pitchFamily="2" charset="-79"/>
              </a:rPr>
              <a:t>nada suara, irama bicara, atau alunan </a:t>
            </a:r>
            <a:r>
              <a:rPr lang="id-ID" b="1" dirty="0" smtClean="0">
                <a:solidFill>
                  <a:schemeClr val="bg2"/>
                </a:solidFill>
                <a:latin typeface="Aharoni" pitchFamily="2" charset="-79"/>
                <a:ea typeface="Times New Roman"/>
                <a:cs typeface="Aharoni" pitchFamily="2" charset="-79"/>
              </a:rPr>
              <a:t>nada yang pas dan tepat </a:t>
            </a:r>
            <a:r>
              <a:rPr lang="id-ID" b="1" dirty="0">
                <a:solidFill>
                  <a:schemeClr val="bg2"/>
                </a:solidFill>
                <a:latin typeface="Aharoni" pitchFamily="2" charset="-79"/>
                <a:ea typeface="Times New Roman"/>
                <a:cs typeface="Aharoni" pitchFamily="2" charset="-79"/>
              </a:rPr>
              <a:t>dalam melafalkan kata-kata, sehingga tidak datar atau tidak </a:t>
            </a:r>
            <a:r>
              <a:rPr lang="id-ID" b="1" dirty="0" smtClean="0">
                <a:solidFill>
                  <a:schemeClr val="bg2"/>
                </a:solidFill>
                <a:latin typeface="Aharoni" pitchFamily="2" charset="-79"/>
                <a:ea typeface="Times New Roman"/>
                <a:cs typeface="Aharoni" pitchFamily="2" charset="-79"/>
              </a:rPr>
              <a:t>monoton dan makna </a:t>
            </a:r>
            <a:r>
              <a:rPr lang="id-ID" b="1" dirty="0">
                <a:solidFill>
                  <a:schemeClr val="bg2"/>
                </a:solidFill>
                <a:latin typeface="Aharoni" pitchFamily="2" charset="-79"/>
                <a:ea typeface="Times New Roman"/>
                <a:cs typeface="Aharoni" pitchFamily="2" charset="-79"/>
              </a:rPr>
              <a:t>yang ditangkap hadirin pun sesuai dengan yang dimaksud. </a:t>
            </a:r>
            <a:endParaRPr lang="id-ID" b="1" dirty="0" smtClean="0">
              <a:solidFill>
                <a:schemeClr val="bg2"/>
              </a:solidFill>
              <a:latin typeface="Aharoni" pitchFamily="2" charset="-79"/>
              <a:ea typeface="Times New Roman"/>
              <a:cs typeface="Aharoni" pitchFamily="2" charset="-79"/>
            </a:endParaRPr>
          </a:p>
          <a:p>
            <a:pPr algn="ctr"/>
            <a:endParaRPr lang="id-ID" b="1" dirty="0">
              <a:solidFill>
                <a:schemeClr val="bg2"/>
              </a:solidFill>
              <a:latin typeface="Aharoni" pitchFamily="2" charset="-79"/>
              <a:ea typeface="Times New Roman"/>
              <a:cs typeface="Aharoni" pitchFamily="2" charset="-79"/>
            </a:endParaRPr>
          </a:p>
          <a:p>
            <a:pPr algn="ctr"/>
            <a:r>
              <a:rPr lang="id-ID" b="1" dirty="0" smtClean="0">
                <a:solidFill>
                  <a:schemeClr val="bg2"/>
                </a:solidFill>
                <a:latin typeface="Aharoni" pitchFamily="2" charset="-79"/>
                <a:ea typeface="Times New Roman"/>
                <a:cs typeface="Aharoni" pitchFamily="2" charset="-79"/>
              </a:rPr>
              <a:t>Intonasi </a:t>
            </a:r>
            <a:r>
              <a:rPr lang="id-ID" b="1" dirty="0">
                <a:solidFill>
                  <a:schemeClr val="bg2"/>
                </a:solidFill>
                <a:latin typeface="Aharoni" pitchFamily="2" charset="-79"/>
                <a:ea typeface="Times New Roman"/>
                <a:cs typeface="Aharoni" pitchFamily="2" charset="-79"/>
              </a:rPr>
              <a:t>menentukan ada tidaknya antusiasme dan emosi dalam berbicara</a:t>
            </a:r>
            <a:r>
              <a:rPr lang="id-ID" b="1" dirty="0" smtClean="0">
                <a:solidFill>
                  <a:schemeClr val="bg2"/>
                </a:solidFill>
                <a:latin typeface="Aharoni" pitchFamily="2" charset="-79"/>
                <a:ea typeface="Times New Roman"/>
                <a:cs typeface="Aharoni" pitchFamily="2" charset="-79"/>
              </a:rPr>
              <a:t>.</a:t>
            </a:r>
          </a:p>
          <a:p>
            <a:pPr lvl="0" algn="ctr"/>
            <a:r>
              <a:rPr lang="id-ID" b="1" dirty="0">
                <a:solidFill>
                  <a:schemeClr val="bg2"/>
                </a:solidFill>
                <a:latin typeface="Aharoni" pitchFamily="2" charset="-79"/>
                <a:ea typeface="Times New Roman"/>
                <a:cs typeface="Aharoni" pitchFamily="2" charset="-79"/>
              </a:rPr>
              <a:t>Dalam dunia tarik suara (bernyanyi) dikenal istilah  “pitch”, yaitu pengambilan nada yang tepat. </a:t>
            </a:r>
            <a:endParaRPr lang="id-ID" b="1" dirty="0" smtClean="0">
              <a:solidFill>
                <a:schemeClr val="bg2"/>
              </a:solidFill>
              <a:latin typeface="Aharoni" pitchFamily="2" charset="-79"/>
              <a:ea typeface="Times New Roman"/>
              <a:cs typeface="Aharoni" pitchFamily="2" charset="-79"/>
            </a:endParaRPr>
          </a:p>
        </p:txBody>
      </p:sp>
      <p:sp>
        <p:nvSpPr>
          <p:cNvPr id="6" name="Oval Callout 5"/>
          <p:cNvSpPr/>
          <p:nvPr/>
        </p:nvSpPr>
        <p:spPr>
          <a:xfrm>
            <a:off x="179512" y="3789040"/>
            <a:ext cx="8784976" cy="2808312"/>
          </a:xfrm>
          <a:prstGeom prst="wedgeEllipseCallout">
            <a:avLst>
              <a:gd name="adj1" fmla="val 33412"/>
              <a:gd name="adj2" fmla="val -62142"/>
            </a:avLst>
          </a:prstGeom>
          <a:solidFill>
            <a:schemeClr val="accent1">
              <a:alpha val="7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pPr>
            <a:r>
              <a:rPr lang="id-ID" sz="2000" b="1" i="1" dirty="0">
                <a:solidFill>
                  <a:schemeClr val="bg2"/>
                </a:solidFill>
                <a:latin typeface="Times New Roman"/>
                <a:ea typeface="Times New Roman"/>
              </a:rPr>
              <a:t>Latihan: </a:t>
            </a:r>
            <a:endParaRPr lang="id-ID" sz="2000" b="1" i="1" dirty="0" smtClean="0">
              <a:solidFill>
                <a:schemeClr val="bg2"/>
              </a:solidFill>
              <a:latin typeface="Times New Roman"/>
              <a:ea typeface="Times New Roman"/>
            </a:endParaRPr>
          </a:p>
          <a:p>
            <a:pPr lvl="0" algn="ctr">
              <a:spcBef>
                <a:spcPct val="20000"/>
              </a:spcBef>
            </a:pPr>
            <a:r>
              <a:rPr lang="id-ID" sz="2000" b="1" i="1" dirty="0" smtClean="0">
                <a:solidFill>
                  <a:schemeClr val="bg2"/>
                </a:solidFill>
                <a:latin typeface="Times New Roman"/>
                <a:ea typeface="Times New Roman"/>
              </a:rPr>
              <a:t> UCAPKAN KATA “BAGUS YA” dan “ADUH” DENGAN INTONASI YANG BERBEDA</a:t>
            </a:r>
            <a:endParaRPr lang="id-ID" sz="2000" b="1" dirty="0">
              <a:solidFill>
                <a:schemeClr val="bg2"/>
              </a:solidFill>
              <a:latin typeface="Times New Roman"/>
              <a:ea typeface="Times New Roman"/>
            </a:endParaRPr>
          </a:p>
          <a:p>
            <a:pPr lvl="0" algn="ctr">
              <a:spcBef>
                <a:spcPct val="20000"/>
              </a:spcBef>
            </a:pPr>
            <a:r>
              <a:rPr lang="id-ID" sz="2000" b="1" dirty="0">
                <a:solidFill>
                  <a:schemeClr val="bg2"/>
                </a:solidFill>
                <a:latin typeface="Times New Roman"/>
                <a:ea typeface="Times New Roman"/>
              </a:rPr>
              <a:t>- “Bagus ya!” dengan tersenyum dan semangat, akan berbeda dengan mengucapkannya dalam ekspresi wajah datar, bahkan nada sinis. </a:t>
            </a:r>
          </a:p>
          <a:p>
            <a:pPr lvl="0" algn="ctr">
              <a:spcBef>
                <a:spcPct val="20000"/>
              </a:spcBef>
            </a:pPr>
            <a:r>
              <a:rPr lang="id-ID" sz="2000" b="1" dirty="0">
                <a:solidFill>
                  <a:schemeClr val="bg2"/>
                </a:solidFill>
                <a:latin typeface="Times New Roman"/>
                <a:ea typeface="Times New Roman"/>
              </a:rPr>
              <a:t>- “Aduh” dengan berbagai ekspresi –sedih, kaget, sakit, riang, dan seterunya.</a:t>
            </a:r>
          </a:p>
        </p:txBody>
      </p:sp>
    </p:spTree>
    <p:extLst>
      <p:ext uri="{BB962C8B-B14F-4D97-AF65-F5344CB8AC3E}">
        <p14:creationId xmlns:p14="http://schemas.microsoft.com/office/powerpoint/2010/main" val="1122715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 fill="hold"/>
                                        <p:tgtEl>
                                          <p:spTgt spid="3">
                                            <p:bg/>
                                          </p:spTgt>
                                        </p:tgtEl>
                                        <p:attrNameLst>
                                          <p:attrName>ppt_w</p:attrName>
                                        </p:attrNameLst>
                                      </p:cBhvr>
                                      <p:tavLst>
                                        <p:tav tm="0">
                                          <p:val>
                                            <p:fltVal val="0"/>
                                          </p:val>
                                        </p:tav>
                                        <p:tav tm="100000">
                                          <p:val>
                                            <p:strVal val="#ppt_w"/>
                                          </p:val>
                                        </p:tav>
                                      </p:tavLst>
                                    </p:anim>
                                    <p:anim calcmode="lin" valueType="num">
                                      <p:cBhvr>
                                        <p:cTn id="13" dur="500" fill="hold"/>
                                        <p:tgtEl>
                                          <p:spTgt spid="3">
                                            <p:bg/>
                                          </p:spTgt>
                                        </p:tgtEl>
                                        <p:attrNameLst>
                                          <p:attrName>ppt_h</p:attrName>
                                        </p:attrNameLst>
                                      </p:cBhvr>
                                      <p:tavLst>
                                        <p:tav tm="0">
                                          <p:val>
                                            <p:fltVal val="0"/>
                                          </p:val>
                                        </p:tav>
                                        <p:tav tm="100000">
                                          <p:val>
                                            <p:strVal val="#ppt_h"/>
                                          </p:val>
                                        </p:tav>
                                      </p:tavLst>
                                    </p:anim>
                                    <p:animEffect transition="in" filter="fad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Effect transition="in" filter="wheel(1)">
                                      <p:cBhvr>
                                        <p:cTn id="44" dur="2000"/>
                                        <p:tgtEl>
                                          <p:spTgt spid="6">
                                            <p:txEl>
                                              <p:pRg st="0" end="0"/>
                                            </p:txEl>
                                          </p:spTgt>
                                        </p:tgtEl>
                                      </p:cBhvr>
                                    </p:animEffect>
                                  </p:childTnLst>
                                </p:cTn>
                              </p:par>
                              <p:par>
                                <p:cTn id="45" presetID="21" presetClass="entr" presetSubtype="1" fill="hold" nodeType="with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wheel(1)">
                                      <p:cBhvr>
                                        <p:cTn id="47" dur="2000"/>
                                        <p:tgtEl>
                                          <p:spTgt spid="6">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barn(inVertical)">
                                      <p:cBhvr>
                                        <p:cTn id="52" dur="500"/>
                                        <p:tgtEl>
                                          <p:spTgt spid="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barn(inVertical)">
                                      <p:cBhvr>
                                        <p:cTn id="5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15816" y="404664"/>
            <a:ext cx="3528392" cy="606276"/>
          </a:xfrm>
          <a:gradFill>
            <a:gsLst>
              <a:gs pos="0">
                <a:schemeClr val="accent2">
                  <a:shade val="51000"/>
                  <a:satMod val="130000"/>
                  <a:alpha val="9000"/>
                </a:schemeClr>
              </a:gs>
              <a:gs pos="80000">
                <a:schemeClr val="accent2">
                  <a:shade val="93000"/>
                  <a:satMod val="130000"/>
                </a:schemeClr>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oAutofit/>
          </a:bodyPr>
          <a:lstStyle/>
          <a:p>
            <a:pPr marL="342900" lvl="0" indent="-342900">
              <a:lnSpc>
                <a:spcPct val="115000"/>
              </a:lnSpc>
              <a:spcBef>
                <a:spcPts val="0"/>
              </a:spcBef>
            </a:pPr>
            <a:r>
              <a:rPr lang="id-ID" sz="2800" b="0" cap="none" dirty="0" smtClean="0">
                <a:solidFill>
                  <a:prstClr val="black"/>
                </a:solidFill>
                <a:latin typeface="Aharoni" pitchFamily="2" charset="-79"/>
                <a:ea typeface="Calibri"/>
                <a:cs typeface="Aharoni" pitchFamily="2" charset="-79"/>
              </a:rPr>
              <a:t> A R T I K U L A S I</a:t>
            </a:r>
            <a:endParaRPr lang="id-ID" sz="2800" b="0" cap="none" dirty="0">
              <a:solidFill>
                <a:prstClr val="black"/>
              </a:solidFill>
              <a:latin typeface="Aharoni" pitchFamily="2" charset="-79"/>
              <a:ea typeface="Calibri"/>
              <a:cs typeface="Aharoni" pitchFamily="2" charset="-79"/>
            </a:endParaRPr>
          </a:p>
        </p:txBody>
      </p:sp>
      <p:sp>
        <p:nvSpPr>
          <p:cNvPr id="3" name="Text Placeholder 2"/>
          <p:cNvSpPr>
            <a:spLocks noGrp="1"/>
          </p:cNvSpPr>
          <p:nvPr>
            <p:ph type="body" idx="1"/>
          </p:nvPr>
        </p:nvSpPr>
        <p:spPr>
          <a:xfrm>
            <a:off x="35496" y="1268760"/>
            <a:ext cx="9036496" cy="4464496"/>
          </a:xfrm>
        </p:spPr>
        <p:txBody>
          <a:bodyPr>
            <a:normAutofit/>
          </a:bodyPr>
          <a:lstStyle/>
          <a:p>
            <a:pPr algn="ctr"/>
            <a:r>
              <a:rPr lang="id-ID" dirty="0" smtClean="0">
                <a:solidFill>
                  <a:schemeClr val="tx1"/>
                </a:solidFill>
                <a:latin typeface="SimSun" pitchFamily="2" charset="-122"/>
                <a:ea typeface="SimSun" pitchFamily="2" charset="-122"/>
              </a:rPr>
              <a:t> </a:t>
            </a:r>
            <a:r>
              <a:rPr lang="id-ID" b="1" dirty="0" smtClean="0">
                <a:solidFill>
                  <a:schemeClr val="tx1"/>
                </a:solidFill>
                <a:latin typeface="SimSun" pitchFamily="2" charset="-122"/>
                <a:ea typeface="SimSun" pitchFamily="2" charset="-122"/>
              </a:rPr>
              <a:t>yaitu </a:t>
            </a:r>
            <a:r>
              <a:rPr lang="id-ID" b="1" dirty="0">
                <a:solidFill>
                  <a:schemeClr val="tx1"/>
                </a:solidFill>
                <a:latin typeface="SimSun" pitchFamily="2" charset="-122"/>
                <a:ea typeface="SimSun" pitchFamily="2" charset="-122"/>
              </a:rPr>
              <a:t>kejelasan pengucapan kata-kata. Pelafalan atau pengucapan kata demi kata secara benar dan </a:t>
            </a:r>
            <a:r>
              <a:rPr lang="id-ID" b="1" dirty="0" smtClean="0">
                <a:solidFill>
                  <a:schemeClr val="tx1"/>
                </a:solidFill>
                <a:latin typeface="SimSun" pitchFamily="2" charset="-122"/>
                <a:ea typeface="SimSun" pitchFamily="2" charset="-122"/>
              </a:rPr>
              <a:t>jelas. </a:t>
            </a:r>
          </a:p>
          <a:p>
            <a:pPr algn="ctr"/>
            <a:r>
              <a:rPr lang="id-ID" b="1" dirty="0" smtClean="0">
                <a:solidFill>
                  <a:schemeClr val="tx1"/>
                </a:solidFill>
                <a:latin typeface="SimSun" pitchFamily="2" charset="-122"/>
                <a:ea typeface="SimSun" pitchFamily="2" charset="-122"/>
              </a:rPr>
              <a:t>Disebut </a:t>
            </a:r>
            <a:r>
              <a:rPr lang="id-ID" b="1" dirty="0">
                <a:solidFill>
                  <a:schemeClr val="tx1"/>
                </a:solidFill>
                <a:latin typeface="SimSun" pitchFamily="2" charset="-122"/>
                <a:ea typeface="SimSun" pitchFamily="2" charset="-122"/>
              </a:rPr>
              <a:t>juga pelafalan kata (pronounciation). </a:t>
            </a:r>
            <a:endParaRPr lang="id-ID" b="1" dirty="0" smtClean="0">
              <a:solidFill>
                <a:schemeClr val="tx1"/>
              </a:solidFill>
              <a:latin typeface="SimSun" pitchFamily="2" charset="-122"/>
              <a:ea typeface="SimSun" pitchFamily="2" charset="-122"/>
            </a:endParaRPr>
          </a:p>
          <a:p>
            <a:pPr algn="ctr"/>
            <a:r>
              <a:rPr lang="id-ID" dirty="0" smtClean="0">
                <a:solidFill>
                  <a:schemeClr val="tx1"/>
                </a:solidFill>
                <a:latin typeface="SimSun" pitchFamily="2" charset="-122"/>
                <a:ea typeface="SimSun" pitchFamily="2" charset="-122"/>
              </a:rPr>
              <a:t>Setiap </a:t>
            </a:r>
            <a:r>
              <a:rPr lang="id-ID" dirty="0">
                <a:solidFill>
                  <a:schemeClr val="tx1"/>
                </a:solidFill>
                <a:latin typeface="SimSun" pitchFamily="2" charset="-122"/>
                <a:ea typeface="SimSun" pitchFamily="2" charset="-122"/>
              </a:rPr>
              <a:t>kata yang diucapkan harus </a:t>
            </a:r>
            <a:r>
              <a:rPr lang="id-ID" dirty="0" smtClean="0">
                <a:solidFill>
                  <a:schemeClr val="tx1"/>
                </a:solidFill>
                <a:latin typeface="SimSun" pitchFamily="2" charset="-122"/>
                <a:ea typeface="SimSun" pitchFamily="2" charset="-122"/>
              </a:rPr>
              <a:t>jelas. Seringkali</a:t>
            </a:r>
            <a:r>
              <a:rPr lang="id-ID" dirty="0">
                <a:solidFill>
                  <a:schemeClr val="tx1"/>
                </a:solidFill>
                <a:latin typeface="SimSun" pitchFamily="2" charset="-122"/>
                <a:ea typeface="SimSun" pitchFamily="2" charset="-122"/>
              </a:rPr>
              <a:t>, dijumpai kata atau istilah yang pengucapannya berbeda dengan penulisannya, utamanya kata-kata asing seperti </a:t>
            </a:r>
            <a:r>
              <a:rPr lang="id-ID" b="1" dirty="0">
                <a:solidFill>
                  <a:srgbClr val="FF0000"/>
                </a:solidFill>
                <a:latin typeface="SimSun" pitchFamily="2" charset="-122"/>
                <a:ea typeface="SimSun" pitchFamily="2" charset="-122"/>
              </a:rPr>
              <a:t>“grand prix” (grong pri), </a:t>
            </a:r>
            <a:r>
              <a:rPr lang="id-ID" dirty="0">
                <a:solidFill>
                  <a:schemeClr val="tx1"/>
                </a:solidFill>
                <a:latin typeface="SimSun" pitchFamily="2" charset="-122"/>
                <a:ea typeface="SimSun" pitchFamily="2" charset="-122"/>
              </a:rPr>
              <a:t>atau nama-nama orang Barat — -”</a:t>
            </a:r>
            <a:r>
              <a:rPr lang="id-ID" b="1" dirty="0">
                <a:solidFill>
                  <a:srgbClr val="FF0000"/>
                </a:solidFill>
                <a:latin typeface="SimSun" pitchFamily="2" charset="-122"/>
                <a:ea typeface="SimSun" pitchFamily="2" charset="-122"/>
              </a:rPr>
              <a:t>Tom Cruise” (Tom Cruz), George Bush (Jos Bus</a:t>
            </a:r>
            <a:r>
              <a:rPr lang="id-ID" b="1" dirty="0">
                <a:solidFill>
                  <a:schemeClr val="tx1"/>
                </a:solidFill>
                <a:latin typeface="SimSun" pitchFamily="2" charset="-122"/>
                <a:ea typeface="SimSun" pitchFamily="2" charset="-122"/>
              </a:rPr>
              <a:t>), </a:t>
            </a:r>
            <a:r>
              <a:rPr lang="id-ID" dirty="0">
                <a:solidFill>
                  <a:schemeClr val="tx1"/>
                </a:solidFill>
                <a:latin typeface="SimSun" pitchFamily="2" charset="-122"/>
                <a:ea typeface="SimSun" pitchFamily="2" charset="-122"/>
              </a:rPr>
              <a:t>dan banyak lagi</a:t>
            </a:r>
            <a:r>
              <a:rPr lang="id-ID" dirty="0" smtClean="0">
                <a:solidFill>
                  <a:schemeClr val="tx1"/>
                </a:solidFill>
                <a:latin typeface="SimSun" pitchFamily="2" charset="-122"/>
                <a:ea typeface="SimSun" pitchFamily="2" charset="-122"/>
              </a:rPr>
              <a:t>.</a:t>
            </a:r>
          </a:p>
          <a:p>
            <a:pPr algn="ctr"/>
            <a:r>
              <a:rPr lang="id-ID" dirty="0">
                <a:solidFill>
                  <a:schemeClr val="tx1"/>
                </a:solidFill>
                <a:latin typeface="SimSun" pitchFamily="2" charset="-122"/>
                <a:ea typeface="SimSun" pitchFamily="2" charset="-122"/>
              </a:rPr>
              <a:t/>
            </a:r>
            <a:br>
              <a:rPr lang="id-ID" dirty="0">
                <a:solidFill>
                  <a:schemeClr val="tx1"/>
                </a:solidFill>
                <a:latin typeface="SimSun" pitchFamily="2" charset="-122"/>
                <a:ea typeface="SimSun" pitchFamily="2" charset="-122"/>
              </a:rPr>
            </a:br>
            <a:r>
              <a:rPr lang="id-ID" dirty="0" smtClean="0">
                <a:solidFill>
                  <a:schemeClr val="tx1"/>
                </a:solidFill>
                <a:latin typeface="SimSun" pitchFamily="2" charset="-122"/>
                <a:ea typeface="SimSun" pitchFamily="2" charset="-122"/>
              </a:rPr>
              <a:t>harus </a:t>
            </a:r>
            <a:r>
              <a:rPr lang="id-ID" dirty="0">
                <a:solidFill>
                  <a:schemeClr val="tx1"/>
                </a:solidFill>
                <a:latin typeface="SimSun" pitchFamily="2" charset="-122"/>
                <a:ea typeface="SimSun" pitchFamily="2" charset="-122"/>
              </a:rPr>
              <a:t>mampu mengucapkan kata </a:t>
            </a:r>
            <a:r>
              <a:rPr lang="id-ID" dirty="0" smtClean="0">
                <a:solidFill>
                  <a:schemeClr val="tx1"/>
                </a:solidFill>
                <a:latin typeface="SimSun" pitchFamily="2" charset="-122"/>
                <a:ea typeface="SimSun" pitchFamily="2" charset="-122"/>
              </a:rPr>
              <a:t>dalam</a:t>
            </a:r>
            <a:r>
              <a:rPr lang="id-ID" dirty="0">
                <a:solidFill>
                  <a:schemeClr val="tx1"/>
                </a:solidFill>
                <a:latin typeface="SimSun" pitchFamily="2" charset="-122"/>
                <a:ea typeface="SimSun" pitchFamily="2" charset="-122"/>
              </a:rPr>
              <a:t> </a:t>
            </a:r>
            <a:r>
              <a:rPr lang="id-ID" dirty="0" smtClean="0">
                <a:solidFill>
                  <a:schemeClr val="tx1"/>
                </a:solidFill>
                <a:latin typeface="SimSun" pitchFamily="2" charset="-122"/>
                <a:ea typeface="SimSun" pitchFamily="2" charset="-122"/>
              </a:rPr>
              <a:t>bahasa Inggris</a:t>
            </a:r>
            <a:r>
              <a:rPr lang="id-ID" dirty="0">
                <a:solidFill>
                  <a:schemeClr val="tx1"/>
                </a:solidFill>
                <a:latin typeface="SimSun" pitchFamily="2" charset="-122"/>
                <a:ea typeface="SimSun" pitchFamily="2" charset="-122"/>
              </a:rPr>
              <a:t>, </a:t>
            </a:r>
            <a:endParaRPr lang="id-ID" dirty="0" smtClean="0">
              <a:solidFill>
                <a:schemeClr val="tx1"/>
              </a:solidFill>
              <a:latin typeface="SimSun" pitchFamily="2" charset="-122"/>
              <a:ea typeface="SimSun" pitchFamily="2" charset="-122"/>
            </a:endParaRPr>
          </a:p>
          <a:p>
            <a:pPr algn="ctr"/>
            <a:r>
              <a:rPr lang="id-ID" b="1" dirty="0" smtClean="0">
                <a:solidFill>
                  <a:srgbClr val="FF0000"/>
                </a:solidFill>
                <a:latin typeface="SimSun" pitchFamily="2" charset="-122"/>
                <a:ea typeface="SimSun" pitchFamily="2" charset="-122"/>
              </a:rPr>
              <a:t>“</a:t>
            </a:r>
            <a:r>
              <a:rPr lang="id-ID" b="1" i="1" dirty="0">
                <a:solidFill>
                  <a:srgbClr val="FF0000"/>
                </a:solidFill>
                <a:latin typeface="SimSun" pitchFamily="2" charset="-122"/>
                <a:ea typeface="SimSun" pitchFamily="2" charset="-122"/>
              </a:rPr>
              <a:t>head, </a:t>
            </a:r>
            <a:r>
              <a:rPr lang="id-ID" b="1" i="1" dirty="0" smtClean="0">
                <a:solidFill>
                  <a:srgbClr val="FF0000"/>
                </a:solidFill>
                <a:latin typeface="SimSun" pitchFamily="2" charset="-122"/>
                <a:ea typeface="SimSun" pitchFamily="2" charset="-122"/>
              </a:rPr>
              <a:t>hard, </a:t>
            </a:r>
            <a:r>
              <a:rPr lang="id-ID" b="1" i="1" dirty="0">
                <a:solidFill>
                  <a:srgbClr val="FF0000"/>
                </a:solidFill>
                <a:latin typeface="SimSun" pitchFamily="2" charset="-122"/>
                <a:ea typeface="SimSun" pitchFamily="2" charset="-122"/>
              </a:rPr>
              <a:t>health, heart</a:t>
            </a:r>
            <a:r>
              <a:rPr lang="id-ID" b="1" dirty="0">
                <a:solidFill>
                  <a:srgbClr val="FF0000"/>
                </a:solidFill>
                <a:latin typeface="SimSun" pitchFamily="2" charset="-122"/>
                <a:ea typeface="SimSun" pitchFamily="2" charset="-122"/>
              </a:rPr>
              <a:t>” </a:t>
            </a:r>
            <a:r>
              <a:rPr lang="id-ID" dirty="0">
                <a:solidFill>
                  <a:schemeClr val="tx1"/>
                </a:solidFill>
                <a:latin typeface="SimSun" pitchFamily="2" charset="-122"/>
                <a:ea typeface="SimSun" pitchFamily="2" charset="-122"/>
              </a:rPr>
              <a:t>dengan benar. </a:t>
            </a:r>
            <a:endParaRPr lang="id-ID" dirty="0" smtClean="0">
              <a:solidFill>
                <a:schemeClr val="tx1"/>
              </a:solidFill>
              <a:latin typeface="SimSun" pitchFamily="2" charset="-122"/>
              <a:ea typeface="SimSun" pitchFamily="2" charset="-122"/>
            </a:endParaRPr>
          </a:p>
          <a:p>
            <a:pPr algn="ctr"/>
            <a:r>
              <a:rPr lang="id-ID" dirty="0" smtClean="0">
                <a:solidFill>
                  <a:schemeClr val="tx1"/>
                </a:solidFill>
                <a:latin typeface="SimSun" pitchFamily="2" charset="-122"/>
                <a:ea typeface="SimSun" pitchFamily="2" charset="-122"/>
              </a:rPr>
              <a:t>Latihan</a:t>
            </a:r>
            <a:r>
              <a:rPr lang="id-ID" dirty="0">
                <a:solidFill>
                  <a:schemeClr val="tx1"/>
                </a:solidFill>
                <a:latin typeface="SimSun" pitchFamily="2" charset="-122"/>
                <a:ea typeface="SimSun" pitchFamily="2" charset="-122"/>
              </a:rPr>
              <a:t>: ucapkan berkali-kali dan makin cepat </a:t>
            </a:r>
            <a:endParaRPr lang="id-ID" dirty="0" smtClean="0">
              <a:solidFill>
                <a:schemeClr val="tx1"/>
              </a:solidFill>
              <a:latin typeface="SimSun" pitchFamily="2" charset="-122"/>
              <a:ea typeface="SimSun" pitchFamily="2" charset="-122"/>
            </a:endParaRPr>
          </a:p>
          <a:p>
            <a:pPr algn="ctr"/>
            <a:r>
              <a:rPr lang="id-ID" b="1" i="1" dirty="0" smtClean="0">
                <a:solidFill>
                  <a:srgbClr val="FF0000"/>
                </a:solidFill>
                <a:latin typeface="SimSun" pitchFamily="2" charset="-122"/>
                <a:ea typeface="SimSun" pitchFamily="2" charset="-122"/>
              </a:rPr>
              <a:t>“</a:t>
            </a:r>
            <a:r>
              <a:rPr lang="id-ID" b="1" i="1" dirty="0">
                <a:solidFill>
                  <a:srgbClr val="FF0000"/>
                </a:solidFill>
                <a:latin typeface="SimSun" pitchFamily="2" charset="-122"/>
                <a:ea typeface="SimSun" pitchFamily="2" charset="-122"/>
              </a:rPr>
              <a:t>kepada kepala siapa kelapa itu menimpa</a:t>
            </a:r>
            <a:r>
              <a:rPr lang="id-ID" b="1" i="1" dirty="0" smtClean="0">
                <a:solidFill>
                  <a:srgbClr val="FF0000"/>
                </a:solidFill>
                <a:latin typeface="SimSun" pitchFamily="2" charset="-122"/>
                <a:ea typeface="SimSun" pitchFamily="2" charset="-122"/>
              </a:rPr>
              <a:t>”</a:t>
            </a:r>
            <a:r>
              <a:rPr lang="id-ID" b="1" dirty="0" smtClean="0">
                <a:solidFill>
                  <a:srgbClr val="FF0000"/>
                </a:solidFill>
                <a:latin typeface="SimSun" pitchFamily="2" charset="-122"/>
                <a:ea typeface="SimSun" pitchFamily="2" charset="-122"/>
              </a:rPr>
              <a:t>.</a:t>
            </a:r>
            <a:endParaRPr lang="id-ID" b="1" dirty="0">
              <a:solidFill>
                <a:srgbClr val="FF0000"/>
              </a:solidFill>
              <a:latin typeface="SimSun" pitchFamily="2" charset="-122"/>
              <a:ea typeface="SimSun" pitchFamily="2" charset="-122"/>
            </a:endParaRPr>
          </a:p>
        </p:txBody>
      </p:sp>
    </p:spTree>
    <p:extLst>
      <p:ext uri="{BB962C8B-B14F-4D97-AF65-F5344CB8AC3E}">
        <p14:creationId xmlns:p14="http://schemas.microsoft.com/office/powerpoint/2010/main" val="13079984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arn(inVertical)">
                                      <p:cBhvr>
                                        <p:cTn id="31" dur="500"/>
                                        <p:tgtEl>
                                          <p:spTgt spid="3">
                                            <p:txEl>
                                              <p:pRg st="3" end="3"/>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20695947">
            <a:off x="1896455" y="5204231"/>
            <a:ext cx="2217005" cy="1051016"/>
          </a:xfrm>
          <a:solidFill>
            <a:schemeClr val="bg2">
              <a:lumMod val="50000"/>
              <a:alpha val="80000"/>
            </a:schemeClr>
          </a:solidFill>
        </p:spPr>
        <p:style>
          <a:lnRef idx="1">
            <a:schemeClr val="accent6"/>
          </a:lnRef>
          <a:fillRef idx="3">
            <a:schemeClr val="accent6"/>
          </a:fillRef>
          <a:effectRef idx="2">
            <a:schemeClr val="accent6"/>
          </a:effectRef>
          <a:fontRef idx="minor">
            <a:schemeClr val="lt1"/>
          </a:fontRef>
        </p:style>
        <p:txBody>
          <a:bodyPr>
            <a:noAutofit/>
          </a:bodyPr>
          <a:lstStyle/>
          <a:p>
            <a:pPr marL="342900" lvl="0" indent="-342900" algn="ctr">
              <a:lnSpc>
                <a:spcPct val="115000"/>
              </a:lnSpc>
              <a:spcBef>
                <a:spcPts val="0"/>
              </a:spcBef>
            </a:pPr>
            <a:r>
              <a:rPr lang="id-ID" sz="2000" b="0" i="1" cap="none" dirty="0" smtClean="0">
                <a:solidFill>
                  <a:prstClr val="black"/>
                </a:solidFill>
                <a:latin typeface="Aharoni" pitchFamily="2" charset="-79"/>
                <a:ea typeface="Calibri"/>
                <a:cs typeface="Aharoni" pitchFamily="2" charset="-79"/>
              </a:rPr>
              <a:t>P A U S E</a:t>
            </a:r>
            <a:br>
              <a:rPr lang="id-ID" sz="2000" b="0" i="1" cap="none" dirty="0" smtClean="0">
                <a:solidFill>
                  <a:prstClr val="black"/>
                </a:solidFill>
                <a:latin typeface="Aharoni" pitchFamily="2" charset="-79"/>
                <a:ea typeface="Calibri"/>
                <a:cs typeface="Aharoni" pitchFamily="2" charset="-79"/>
              </a:rPr>
            </a:br>
            <a:r>
              <a:rPr lang="id-ID" sz="2000" b="0" cap="none" dirty="0" smtClean="0">
                <a:solidFill>
                  <a:prstClr val="black"/>
                </a:solidFill>
                <a:latin typeface="Aharoni" pitchFamily="2" charset="-79"/>
                <a:ea typeface="Calibri"/>
                <a:cs typeface="Aharoni" pitchFamily="2" charset="-79"/>
              </a:rPr>
              <a:t>(Jeda </a:t>
            </a:r>
            <a:r>
              <a:rPr lang="id-ID" sz="2000" b="0" cap="none" dirty="0">
                <a:solidFill>
                  <a:prstClr val="black"/>
                </a:solidFill>
                <a:latin typeface="Aharoni" pitchFamily="2" charset="-79"/>
                <a:ea typeface="Calibri"/>
                <a:cs typeface="Aharoni" pitchFamily="2" charset="-79"/>
              </a:rPr>
              <a:t>Bicara) </a:t>
            </a:r>
            <a:br>
              <a:rPr lang="id-ID" sz="2000" b="0" cap="none" dirty="0">
                <a:solidFill>
                  <a:prstClr val="black"/>
                </a:solidFill>
                <a:latin typeface="Aharoni" pitchFamily="2" charset="-79"/>
                <a:ea typeface="Calibri"/>
                <a:cs typeface="Aharoni" pitchFamily="2" charset="-79"/>
              </a:rPr>
            </a:br>
            <a:r>
              <a:rPr lang="id-ID" sz="2000" b="0" i="1" cap="none" dirty="0" smtClean="0">
                <a:solidFill>
                  <a:prstClr val="black"/>
                </a:solidFill>
                <a:latin typeface="Aharoni" pitchFamily="2" charset="-79"/>
                <a:ea typeface="Calibri"/>
                <a:cs typeface="Aharoni" pitchFamily="2" charset="-79"/>
              </a:rPr>
              <a:t> </a:t>
            </a:r>
            <a:endParaRPr lang="id-ID" sz="2000" dirty="0">
              <a:latin typeface="Aharoni" pitchFamily="2" charset="-79"/>
              <a:cs typeface="Aharoni" pitchFamily="2" charset="-79"/>
            </a:endParaRPr>
          </a:p>
        </p:txBody>
      </p:sp>
      <p:sp>
        <p:nvSpPr>
          <p:cNvPr id="3" name="Text Placeholder 2"/>
          <p:cNvSpPr>
            <a:spLocks noGrp="1"/>
          </p:cNvSpPr>
          <p:nvPr>
            <p:ph type="body" idx="1"/>
          </p:nvPr>
        </p:nvSpPr>
        <p:spPr>
          <a:xfrm>
            <a:off x="2123728" y="2060848"/>
            <a:ext cx="4536504" cy="2160240"/>
          </a:xfrm>
        </p:spPr>
        <p:txBody>
          <a:bodyPr/>
          <a:lstStyle/>
          <a:p>
            <a:r>
              <a:rPr lang="id-ID" b="1" dirty="0" smtClean="0">
                <a:solidFill>
                  <a:schemeClr val="tx1"/>
                </a:solidFill>
                <a:latin typeface="Tempus Sans ITC" pitchFamily="82" charset="0"/>
                <a:ea typeface="Times New Roman"/>
              </a:rPr>
              <a:t>Jedalah beberapa </a:t>
            </a:r>
            <a:r>
              <a:rPr lang="id-ID" b="1" dirty="0">
                <a:solidFill>
                  <a:schemeClr val="tx1"/>
                </a:solidFill>
                <a:latin typeface="Tempus Sans ITC" pitchFamily="82" charset="0"/>
                <a:ea typeface="Times New Roman"/>
              </a:rPr>
              <a:t>detik </a:t>
            </a:r>
            <a:r>
              <a:rPr lang="id-ID" b="1" dirty="0" smtClean="0">
                <a:solidFill>
                  <a:schemeClr val="tx1"/>
                </a:solidFill>
                <a:latin typeface="Tempus Sans ITC" pitchFamily="82" charset="0"/>
                <a:ea typeface="Times New Roman"/>
              </a:rPr>
              <a:t>!!!</a:t>
            </a:r>
          </a:p>
          <a:p>
            <a:r>
              <a:rPr lang="id-ID" b="1" dirty="0">
                <a:solidFill>
                  <a:schemeClr val="tx1"/>
                </a:solidFill>
                <a:latin typeface="Tempus Sans ITC" pitchFamily="82" charset="0"/>
                <a:ea typeface="Times New Roman"/>
              </a:rPr>
              <a:t>U</a:t>
            </a:r>
            <a:r>
              <a:rPr lang="id-ID" b="1" dirty="0" smtClean="0">
                <a:solidFill>
                  <a:schemeClr val="tx1"/>
                </a:solidFill>
                <a:latin typeface="Tempus Sans ITC" pitchFamily="82" charset="0"/>
                <a:ea typeface="Times New Roman"/>
              </a:rPr>
              <a:t>ntuk </a:t>
            </a:r>
            <a:r>
              <a:rPr lang="id-ID" b="1" dirty="0">
                <a:solidFill>
                  <a:schemeClr val="tx1"/>
                </a:solidFill>
                <a:latin typeface="Tempus Sans ITC" pitchFamily="82" charset="0"/>
                <a:ea typeface="Times New Roman"/>
              </a:rPr>
              <a:t>membiarkan pesan Anda sampai ke pendengar. Saat jeda, buatlah kontak mata. Anda juga bisa jeda jika mencari gagasan berikutnya.</a:t>
            </a:r>
          </a:p>
          <a:p>
            <a:endParaRPr lang="id-ID" b="1" dirty="0">
              <a:solidFill>
                <a:schemeClr val="tx1"/>
              </a:solidFill>
              <a:latin typeface="Tempus Sans ITC" pitchFamily="82" charset="0"/>
            </a:endParaRPr>
          </a:p>
        </p:txBody>
      </p:sp>
    </p:spTree>
    <p:extLst>
      <p:ext uri="{BB962C8B-B14F-4D97-AF65-F5344CB8AC3E}">
        <p14:creationId xmlns:p14="http://schemas.microsoft.com/office/powerpoint/2010/main" val="12557350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240762">
            <a:off x="5828936" y="1484784"/>
            <a:ext cx="2880320" cy="1038324"/>
          </a:xfrm>
        </p:spPr>
        <p:style>
          <a:lnRef idx="1">
            <a:schemeClr val="dk1"/>
          </a:lnRef>
          <a:fillRef idx="2">
            <a:schemeClr val="dk1"/>
          </a:fillRef>
          <a:effectRef idx="1">
            <a:schemeClr val="dk1"/>
          </a:effectRef>
          <a:fontRef idx="minor">
            <a:schemeClr val="dk1"/>
          </a:fontRef>
        </p:style>
        <p:txBody>
          <a:bodyPr>
            <a:normAutofit/>
          </a:bodyPr>
          <a:lstStyle/>
          <a:p>
            <a:pPr marL="342900" lvl="0" indent="-342900" algn="ctr">
              <a:lnSpc>
                <a:spcPct val="115000"/>
              </a:lnSpc>
              <a:spcBef>
                <a:spcPts val="0"/>
              </a:spcBef>
            </a:pPr>
            <a:r>
              <a:rPr lang="id-ID" sz="2400" cap="none" dirty="0" smtClean="0">
                <a:solidFill>
                  <a:prstClr val="black"/>
                </a:solidFill>
                <a:latin typeface="Aharoni" pitchFamily="2" charset="-79"/>
                <a:ea typeface="Calibri"/>
                <a:cs typeface="Aharoni" pitchFamily="2" charset="-79"/>
              </a:rPr>
              <a:t> </a:t>
            </a:r>
            <a:r>
              <a:rPr lang="id-ID" sz="2400" i="1" cap="none" dirty="0" smtClean="0">
                <a:solidFill>
                  <a:prstClr val="black"/>
                </a:solidFill>
                <a:latin typeface="Aharoni" pitchFamily="2" charset="-79"/>
                <a:ea typeface="Calibri"/>
                <a:cs typeface="Aharoni" pitchFamily="2" charset="-79"/>
              </a:rPr>
              <a:t>S P E E D</a:t>
            </a:r>
            <a:r>
              <a:rPr lang="id-ID" sz="2400" cap="none" dirty="0" smtClean="0">
                <a:solidFill>
                  <a:prstClr val="black"/>
                </a:solidFill>
                <a:latin typeface="Aharoni" pitchFamily="2" charset="-79"/>
                <a:ea typeface="Calibri"/>
                <a:cs typeface="Aharoni" pitchFamily="2" charset="-79"/>
              </a:rPr>
              <a:t/>
            </a:r>
            <a:br>
              <a:rPr lang="id-ID" sz="2400" cap="none" dirty="0" smtClean="0">
                <a:solidFill>
                  <a:prstClr val="black"/>
                </a:solidFill>
                <a:latin typeface="Aharoni" pitchFamily="2" charset="-79"/>
                <a:ea typeface="Calibri"/>
                <a:cs typeface="Aharoni" pitchFamily="2" charset="-79"/>
              </a:rPr>
            </a:br>
            <a:r>
              <a:rPr lang="id-ID" sz="2400" cap="none" dirty="0" smtClean="0">
                <a:solidFill>
                  <a:prstClr val="black"/>
                </a:solidFill>
                <a:latin typeface="Aharoni" pitchFamily="2" charset="-79"/>
                <a:ea typeface="Calibri"/>
                <a:cs typeface="Aharoni" pitchFamily="2" charset="-79"/>
              </a:rPr>
              <a:t>(kecepatan)  </a:t>
            </a:r>
            <a:endParaRPr lang="id-ID" sz="2400" cap="none" dirty="0">
              <a:solidFill>
                <a:prstClr val="black"/>
              </a:solidFill>
              <a:latin typeface="Aharoni" pitchFamily="2" charset="-79"/>
              <a:ea typeface="Calibri"/>
              <a:cs typeface="Aharoni" pitchFamily="2" charset="-79"/>
            </a:endParaRPr>
          </a:p>
        </p:txBody>
      </p:sp>
      <p:sp>
        <p:nvSpPr>
          <p:cNvPr id="3" name="Text Placeholder 2"/>
          <p:cNvSpPr>
            <a:spLocks noGrp="1"/>
          </p:cNvSpPr>
          <p:nvPr>
            <p:ph type="body" idx="1"/>
          </p:nvPr>
        </p:nvSpPr>
        <p:spPr>
          <a:xfrm>
            <a:off x="611560" y="2924944"/>
            <a:ext cx="7992888" cy="3096344"/>
          </a:xfrm>
        </p:spPr>
        <p:txBody>
          <a:bodyPr>
            <a:noAutofit/>
          </a:bodyPr>
          <a:lstStyle/>
          <a:p>
            <a:r>
              <a:rPr lang="id-ID" sz="2400" dirty="0" smtClean="0">
                <a:solidFill>
                  <a:schemeClr val="tx1"/>
                </a:solidFill>
                <a:latin typeface="Tempus Sans ITC" pitchFamily="82" charset="0"/>
                <a:ea typeface="Times New Roman"/>
              </a:rPr>
              <a:t>Gunakan </a:t>
            </a:r>
            <a:r>
              <a:rPr lang="id-ID" sz="2400" dirty="0">
                <a:solidFill>
                  <a:schemeClr val="tx1"/>
                </a:solidFill>
                <a:latin typeface="Tempus Sans ITC" pitchFamily="82" charset="0"/>
                <a:ea typeface="Times New Roman"/>
              </a:rPr>
              <a:t>kecepatan (speed) dan kelambatan berbicara secara bervariasi</a:t>
            </a:r>
            <a:r>
              <a:rPr lang="id-ID" sz="2400" dirty="0" smtClean="0">
                <a:solidFill>
                  <a:schemeClr val="tx1"/>
                </a:solidFill>
                <a:latin typeface="Tempus Sans ITC" pitchFamily="82" charset="0"/>
                <a:ea typeface="Times New Roman"/>
              </a:rPr>
              <a:t>. </a:t>
            </a:r>
            <a:endParaRPr lang="id-ID" sz="2400" dirty="0">
              <a:solidFill>
                <a:schemeClr val="tx1"/>
              </a:solidFill>
              <a:latin typeface="Tempus Sans ITC" pitchFamily="82" charset="0"/>
              <a:ea typeface="Times New Roman"/>
            </a:endParaRPr>
          </a:p>
          <a:p>
            <a:r>
              <a:rPr lang="id-ID" sz="2400" dirty="0" smtClean="0">
                <a:solidFill>
                  <a:schemeClr val="tx1"/>
                </a:solidFill>
                <a:latin typeface="Tempus Sans ITC" pitchFamily="82" charset="0"/>
                <a:ea typeface="Times New Roman"/>
              </a:rPr>
              <a:t>Kecepatan </a:t>
            </a:r>
            <a:r>
              <a:rPr lang="id-ID" sz="2400" dirty="0">
                <a:solidFill>
                  <a:schemeClr val="tx1"/>
                </a:solidFill>
                <a:latin typeface="Tempus Sans ITC" pitchFamily="82" charset="0"/>
                <a:ea typeface="Times New Roman"/>
              </a:rPr>
              <a:t>berpengaruh pada kejelasan (clarity), juga durasi. Kalo waktu siaran sudah mepet, kecepatan diperlukan.</a:t>
            </a:r>
          </a:p>
          <a:p>
            <a:endParaRPr lang="id-ID" sz="2400" dirty="0">
              <a:latin typeface="Times New Roman"/>
              <a:ea typeface="Times New Roman"/>
            </a:endParaRPr>
          </a:p>
          <a:p>
            <a:pPr lvl="0" algn="ctr"/>
            <a:r>
              <a:rPr lang="id-ID" sz="2400" b="1" dirty="0" smtClean="0">
                <a:solidFill>
                  <a:schemeClr val="accent6">
                    <a:lumMod val="75000"/>
                  </a:schemeClr>
                </a:solidFill>
                <a:latin typeface="Times New Roman"/>
                <a:ea typeface="Times New Roman"/>
              </a:rPr>
              <a:t>“Sebuah </a:t>
            </a:r>
            <a:r>
              <a:rPr lang="id-ID" sz="2400" b="1" dirty="0">
                <a:solidFill>
                  <a:schemeClr val="accent6">
                    <a:lumMod val="75000"/>
                  </a:schemeClr>
                </a:solidFill>
                <a:latin typeface="Times New Roman"/>
                <a:ea typeface="Times New Roman"/>
              </a:rPr>
              <a:t>riset menunjukkan kecepatan ideal berbicara dalam bahasa Indonesia adalah 104 – 144 kata per </a:t>
            </a:r>
            <a:r>
              <a:rPr lang="id-ID" sz="2400" b="1" dirty="0" smtClean="0">
                <a:solidFill>
                  <a:schemeClr val="accent6">
                    <a:lumMod val="75000"/>
                  </a:schemeClr>
                </a:solidFill>
                <a:latin typeface="Times New Roman"/>
                <a:ea typeface="Times New Roman"/>
              </a:rPr>
              <a:t>menit”.</a:t>
            </a:r>
            <a:endParaRPr lang="id-ID" sz="2400" b="1" dirty="0">
              <a:solidFill>
                <a:schemeClr val="accent6">
                  <a:lumMod val="75000"/>
                </a:schemeClr>
              </a:solidFill>
              <a:latin typeface="Times New Roman"/>
              <a:ea typeface="Times New Roman"/>
            </a:endParaRPr>
          </a:p>
        </p:txBody>
      </p:sp>
    </p:spTree>
    <p:extLst>
      <p:ext uri="{BB962C8B-B14F-4D97-AF65-F5344CB8AC3E}">
        <p14:creationId xmlns:p14="http://schemas.microsoft.com/office/powerpoint/2010/main" val="225789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39752" y="188640"/>
            <a:ext cx="4320480" cy="864096"/>
          </a:xfrm>
          <a:gradFill>
            <a:gsLst>
              <a:gs pos="0">
                <a:schemeClr val="accent3">
                  <a:shade val="51000"/>
                  <a:satMod val="130000"/>
                  <a:alpha val="35000"/>
                </a:schemeClr>
              </a:gs>
              <a:gs pos="80000">
                <a:schemeClr val="accent3">
                  <a:shade val="93000"/>
                  <a:satMod val="130000"/>
                </a:schemeClr>
              </a:gs>
              <a:gs pos="100000">
                <a:schemeClr val="accent3">
                  <a:shade val="94000"/>
                  <a:satMod val="135000"/>
                </a:schemeClr>
              </a:gs>
            </a:gsLst>
          </a:gradFill>
        </p:spPr>
        <p:style>
          <a:lnRef idx="0">
            <a:schemeClr val="accent3"/>
          </a:lnRef>
          <a:fillRef idx="3">
            <a:schemeClr val="accent3"/>
          </a:fillRef>
          <a:effectRef idx="3">
            <a:schemeClr val="accent3"/>
          </a:effectRef>
          <a:fontRef idx="minor">
            <a:schemeClr val="lt1"/>
          </a:fontRef>
        </p:style>
        <p:txBody>
          <a:bodyPr>
            <a:normAutofit fontScale="90000"/>
          </a:bodyPr>
          <a:lstStyle/>
          <a:p>
            <a:pPr marL="342900" lvl="0" indent="-342900" algn="ctr">
              <a:lnSpc>
                <a:spcPct val="115000"/>
              </a:lnSpc>
              <a:spcBef>
                <a:spcPts val="0"/>
              </a:spcBef>
            </a:pPr>
            <a:r>
              <a:rPr lang="id-ID" sz="2400" b="0" cap="none" dirty="0" smtClean="0">
                <a:solidFill>
                  <a:prstClr val="black"/>
                </a:solidFill>
                <a:latin typeface="Aharoni" pitchFamily="2" charset="-79"/>
                <a:ea typeface="Calibri"/>
                <a:cs typeface="Aharoni" pitchFamily="2" charset="-79"/>
              </a:rPr>
              <a:t>S T R E S S I N G </a:t>
            </a:r>
            <a:br>
              <a:rPr lang="id-ID" sz="2400" b="0" cap="none" dirty="0" smtClean="0">
                <a:solidFill>
                  <a:prstClr val="black"/>
                </a:solidFill>
                <a:latin typeface="Aharoni" pitchFamily="2" charset="-79"/>
                <a:ea typeface="Calibri"/>
                <a:cs typeface="Aharoni" pitchFamily="2" charset="-79"/>
              </a:rPr>
            </a:br>
            <a:r>
              <a:rPr lang="id-ID" sz="2400" b="0" cap="none" dirty="0" smtClean="0">
                <a:solidFill>
                  <a:prstClr val="black"/>
                </a:solidFill>
                <a:latin typeface="Aharoni" pitchFamily="2" charset="-79"/>
                <a:ea typeface="Calibri"/>
                <a:cs typeface="Aharoni" pitchFamily="2" charset="-79"/>
              </a:rPr>
              <a:t>(</a:t>
            </a:r>
            <a:r>
              <a:rPr lang="id-ID" sz="2400" b="0" cap="none" dirty="0">
                <a:solidFill>
                  <a:prstClr val="black"/>
                </a:solidFill>
                <a:latin typeface="Aharoni" pitchFamily="2" charset="-79"/>
                <a:ea typeface="Calibri"/>
                <a:cs typeface="Aharoni" pitchFamily="2" charset="-79"/>
              </a:rPr>
              <a:t>penekanan suara)</a:t>
            </a:r>
            <a:br>
              <a:rPr lang="id-ID" sz="2400" b="0" cap="none" dirty="0">
                <a:solidFill>
                  <a:prstClr val="black"/>
                </a:solidFill>
                <a:latin typeface="Aharoni" pitchFamily="2" charset="-79"/>
                <a:ea typeface="Calibri"/>
                <a:cs typeface="Aharoni" pitchFamily="2" charset="-79"/>
              </a:rPr>
            </a:br>
            <a:r>
              <a:rPr lang="id-ID" sz="2400" b="0" i="1" cap="none" dirty="0" smtClean="0">
                <a:solidFill>
                  <a:prstClr val="black"/>
                </a:solidFill>
                <a:latin typeface="Aharoni" pitchFamily="2" charset="-79"/>
                <a:ea typeface="Calibri"/>
                <a:cs typeface="Aharoni" pitchFamily="2" charset="-79"/>
              </a:rPr>
              <a:t> </a:t>
            </a:r>
            <a:endParaRPr lang="id-ID" sz="2400" b="0" cap="none" dirty="0">
              <a:solidFill>
                <a:prstClr val="black"/>
              </a:solidFill>
              <a:latin typeface="Aharoni" pitchFamily="2" charset="-79"/>
              <a:ea typeface="Calibri"/>
              <a:cs typeface="Aharoni" pitchFamily="2" charset="-79"/>
            </a:endParaRPr>
          </a:p>
        </p:txBody>
      </p:sp>
      <p:sp>
        <p:nvSpPr>
          <p:cNvPr id="3" name="Text Placeholder 2"/>
          <p:cNvSpPr>
            <a:spLocks noGrp="1"/>
          </p:cNvSpPr>
          <p:nvPr>
            <p:ph type="body" idx="1"/>
          </p:nvPr>
        </p:nvSpPr>
        <p:spPr>
          <a:xfrm>
            <a:off x="395536" y="1412776"/>
            <a:ext cx="8352928" cy="5112568"/>
          </a:xfrm>
          <a:effectLst>
            <a:glow rad="228600">
              <a:schemeClr val="accent2">
                <a:satMod val="175000"/>
                <a:alpha val="40000"/>
              </a:schemeClr>
            </a:glow>
          </a:effectLst>
        </p:spPr>
        <p:txBody>
          <a:bodyPr>
            <a:normAutofit fontScale="92500" lnSpcReduction="20000"/>
          </a:bodyPr>
          <a:lstStyle/>
          <a:p>
            <a:pPr algn="ctr"/>
            <a:r>
              <a:rPr lang="id-ID" sz="3200" b="1" u="sng" dirty="0" smtClean="0">
                <a:solidFill>
                  <a:srgbClr val="FF0000"/>
                </a:solidFill>
                <a:latin typeface="Monotype Corsiva" pitchFamily="66" charset="0"/>
                <a:ea typeface="Times New Roman"/>
              </a:rPr>
              <a:t>Lakukan </a:t>
            </a:r>
            <a:r>
              <a:rPr lang="id-ID" sz="3200" b="1" u="sng" dirty="0">
                <a:solidFill>
                  <a:srgbClr val="FF0000"/>
                </a:solidFill>
                <a:latin typeface="Monotype Corsiva" pitchFamily="66" charset="0"/>
                <a:ea typeface="Times New Roman"/>
              </a:rPr>
              <a:t>penekanan (stressing) pada kata-kata tertentu yang dianggap penting. </a:t>
            </a:r>
            <a:endParaRPr lang="id-ID" sz="3200" b="1" u="sng" dirty="0" smtClean="0">
              <a:solidFill>
                <a:srgbClr val="FF0000"/>
              </a:solidFill>
              <a:latin typeface="Monotype Corsiva" pitchFamily="66" charset="0"/>
              <a:ea typeface="Times New Roman"/>
            </a:endParaRPr>
          </a:p>
          <a:p>
            <a:r>
              <a:rPr lang="id-ID" sz="2400" dirty="0" smtClean="0">
                <a:solidFill>
                  <a:schemeClr val="tx1"/>
                </a:solidFill>
                <a:latin typeface="Monotype Corsiva" pitchFamily="66" charset="0"/>
                <a:ea typeface="Times New Roman"/>
              </a:rPr>
              <a:t>Misal</a:t>
            </a:r>
            <a:r>
              <a:rPr lang="id-ID" sz="2400" dirty="0">
                <a:solidFill>
                  <a:schemeClr val="tx1"/>
                </a:solidFill>
                <a:latin typeface="Monotype Corsiva" pitchFamily="66" charset="0"/>
                <a:ea typeface="Times New Roman"/>
              </a:rPr>
              <a:t>, </a:t>
            </a:r>
            <a:r>
              <a:rPr lang="id-ID" sz="2400" dirty="0" smtClean="0">
                <a:solidFill>
                  <a:schemeClr val="tx1"/>
                </a:solidFill>
                <a:latin typeface="Monotype Corsiva" pitchFamily="66" charset="0"/>
                <a:ea typeface="Times New Roman"/>
              </a:rPr>
              <a:t>“</a:t>
            </a:r>
          </a:p>
          <a:p>
            <a:pPr marL="342900" indent="-342900">
              <a:buFontTx/>
              <a:buChar char="-"/>
            </a:pPr>
            <a:r>
              <a:rPr lang="id-ID" sz="2400" dirty="0" smtClean="0">
                <a:solidFill>
                  <a:schemeClr val="tx1"/>
                </a:solidFill>
                <a:latin typeface="Monotype Corsiva" pitchFamily="66" charset="0"/>
                <a:ea typeface="Times New Roman"/>
              </a:rPr>
              <a:t>Saat </a:t>
            </a:r>
            <a:r>
              <a:rPr lang="id-ID" sz="2400" dirty="0">
                <a:solidFill>
                  <a:schemeClr val="tx1"/>
                </a:solidFill>
                <a:latin typeface="Monotype Corsiva" pitchFamily="66" charset="0"/>
                <a:ea typeface="Times New Roman"/>
              </a:rPr>
              <a:t>sakit, </a:t>
            </a:r>
            <a:r>
              <a:rPr lang="id-ID" sz="2400" b="1" u="sng" dirty="0">
                <a:solidFill>
                  <a:schemeClr val="tx1"/>
                </a:solidFill>
                <a:latin typeface="Monotype Corsiva" pitchFamily="66" charset="0"/>
                <a:ea typeface="Times New Roman"/>
              </a:rPr>
              <a:t>tindakan terbaik </a:t>
            </a:r>
            <a:r>
              <a:rPr lang="id-ID" sz="2400" dirty="0">
                <a:solidFill>
                  <a:schemeClr val="tx1"/>
                </a:solidFill>
                <a:latin typeface="Monotype Corsiva" pitchFamily="66" charset="0"/>
                <a:ea typeface="Times New Roman"/>
              </a:rPr>
              <a:t>adalah dengan minum obat”; atau </a:t>
            </a:r>
            <a:r>
              <a:rPr lang="id-ID" sz="2400" dirty="0" smtClean="0">
                <a:solidFill>
                  <a:schemeClr val="tx1"/>
                </a:solidFill>
                <a:latin typeface="Monotype Corsiva" pitchFamily="66" charset="0"/>
                <a:ea typeface="Times New Roman"/>
              </a:rPr>
              <a:t>“</a:t>
            </a:r>
          </a:p>
          <a:p>
            <a:pPr marL="342900" indent="-342900">
              <a:buFontTx/>
              <a:buChar char="-"/>
            </a:pPr>
            <a:r>
              <a:rPr lang="id-ID" sz="2400" b="1" i="1" u="sng" dirty="0" smtClean="0">
                <a:solidFill>
                  <a:schemeClr val="tx1"/>
                </a:solidFill>
                <a:latin typeface="Monotype Corsiva" pitchFamily="66" charset="0"/>
                <a:ea typeface="Times New Roman"/>
              </a:rPr>
              <a:t>Saat </a:t>
            </a:r>
            <a:r>
              <a:rPr lang="id-ID" sz="2400" b="1" i="1" u="sng" dirty="0">
                <a:solidFill>
                  <a:schemeClr val="tx1"/>
                </a:solidFill>
                <a:latin typeface="Monotype Corsiva" pitchFamily="66" charset="0"/>
                <a:ea typeface="Times New Roman"/>
              </a:rPr>
              <a:t>sakit</a:t>
            </a:r>
            <a:r>
              <a:rPr lang="id-ID" sz="2400" u="sng" dirty="0">
                <a:solidFill>
                  <a:schemeClr val="tx1"/>
                </a:solidFill>
                <a:latin typeface="Monotype Corsiva" pitchFamily="66" charset="0"/>
                <a:ea typeface="Times New Roman"/>
              </a:rPr>
              <a:t>, </a:t>
            </a:r>
            <a:r>
              <a:rPr lang="id-ID" sz="2400" dirty="0">
                <a:solidFill>
                  <a:schemeClr val="tx1"/>
                </a:solidFill>
                <a:latin typeface="Monotype Corsiva" pitchFamily="66" charset="0"/>
                <a:ea typeface="Times New Roman"/>
              </a:rPr>
              <a:t>tindakan terbaik adalah dengan </a:t>
            </a:r>
            <a:r>
              <a:rPr lang="id-ID" sz="2400" b="1" u="sng" dirty="0">
                <a:solidFill>
                  <a:schemeClr val="tx1"/>
                </a:solidFill>
                <a:latin typeface="Monotype Corsiva" pitchFamily="66" charset="0"/>
                <a:ea typeface="Times New Roman"/>
              </a:rPr>
              <a:t>minum obat</a:t>
            </a:r>
            <a:r>
              <a:rPr lang="id-ID" sz="2400" dirty="0">
                <a:solidFill>
                  <a:schemeClr val="tx1"/>
                </a:solidFill>
                <a:latin typeface="Monotype Corsiva" pitchFamily="66" charset="0"/>
                <a:ea typeface="Times New Roman"/>
              </a:rPr>
              <a:t>”; </a:t>
            </a:r>
            <a:r>
              <a:rPr lang="id-ID" sz="2400" dirty="0" smtClean="0">
                <a:solidFill>
                  <a:schemeClr val="tx1"/>
                </a:solidFill>
                <a:latin typeface="Monotype Corsiva" pitchFamily="66" charset="0"/>
                <a:ea typeface="Times New Roman"/>
              </a:rPr>
              <a:t>“</a:t>
            </a:r>
          </a:p>
          <a:p>
            <a:pPr marL="342900" indent="-342900">
              <a:buFontTx/>
              <a:buChar char="-"/>
            </a:pPr>
            <a:r>
              <a:rPr lang="id-ID" sz="2400" b="1" u="sng" dirty="0" smtClean="0">
                <a:solidFill>
                  <a:schemeClr val="tx1"/>
                </a:solidFill>
                <a:latin typeface="Monotype Corsiva" pitchFamily="66" charset="0"/>
                <a:ea typeface="Times New Roman"/>
              </a:rPr>
              <a:t>Saat </a:t>
            </a:r>
            <a:r>
              <a:rPr lang="id-ID" sz="2400" b="1" u="sng" dirty="0">
                <a:solidFill>
                  <a:schemeClr val="tx1"/>
                </a:solidFill>
                <a:latin typeface="Monotype Corsiva" pitchFamily="66" charset="0"/>
                <a:ea typeface="Times New Roman"/>
              </a:rPr>
              <a:t>sakit, tindakan terbaik </a:t>
            </a:r>
            <a:r>
              <a:rPr lang="id-ID" sz="2400" dirty="0">
                <a:solidFill>
                  <a:schemeClr val="tx1"/>
                </a:solidFill>
                <a:latin typeface="Monotype Corsiva" pitchFamily="66" charset="0"/>
                <a:ea typeface="Times New Roman"/>
              </a:rPr>
              <a:t>adalah dengan </a:t>
            </a:r>
            <a:r>
              <a:rPr lang="id-ID" sz="2400" b="1" u="sng" dirty="0">
                <a:solidFill>
                  <a:schemeClr val="tx1"/>
                </a:solidFill>
                <a:latin typeface="Monotype Corsiva" pitchFamily="66" charset="0"/>
                <a:ea typeface="Times New Roman"/>
              </a:rPr>
              <a:t>minum obat</a:t>
            </a:r>
            <a:r>
              <a:rPr lang="id-ID" sz="2400" u="sng" dirty="0" smtClean="0">
                <a:solidFill>
                  <a:schemeClr val="tx1"/>
                </a:solidFill>
                <a:latin typeface="Monotype Corsiva" pitchFamily="66" charset="0"/>
                <a:ea typeface="Times New Roman"/>
              </a:rPr>
              <a:t>”.</a:t>
            </a:r>
          </a:p>
          <a:p>
            <a:endParaRPr lang="id-ID" sz="2400" dirty="0" smtClean="0">
              <a:solidFill>
                <a:schemeClr val="tx1"/>
              </a:solidFill>
              <a:latin typeface="Monotype Corsiva" pitchFamily="66" charset="0"/>
              <a:ea typeface="Times New Roman"/>
            </a:endParaRPr>
          </a:p>
          <a:p>
            <a:endParaRPr lang="id-ID" sz="2400" dirty="0" smtClean="0">
              <a:solidFill>
                <a:schemeClr val="tx1"/>
              </a:solidFill>
              <a:latin typeface="Monotype Corsiva" pitchFamily="66" charset="0"/>
              <a:ea typeface="Times New Roman"/>
            </a:endParaRPr>
          </a:p>
          <a:p>
            <a:r>
              <a:rPr lang="id-ID" sz="2400" b="1" dirty="0">
                <a:solidFill>
                  <a:schemeClr val="bg2"/>
                </a:solidFill>
                <a:latin typeface="Microsoft YaHei" pitchFamily="34" charset="-122"/>
                <a:ea typeface="Microsoft YaHei" pitchFamily="34" charset="-122"/>
              </a:rPr>
              <a:t>Aksentuasi dapat dilatih dengan cara menggunakan “konsep suku </a:t>
            </a:r>
            <a:r>
              <a:rPr lang="id-ID" sz="2400" b="1" dirty="0" smtClean="0">
                <a:solidFill>
                  <a:schemeClr val="bg2"/>
                </a:solidFill>
                <a:latin typeface="Microsoft YaHei" pitchFamily="34" charset="-122"/>
                <a:ea typeface="Microsoft YaHei" pitchFamily="34" charset="-122"/>
              </a:rPr>
              <a:t>kalimat” </a:t>
            </a:r>
          </a:p>
          <a:p>
            <a:pPr marL="342900" indent="-342900">
              <a:buFontTx/>
              <a:buChar char="-"/>
            </a:pPr>
            <a:r>
              <a:rPr lang="id-ID" sz="2400" b="1" dirty="0" smtClean="0">
                <a:solidFill>
                  <a:schemeClr val="bg2"/>
                </a:solidFill>
                <a:latin typeface="Microsoft YaHei" pitchFamily="34" charset="-122"/>
                <a:ea typeface="Microsoft YaHei" pitchFamily="34" charset="-122"/>
              </a:rPr>
              <a:t>(</a:t>
            </a:r>
            <a:r>
              <a:rPr lang="id-ID" sz="2400" b="1" dirty="0">
                <a:solidFill>
                  <a:schemeClr val="bg2"/>
                </a:solidFill>
                <a:latin typeface="Microsoft YaHei" pitchFamily="34" charset="-122"/>
                <a:ea typeface="Microsoft YaHei" pitchFamily="34" charset="-122"/>
              </a:rPr>
              <a:t>satu suku </a:t>
            </a:r>
            <a:r>
              <a:rPr lang="id-ID" sz="2400" b="1" dirty="0" smtClean="0">
                <a:solidFill>
                  <a:schemeClr val="bg2"/>
                </a:solidFill>
                <a:latin typeface="Microsoft YaHei" pitchFamily="34" charset="-122"/>
                <a:ea typeface="Microsoft YaHei" pitchFamily="34" charset="-122"/>
              </a:rPr>
              <a:t>kalimat);  </a:t>
            </a:r>
          </a:p>
          <a:p>
            <a:pPr marL="342900" indent="-342900">
              <a:buFontTx/>
              <a:buChar char="-"/>
            </a:pPr>
            <a:r>
              <a:rPr lang="id-ID" sz="2400" b="1" dirty="0" smtClean="0">
                <a:solidFill>
                  <a:schemeClr val="bg2"/>
                </a:solidFill>
                <a:latin typeface="Microsoft YaHei" pitchFamily="34" charset="-122"/>
                <a:ea typeface="Microsoft YaHei" pitchFamily="34" charset="-122"/>
              </a:rPr>
              <a:t>(</a:t>
            </a:r>
            <a:r>
              <a:rPr lang="id-ID" sz="2400" b="1" dirty="0">
                <a:solidFill>
                  <a:schemeClr val="bg2"/>
                </a:solidFill>
                <a:latin typeface="Microsoft YaHei" pitchFamily="34" charset="-122"/>
                <a:ea typeface="Microsoft YaHei" pitchFamily="34" charset="-122"/>
              </a:rPr>
              <a:t>dua suku </a:t>
            </a:r>
            <a:r>
              <a:rPr lang="id-ID" sz="2400" b="1" dirty="0" smtClean="0">
                <a:solidFill>
                  <a:schemeClr val="bg2"/>
                </a:solidFill>
                <a:latin typeface="Microsoft YaHei" pitchFamily="34" charset="-122"/>
                <a:ea typeface="Microsoft YaHei" pitchFamily="34" charset="-122"/>
              </a:rPr>
              <a:t>kalimat);   </a:t>
            </a:r>
          </a:p>
          <a:p>
            <a:pPr marL="342900" indent="-342900">
              <a:buFontTx/>
              <a:buChar char="-"/>
            </a:pPr>
            <a:r>
              <a:rPr lang="id-ID" sz="2400" b="1" dirty="0" smtClean="0">
                <a:solidFill>
                  <a:schemeClr val="bg2"/>
                </a:solidFill>
                <a:latin typeface="Microsoft YaHei" pitchFamily="34" charset="-122"/>
                <a:ea typeface="Microsoft YaHei" pitchFamily="34" charset="-122"/>
              </a:rPr>
              <a:t>(</a:t>
            </a:r>
            <a:r>
              <a:rPr lang="id-ID" sz="2400" b="1" dirty="0">
                <a:solidFill>
                  <a:schemeClr val="bg2"/>
                </a:solidFill>
                <a:latin typeface="Microsoft YaHei" pitchFamily="34" charset="-122"/>
                <a:ea typeface="Microsoft YaHei" pitchFamily="34" charset="-122"/>
              </a:rPr>
              <a:t>tiga suku kata); dan sebagainya. </a:t>
            </a:r>
            <a:endParaRPr lang="id-ID" sz="2400" b="1" dirty="0" smtClean="0">
              <a:solidFill>
                <a:schemeClr val="bg2"/>
              </a:solidFill>
              <a:latin typeface="Microsoft YaHei" pitchFamily="34" charset="-122"/>
              <a:ea typeface="Microsoft YaHei" pitchFamily="34" charset="-122"/>
            </a:endParaRPr>
          </a:p>
          <a:p>
            <a:pPr algn="ctr"/>
            <a:r>
              <a:rPr lang="id-ID" sz="2400" b="1" dirty="0" smtClean="0">
                <a:solidFill>
                  <a:srgbClr val="C00000"/>
                </a:solidFill>
                <a:latin typeface="Microsoft YaHei" pitchFamily="34" charset="-122"/>
                <a:ea typeface="Microsoft YaHei" pitchFamily="34" charset="-122"/>
              </a:rPr>
              <a:t>“Ucapkan sesuai penggalan atau suku katanya!”</a:t>
            </a:r>
          </a:p>
        </p:txBody>
      </p:sp>
    </p:spTree>
    <p:extLst>
      <p:ext uri="{BB962C8B-B14F-4D97-AF65-F5344CB8AC3E}">
        <p14:creationId xmlns:p14="http://schemas.microsoft.com/office/powerpoint/2010/main" val="12062829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500"/>
                                        <p:tgtEl>
                                          <p:spTgt spid="3">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500"/>
                                        <p:tgtEl>
                                          <p:spTgt spid="3">
                                            <p:txEl>
                                              <p:pRg st="8" end="8"/>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barn(inVertical)">
                                      <p:cBhvr>
                                        <p:cTn id="25" dur="500"/>
                                        <p:tgtEl>
                                          <p:spTgt spid="3">
                                            <p:txEl>
                                              <p:pRg st="9" end="9"/>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barn(inVertical)">
                                      <p:cBhvr>
                                        <p:cTn id="28" dur="500"/>
                                        <p:tgtEl>
                                          <p:spTgt spid="3">
                                            <p:txEl>
                                              <p:pRg st="10" end="1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Effect transition="in" filter="fade">
                                      <p:cBhvr>
                                        <p:cTn id="33" dur="1000"/>
                                        <p:tgtEl>
                                          <p:spTgt spid="3">
                                            <p:txEl>
                                              <p:pRg st="11" end="11"/>
                                            </p:txEl>
                                          </p:spTgt>
                                        </p:tgtEl>
                                      </p:cBhvr>
                                    </p:animEffect>
                                    <p:anim calcmode="lin" valueType="num">
                                      <p:cBhvr>
                                        <p:cTn id="3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907705" y="548680"/>
            <a:ext cx="5099984" cy="4893647"/>
          </a:xfrm>
          <a:prstGeom prst="rect">
            <a:avLst/>
          </a:prstGeom>
          <a:noFill/>
        </p:spPr>
        <p:txBody>
          <a:bodyPr wrap="square" rtlCol="0">
            <a:spAutoFit/>
          </a:bodyPr>
          <a:lstStyle/>
          <a:p>
            <a:pPr lvl="0"/>
            <a:endParaRPr lang="id-ID" sz="2400" b="1" dirty="0">
              <a:solidFill>
                <a:prstClr val="black"/>
              </a:solidFill>
            </a:endParaRPr>
          </a:p>
          <a:p>
            <a:pPr marL="342900" lvl="0" indent="-342900">
              <a:buFont typeface="Arial" pitchFamily="34" charset="0"/>
              <a:buChar char="•"/>
            </a:pPr>
            <a:r>
              <a:rPr lang="id-ID" sz="2400" b="1" dirty="0">
                <a:solidFill>
                  <a:prstClr val="black"/>
                </a:solidFill>
              </a:rPr>
              <a:t>Kehadiran minimal 75% (hanya boleh absen 3 kali). Jika tidak mencukupi maka tidak dibenarkan mengikuti ujian dan harus mengulang mata kuliah ini pada semester berikutnya.</a:t>
            </a:r>
          </a:p>
          <a:p>
            <a:pPr lvl="0"/>
            <a:endParaRPr lang="id-ID" sz="2400" b="1" dirty="0">
              <a:solidFill>
                <a:prstClr val="black"/>
              </a:solidFill>
            </a:endParaRPr>
          </a:p>
          <a:p>
            <a:pPr marL="342900" lvl="0" indent="-342900">
              <a:buFont typeface="Arial" pitchFamily="34" charset="0"/>
              <a:buChar char="•"/>
            </a:pPr>
            <a:r>
              <a:rPr lang="id-ID" sz="2400" b="1" dirty="0">
                <a:solidFill>
                  <a:prstClr val="black"/>
                </a:solidFill>
              </a:rPr>
              <a:t>Setiap mahasiswa/i wajib memiliki catatan perkuliahan dan buku pegangan wajib yang disampaikan pada perkuliahan awal.</a:t>
            </a:r>
            <a:br>
              <a:rPr lang="id-ID" sz="2400" b="1" dirty="0">
                <a:solidFill>
                  <a:prstClr val="black"/>
                </a:solidFill>
              </a:rPr>
            </a:br>
            <a:endParaRPr lang="id-ID" sz="2400" b="1" dirty="0">
              <a:solidFill>
                <a:prstClr val="black"/>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5013176"/>
            <a:ext cx="6900863" cy="156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1691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arn(inVertical)">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7951" y="3717032"/>
            <a:ext cx="3548545" cy="1008112"/>
          </a:xfrm>
        </p:spPr>
        <p:style>
          <a:lnRef idx="0">
            <a:schemeClr val="accent3"/>
          </a:lnRef>
          <a:fillRef idx="3">
            <a:schemeClr val="accent3"/>
          </a:fillRef>
          <a:effectRef idx="3">
            <a:schemeClr val="accent3"/>
          </a:effectRef>
          <a:fontRef idx="minor">
            <a:schemeClr val="lt1"/>
          </a:fontRef>
        </p:style>
        <p:txBody>
          <a:bodyPr>
            <a:normAutofit/>
          </a:bodyPr>
          <a:lstStyle/>
          <a:p>
            <a:pPr marL="342900" lvl="0" indent="-342900" algn="ctr">
              <a:lnSpc>
                <a:spcPct val="115000"/>
              </a:lnSpc>
              <a:spcBef>
                <a:spcPts val="0"/>
              </a:spcBef>
            </a:pPr>
            <a:r>
              <a:rPr lang="id-ID" sz="2400" b="0" i="1" cap="none" dirty="0" smtClean="0">
                <a:solidFill>
                  <a:schemeClr val="bg1"/>
                </a:solidFill>
                <a:latin typeface="Aharoni" pitchFamily="2" charset="-79"/>
                <a:ea typeface="Calibri"/>
                <a:cs typeface="Aharoni" pitchFamily="2" charset="-79"/>
              </a:rPr>
              <a:t>P H R A S E R I N G</a:t>
            </a:r>
            <a:r>
              <a:rPr lang="id-ID" sz="2400" b="0" cap="none" dirty="0" smtClean="0">
                <a:solidFill>
                  <a:schemeClr val="bg1"/>
                </a:solidFill>
                <a:latin typeface="Aharoni" pitchFamily="2" charset="-79"/>
                <a:ea typeface="Calibri"/>
                <a:cs typeface="Aharoni" pitchFamily="2" charset="-79"/>
              </a:rPr>
              <a:t/>
            </a:r>
            <a:br>
              <a:rPr lang="id-ID" sz="2400" b="0" cap="none" dirty="0" smtClean="0">
                <a:solidFill>
                  <a:schemeClr val="bg1"/>
                </a:solidFill>
                <a:latin typeface="Aharoni" pitchFamily="2" charset="-79"/>
                <a:ea typeface="Calibri"/>
                <a:cs typeface="Aharoni" pitchFamily="2" charset="-79"/>
              </a:rPr>
            </a:br>
            <a:r>
              <a:rPr lang="id-ID" sz="2400" b="0" cap="none" dirty="0" smtClean="0">
                <a:solidFill>
                  <a:schemeClr val="bg1"/>
                </a:solidFill>
                <a:latin typeface="Aharoni" pitchFamily="2" charset="-79"/>
                <a:ea typeface="Calibri"/>
                <a:cs typeface="Aharoni" pitchFamily="2" charset="-79"/>
              </a:rPr>
              <a:t>(</a:t>
            </a:r>
            <a:r>
              <a:rPr lang="id-ID" sz="2400" b="0" cap="none" dirty="0">
                <a:solidFill>
                  <a:schemeClr val="bg1"/>
                </a:solidFill>
                <a:latin typeface="Aharoni" pitchFamily="2" charset="-79"/>
                <a:ea typeface="Calibri"/>
                <a:cs typeface="Aharoni" pitchFamily="2" charset="-79"/>
              </a:rPr>
              <a:t>pemenggalan) </a:t>
            </a:r>
            <a:r>
              <a:rPr lang="id-ID" sz="2400" b="0" cap="none" dirty="0" smtClean="0">
                <a:solidFill>
                  <a:schemeClr val="bg1"/>
                </a:solidFill>
                <a:latin typeface="Aharoni" pitchFamily="2" charset="-79"/>
                <a:ea typeface="Calibri"/>
                <a:cs typeface="Aharoni" pitchFamily="2" charset="-79"/>
              </a:rPr>
              <a:t> </a:t>
            </a:r>
            <a:endParaRPr lang="id-ID" sz="2400" b="0" cap="none" dirty="0">
              <a:solidFill>
                <a:schemeClr val="bg1"/>
              </a:solidFill>
              <a:latin typeface="Aharoni" pitchFamily="2" charset="-79"/>
              <a:ea typeface="Calibri"/>
              <a:cs typeface="Aharoni" pitchFamily="2" charset="-79"/>
            </a:endParaRPr>
          </a:p>
        </p:txBody>
      </p:sp>
      <p:sp>
        <p:nvSpPr>
          <p:cNvPr id="3" name="Text Placeholder 2"/>
          <p:cNvSpPr>
            <a:spLocks noGrp="1"/>
          </p:cNvSpPr>
          <p:nvPr>
            <p:ph type="body" idx="1"/>
          </p:nvPr>
        </p:nvSpPr>
        <p:spPr>
          <a:xfrm>
            <a:off x="251520" y="404664"/>
            <a:ext cx="8676456" cy="2520280"/>
          </a:xfrm>
        </p:spPr>
        <p:txBody>
          <a:bodyPr>
            <a:normAutofit/>
          </a:bodyPr>
          <a:lstStyle/>
          <a:p>
            <a:r>
              <a:rPr lang="id-ID" dirty="0" smtClean="0">
                <a:solidFill>
                  <a:schemeClr val="bg1"/>
                </a:solidFill>
                <a:latin typeface="Showcard Gothic" pitchFamily="82" charset="0"/>
                <a:ea typeface="Times New Roman"/>
              </a:rPr>
              <a:t>Pemenggalan </a:t>
            </a:r>
            <a:r>
              <a:rPr lang="id-ID" dirty="0">
                <a:solidFill>
                  <a:schemeClr val="bg1"/>
                </a:solidFill>
                <a:latin typeface="Showcard Gothic" pitchFamily="82" charset="0"/>
                <a:ea typeface="Times New Roman"/>
              </a:rPr>
              <a:t>kata yang pas, menjaga “kesatuan kalimat”, sehingga mendukung makna yang tersurat dan tersirat. MC harus mampu menentukan di mana “koma” (jeda) yang pas –untuk “curi nafas</a:t>
            </a:r>
            <a:r>
              <a:rPr lang="id-ID" dirty="0" smtClean="0">
                <a:solidFill>
                  <a:schemeClr val="bg1"/>
                </a:solidFill>
                <a:latin typeface="Showcard Gothic" pitchFamily="82" charset="0"/>
                <a:ea typeface="Times New Roman"/>
              </a:rPr>
              <a:t>”.</a:t>
            </a:r>
          </a:p>
          <a:p>
            <a:endParaRPr lang="id-ID" dirty="0">
              <a:solidFill>
                <a:schemeClr val="bg1"/>
              </a:solidFill>
              <a:latin typeface="Showcard Gothic" pitchFamily="82" charset="0"/>
              <a:ea typeface="Times New Roman"/>
            </a:endParaRPr>
          </a:p>
          <a:p>
            <a:endParaRPr lang="id-ID" dirty="0">
              <a:solidFill>
                <a:schemeClr val="bg1"/>
              </a:solidFill>
              <a:latin typeface="Showcard Gothic" pitchFamily="82" charset="0"/>
            </a:endParaRPr>
          </a:p>
        </p:txBody>
      </p:sp>
    </p:spTree>
    <p:extLst>
      <p:ext uri="{BB962C8B-B14F-4D97-AF65-F5344CB8AC3E}">
        <p14:creationId xmlns:p14="http://schemas.microsoft.com/office/powerpoint/2010/main" val="120949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7505" y="116632"/>
            <a:ext cx="3695181" cy="936104"/>
          </a:xfrm>
        </p:spPr>
        <p:txBody>
          <a:bodyPr>
            <a:normAutofit/>
          </a:bodyPr>
          <a:lstStyle/>
          <a:p>
            <a:pPr marL="342900" lvl="0" indent="-342900" algn="ctr">
              <a:lnSpc>
                <a:spcPct val="115000"/>
              </a:lnSpc>
              <a:spcBef>
                <a:spcPts val="0"/>
              </a:spcBef>
            </a:pPr>
            <a:r>
              <a:rPr lang="id-ID" sz="2400" b="0" cap="none" dirty="0" smtClean="0">
                <a:solidFill>
                  <a:prstClr val="black"/>
                </a:solidFill>
                <a:latin typeface="Aharoni" pitchFamily="2" charset="-79"/>
                <a:ea typeface="Calibri"/>
                <a:cs typeface="Aharoni" pitchFamily="2" charset="-79"/>
              </a:rPr>
              <a:t>  I N F L E K S I</a:t>
            </a:r>
            <a:br>
              <a:rPr lang="id-ID" sz="2400" b="0" cap="none" dirty="0" smtClean="0">
                <a:solidFill>
                  <a:prstClr val="black"/>
                </a:solidFill>
                <a:latin typeface="Aharoni" pitchFamily="2" charset="-79"/>
                <a:ea typeface="Calibri"/>
                <a:cs typeface="Aharoni" pitchFamily="2" charset="-79"/>
              </a:rPr>
            </a:br>
            <a:r>
              <a:rPr lang="id-ID" sz="2400" b="0" cap="none" dirty="0" smtClean="0">
                <a:solidFill>
                  <a:prstClr val="black"/>
                </a:solidFill>
                <a:latin typeface="Aharoni" pitchFamily="2" charset="-79"/>
                <a:ea typeface="Calibri"/>
                <a:cs typeface="Aharoni" pitchFamily="2" charset="-79"/>
              </a:rPr>
              <a:t> </a:t>
            </a:r>
            <a:r>
              <a:rPr lang="id-ID" sz="2400" b="0" cap="none" dirty="0">
                <a:solidFill>
                  <a:prstClr val="black"/>
                </a:solidFill>
                <a:latin typeface="Aharoni" pitchFamily="2" charset="-79"/>
                <a:ea typeface="Calibri"/>
                <a:cs typeface="Aharoni" pitchFamily="2" charset="-79"/>
              </a:rPr>
              <a:t>(tinggi-rendah suara) </a:t>
            </a:r>
          </a:p>
        </p:txBody>
      </p:sp>
      <p:sp>
        <p:nvSpPr>
          <p:cNvPr id="3" name="Text Placeholder 2"/>
          <p:cNvSpPr>
            <a:spLocks noGrp="1"/>
          </p:cNvSpPr>
          <p:nvPr>
            <p:ph type="body" idx="1"/>
          </p:nvPr>
        </p:nvSpPr>
        <p:spPr>
          <a:xfrm>
            <a:off x="3944669" y="315496"/>
            <a:ext cx="4896544" cy="5921816"/>
          </a:xfrm>
          <a:solidFill>
            <a:schemeClr val="dk1">
              <a:alpha val="59000"/>
            </a:schemeClr>
          </a:solidFill>
        </p:spPr>
        <p:style>
          <a:lnRef idx="3">
            <a:schemeClr val="lt1"/>
          </a:lnRef>
          <a:fillRef idx="1">
            <a:schemeClr val="dk1"/>
          </a:fillRef>
          <a:effectRef idx="1">
            <a:schemeClr val="dk1"/>
          </a:effectRef>
          <a:fontRef idx="minor">
            <a:schemeClr val="lt1"/>
          </a:fontRef>
        </p:style>
        <p:txBody>
          <a:bodyPr>
            <a:normAutofit/>
          </a:bodyPr>
          <a:lstStyle/>
          <a:p>
            <a:r>
              <a:rPr lang="id-ID" b="1" dirty="0" smtClean="0">
                <a:latin typeface="Times New Roman"/>
                <a:ea typeface="Times New Roman"/>
              </a:rPr>
              <a:t>Perubahan </a:t>
            </a:r>
            <a:r>
              <a:rPr lang="id-ID" b="1" dirty="0">
                <a:latin typeface="Times New Roman"/>
                <a:ea typeface="Times New Roman"/>
              </a:rPr>
              <a:t>nada suara, lagu kalimat, yaitu intonasi yang tepat, terutama saat “jeda” (koma) dan saat “titik” (akhir kalimat). </a:t>
            </a:r>
            <a:endParaRPr lang="id-ID" b="1" dirty="0" smtClean="0">
              <a:latin typeface="Times New Roman"/>
              <a:ea typeface="Times New Roman"/>
            </a:endParaRPr>
          </a:p>
          <a:p>
            <a:r>
              <a:rPr lang="id-ID" b="1" dirty="0" smtClean="0">
                <a:latin typeface="Times New Roman"/>
                <a:ea typeface="Times New Roman"/>
              </a:rPr>
              <a:t>Suara </a:t>
            </a:r>
            <a:r>
              <a:rPr lang="id-ID" b="1" dirty="0">
                <a:latin typeface="Times New Roman"/>
                <a:ea typeface="Times New Roman"/>
              </a:rPr>
              <a:t>meninggi (</a:t>
            </a:r>
            <a:r>
              <a:rPr lang="id-ID" b="1" i="1" dirty="0">
                <a:latin typeface="Times New Roman"/>
                <a:ea typeface="Times New Roman"/>
              </a:rPr>
              <a:t>go up</a:t>
            </a:r>
            <a:r>
              <a:rPr lang="id-ID" b="1" dirty="0">
                <a:latin typeface="Times New Roman"/>
                <a:ea typeface="Times New Roman"/>
              </a:rPr>
              <a:t>) saat jeda untuk menunjukkan adanya lanjutan kalimat dan merendah (</a:t>
            </a:r>
            <a:r>
              <a:rPr lang="id-ID" b="1" i="1" dirty="0">
                <a:latin typeface="Times New Roman"/>
                <a:ea typeface="Times New Roman"/>
              </a:rPr>
              <a:t>go down</a:t>
            </a:r>
            <a:r>
              <a:rPr lang="id-ID" b="1" dirty="0">
                <a:latin typeface="Times New Roman"/>
                <a:ea typeface="Times New Roman"/>
              </a:rPr>
              <a:t>) saat titik untuk menunjukkan akhir </a:t>
            </a:r>
            <a:r>
              <a:rPr lang="id-ID" b="1" dirty="0" smtClean="0">
                <a:latin typeface="Times New Roman"/>
                <a:ea typeface="Times New Roman"/>
              </a:rPr>
              <a:t>kalimat.</a:t>
            </a:r>
          </a:p>
          <a:p>
            <a:endParaRPr lang="id-ID" b="1" dirty="0" smtClean="0">
              <a:latin typeface="Times New Roman"/>
              <a:ea typeface="Times New Roman"/>
            </a:endParaRPr>
          </a:p>
          <a:p>
            <a:r>
              <a:rPr lang="id-ID" b="1" dirty="0" smtClean="0">
                <a:latin typeface="Times New Roman"/>
                <a:ea typeface="Times New Roman"/>
              </a:rPr>
              <a:t>Pelajarilah </a:t>
            </a:r>
            <a:r>
              <a:rPr lang="id-ID" b="1" dirty="0">
                <a:latin typeface="Times New Roman"/>
                <a:ea typeface="Times New Roman"/>
              </a:rPr>
              <a:t>cara orang berbicara saat ngobrol dan gunakan pola pembicaraan itu ketika </a:t>
            </a:r>
            <a:r>
              <a:rPr lang="id-ID" b="1" dirty="0" smtClean="0">
                <a:latin typeface="Times New Roman"/>
                <a:ea typeface="Times New Roman"/>
              </a:rPr>
              <a:t>membaca </a:t>
            </a:r>
            <a:r>
              <a:rPr lang="id-ID" b="1" dirty="0">
                <a:latin typeface="Times New Roman"/>
                <a:ea typeface="Times New Roman"/>
              </a:rPr>
              <a:t>naskah. “Intiplah</a:t>
            </a:r>
            <a:r>
              <a:rPr lang="id-ID" b="1" dirty="0" smtClean="0">
                <a:latin typeface="Times New Roman"/>
                <a:ea typeface="Times New Roman"/>
              </a:rPr>
              <a:t>”, </a:t>
            </a:r>
            <a:r>
              <a:rPr lang="id-ID" b="1" dirty="0">
                <a:latin typeface="Times New Roman"/>
                <a:ea typeface="Times New Roman"/>
              </a:rPr>
              <a:t>Perhatikan bagaimana dinamika vokal mereka berfluktuasi: lebih keras, lebih lembut. Juga perhatikan obrolan itu berubah-ubah arah dan bagaimana tingkat lagu kalimat (range of inflection) mereka melebar</a:t>
            </a:r>
            <a:r>
              <a:rPr lang="id-ID" b="1" dirty="0" smtClean="0">
                <a:latin typeface="Times New Roman"/>
                <a:ea typeface="Times New Roman"/>
              </a:rPr>
              <a:t>.</a:t>
            </a:r>
            <a:endParaRPr lang="id-ID" b="1" dirty="0">
              <a:latin typeface="Times New Roman"/>
              <a:ea typeface="Times New Roman"/>
            </a:endParaRPr>
          </a:p>
        </p:txBody>
      </p:sp>
      <p:pic>
        <p:nvPicPr>
          <p:cNvPr id="1026" name="Picture 2" descr="D:\Bahan Mengajar\Olah Vokal Penyiaran\Foto dan Gambar\inde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980728"/>
            <a:ext cx="3908645" cy="4032448"/>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107505" y="4869160"/>
            <a:ext cx="3600400" cy="1800200"/>
          </a:xfrm>
          <a:prstGeom prst="roundRect">
            <a:avLst/>
          </a:prstGeom>
          <a:solidFill>
            <a:schemeClr val="accent1">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pPr>
            <a:r>
              <a:rPr lang="id-ID" sz="2000" i="1" dirty="0">
                <a:solidFill>
                  <a:schemeClr val="tx1"/>
                </a:solidFill>
                <a:latin typeface="Times New Roman"/>
                <a:ea typeface="Times New Roman"/>
              </a:rPr>
              <a:t>Latihan! Ucapkan: “Saya datang ke sini, untuk menghadiri acara”; “Saya datang kesini, bersama teman-teman, untuk menghadiri acara”.</a:t>
            </a:r>
            <a:endParaRPr lang="id-ID" sz="2000" dirty="0">
              <a:solidFill>
                <a:schemeClr val="tx1"/>
              </a:solidFill>
              <a:latin typeface="Times New Roman"/>
              <a:ea typeface="Times New Roman"/>
            </a:endParaRPr>
          </a:p>
        </p:txBody>
      </p:sp>
    </p:spTree>
    <p:extLst>
      <p:ext uri="{BB962C8B-B14F-4D97-AF65-F5344CB8AC3E}">
        <p14:creationId xmlns:p14="http://schemas.microsoft.com/office/powerpoint/2010/main" val="32195738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barn(inVertical)">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arn(inVertic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dirty="0"/>
          </a:p>
        </p:txBody>
      </p:sp>
      <p:pic>
        <p:nvPicPr>
          <p:cNvPr id="4098" name="Picture 2" descr="D:\Bahan Mengajar\Broadcasting 1\Foto Produksi siaran radio\index.png"/>
          <p:cNvPicPr>
            <a:picLocks noChangeAspect="1" noChangeArrowheads="1"/>
          </p:cNvPicPr>
          <p:nvPr/>
        </p:nvPicPr>
        <p:blipFill rotWithShape="1">
          <a:blip r:embed="rId3">
            <a:extLst>
              <a:ext uri="{28A0092B-C50C-407E-A947-70E740481C1C}">
                <a14:useLocalDpi xmlns:a14="http://schemas.microsoft.com/office/drawing/2010/main" val="0"/>
              </a:ext>
            </a:extLst>
          </a:blip>
          <a:srcRect t="19243" r="6963"/>
          <a:stretch/>
        </p:blipFill>
        <p:spPr bwMode="auto">
          <a:xfrm>
            <a:off x="-36511" y="0"/>
            <a:ext cx="9180511" cy="4005064"/>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D:\Bahan Mengajar\Olah Vokal Penyiaran\Foto dan Gambar\3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2" y="4005064"/>
            <a:ext cx="2749521" cy="285137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D:\Bahan Mengajar\Olah Vokal Penyiaran\Foto dan Gambar\index.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3546" y="4005064"/>
            <a:ext cx="2763830" cy="2851372"/>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D:\Bahan Mengajar\Olah Vokal Penyiaran\Foto dan Gambar\37.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002549"/>
            <a:ext cx="1426943" cy="285388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Bahan Mengajar\Olah Vokal Penyiaran\Foto dan Gambar\38.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1920" y="4005064"/>
            <a:ext cx="2552700" cy="285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51858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84168" y="116632"/>
            <a:ext cx="3024336" cy="792088"/>
          </a:xfrm>
        </p:spPr>
        <p:txBody>
          <a:bodyPr/>
          <a:lstStyle/>
          <a:p>
            <a:r>
              <a:rPr lang="id-ID" dirty="0" smtClean="0"/>
              <a:t>Pertemuan </a:t>
            </a:r>
            <a:r>
              <a:rPr lang="id-ID" dirty="0"/>
              <a:t>5</a:t>
            </a:r>
          </a:p>
        </p:txBody>
      </p:sp>
      <p:sp>
        <p:nvSpPr>
          <p:cNvPr id="4" name="Rectangle 3"/>
          <p:cNvSpPr/>
          <p:nvPr/>
        </p:nvSpPr>
        <p:spPr>
          <a:xfrm>
            <a:off x="2771800" y="3186842"/>
            <a:ext cx="4752528" cy="1754326"/>
          </a:xfrm>
          <a:prstGeom prst="rect">
            <a:avLst/>
          </a:prstGeom>
          <a:noFill/>
        </p:spPr>
        <p:txBody>
          <a:bodyPr wrap="square" lIns="91440" tIns="45720" rIns="91440" bIns="45720">
            <a:spAutoFit/>
          </a:bodyPr>
          <a:lstStyle/>
          <a:p>
            <a:pPr algn="ctr"/>
            <a:r>
              <a:rPr lang="id-ID"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15 Jurus Vokal Optimal</a:t>
            </a:r>
            <a:endParaRPr lang="en-US"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860097545"/>
      </p:ext>
    </p:extLst>
  </p:cSld>
  <p:clrMapOvr>
    <a:masterClrMapping/>
  </p:clrMapOvr>
  <p:transition spd="slow">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05540" y="4434681"/>
            <a:ext cx="5182344" cy="2522711"/>
          </a:xfrm>
        </p:spPr>
        <p:txBody>
          <a:bodyPr>
            <a:normAutofit/>
          </a:bodyPr>
          <a:lstStyle/>
          <a:p>
            <a:r>
              <a:rPr lang="id-ID" sz="2800" b="1" dirty="0" smtClean="0">
                <a:solidFill>
                  <a:schemeClr val="bg2"/>
                </a:solidFill>
                <a:latin typeface="Agency FB" pitchFamily="34" charset="0"/>
                <a:cs typeface="Aharoni" pitchFamily="2" charset="-79"/>
              </a:rPr>
              <a:t> </a:t>
            </a:r>
            <a:endParaRPr lang="id-ID" sz="2800" b="1" dirty="0">
              <a:solidFill>
                <a:schemeClr val="bg2"/>
              </a:solidFill>
              <a:latin typeface="Agency FB" pitchFamily="34" charset="0"/>
              <a:cs typeface="Aharoni" pitchFamily="2" charset="-79"/>
            </a:endParaRPr>
          </a:p>
        </p:txBody>
      </p:sp>
      <p:sp>
        <p:nvSpPr>
          <p:cNvPr id="5" name="TextBox 4"/>
          <p:cNvSpPr txBox="1"/>
          <p:nvPr/>
        </p:nvSpPr>
        <p:spPr>
          <a:xfrm>
            <a:off x="395536" y="764704"/>
            <a:ext cx="8388424" cy="5996513"/>
          </a:xfrm>
          <a:prstGeom prst="rect">
            <a:avLst/>
          </a:prstGeom>
          <a:noFill/>
        </p:spPr>
        <p:txBody>
          <a:bodyPr wrap="square" numCol="2" rtlCol="0">
            <a:spAutoFit/>
          </a:bodyPr>
          <a:lstStyle/>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Muka </a:t>
            </a:r>
            <a:r>
              <a:rPr lang="id-ID" sz="2000" b="1" dirty="0">
                <a:solidFill>
                  <a:prstClr val="black">
                    <a:tint val="75000"/>
                  </a:prstClr>
                </a:solidFill>
                <a:latin typeface="Aharoni" pitchFamily="2" charset="-79"/>
                <a:ea typeface="Times New Roman"/>
                <a:cs typeface="Aharoni" pitchFamily="2" charset="-79"/>
              </a:rPr>
              <a:t>Singa/ Lion </a:t>
            </a:r>
            <a:r>
              <a:rPr lang="id-ID" sz="2000" b="1" dirty="0" smtClean="0">
                <a:solidFill>
                  <a:prstClr val="black">
                    <a:tint val="75000"/>
                  </a:prstClr>
                </a:solidFill>
                <a:latin typeface="Aharoni" pitchFamily="2" charset="-79"/>
                <a:ea typeface="Times New Roman"/>
                <a:cs typeface="Aharoni" pitchFamily="2" charset="-79"/>
              </a:rPr>
              <a:t>Face</a:t>
            </a:r>
          </a:p>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Mengurut Rahang</a:t>
            </a:r>
            <a:endParaRPr lang="id-ID" sz="2000" b="1" dirty="0">
              <a:solidFill>
                <a:prstClr val="black">
                  <a:tint val="75000"/>
                </a:prstClr>
              </a:solidFill>
              <a:latin typeface="Aharoni" pitchFamily="2" charset="-79"/>
              <a:ea typeface="Times New Roman"/>
              <a:cs typeface="Aharoni" pitchFamily="2" charset="-79"/>
            </a:endParaRPr>
          </a:p>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Melipat </a:t>
            </a:r>
            <a:r>
              <a:rPr lang="id-ID" sz="2000" b="1" dirty="0">
                <a:solidFill>
                  <a:prstClr val="black">
                    <a:tint val="75000"/>
                  </a:prstClr>
                </a:solidFill>
                <a:latin typeface="Aharoni" pitchFamily="2" charset="-79"/>
                <a:ea typeface="Times New Roman"/>
                <a:cs typeface="Aharoni" pitchFamily="2" charset="-79"/>
              </a:rPr>
              <a:t>Lidah </a:t>
            </a:r>
            <a:r>
              <a:rPr lang="id-ID" sz="2000" b="1" dirty="0" smtClean="0">
                <a:solidFill>
                  <a:prstClr val="black">
                    <a:tint val="75000"/>
                  </a:prstClr>
                </a:solidFill>
                <a:latin typeface="Aharoni" pitchFamily="2" charset="-79"/>
                <a:ea typeface="Times New Roman"/>
                <a:cs typeface="Aharoni" pitchFamily="2" charset="-79"/>
              </a:rPr>
              <a:t>Keatas</a:t>
            </a:r>
          </a:p>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Melipat </a:t>
            </a:r>
            <a:r>
              <a:rPr lang="id-ID" sz="2000" b="1" dirty="0">
                <a:solidFill>
                  <a:prstClr val="black">
                    <a:tint val="75000"/>
                  </a:prstClr>
                </a:solidFill>
                <a:latin typeface="Aharoni" pitchFamily="2" charset="-79"/>
                <a:ea typeface="Times New Roman"/>
                <a:cs typeface="Aharoni" pitchFamily="2" charset="-79"/>
              </a:rPr>
              <a:t>Lidah </a:t>
            </a:r>
            <a:r>
              <a:rPr lang="id-ID" sz="2000" b="1" dirty="0" smtClean="0">
                <a:solidFill>
                  <a:prstClr val="black">
                    <a:tint val="75000"/>
                  </a:prstClr>
                </a:solidFill>
                <a:latin typeface="Aharoni" pitchFamily="2" charset="-79"/>
                <a:ea typeface="Times New Roman"/>
                <a:cs typeface="Aharoni" pitchFamily="2" charset="-79"/>
              </a:rPr>
              <a:t>Kebawah</a:t>
            </a:r>
          </a:p>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Lidah </a:t>
            </a:r>
            <a:r>
              <a:rPr lang="id-ID" sz="2000" b="1" dirty="0">
                <a:solidFill>
                  <a:prstClr val="black">
                    <a:tint val="75000"/>
                  </a:prstClr>
                </a:solidFill>
                <a:latin typeface="Aharoni" pitchFamily="2" charset="-79"/>
                <a:ea typeface="Times New Roman"/>
                <a:cs typeface="Aharoni" pitchFamily="2" charset="-79"/>
              </a:rPr>
              <a:t>Menyapu </a:t>
            </a:r>
            <a:r>
              <a:rPr lang="id-ID" sz="2000" b="1" dirty="0" smtClean="0">
                <a:solidFill>
                  <a:prstClr val="black">
                    <a:tint val="75000"/>
                  </a:prstClr>
                </a:solidFill>
                <a:latin typeface="Aharoni" pitchFamily="2" charset="-79"/>
                <a:ea typeface="Times New Roman"/>
                <a:cs typeface="Aharoni" pitchFamily="2" charset="-79"/>
              </a:rPr>
              <a:t>Bibir</a:t>
            </a:r>
          </a:p>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Menggetarkan Bibir</a:t>
            </a:r>
          </a:p>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Mengatupkan Gigi</a:t>
            </a:r>
          </a:p>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Pijat Tenggorokan</a:t>
            </a:r>
          </a:p>
          <a:p>
            <a:pPr marL="342900" indent="-342900">
              <a:lnSpc>
                <a:spcPct val="115000"/>
              </a:lnSpc>
              <a:spcBef>
                <a:spcPts val="1200"/>
              </a:spcBef>
              <a:spcAft>
                <a:spcPts val="1200"/>
              </a:spcAft>
              <a:buFont typeface="+mj-lt"/>
              <a:buAutoNum type="arabicPeriod"/>
            </a:pPr>
            <a:endParaRPr lang="id-ID" sz="2000" b="1" dirty="0" smtClean="0">
              <a:solidFill>
                <a:prstClr val="black">
                  <a:tint val="75000"/>
                </a:prstClr>
              </a:solidFill>
              <a:latin typeface="Aharoni" pitchFamily="2" charset="-79"/>
              <a:ea typeface="Times New Roman"/>
              <a:cs typeface="Aharoni" pitchFamily="2" charset="-79"/>
            </a:endParaRPr>
          </a:p>
          <a:p>
            <a:pPr marL="342900" indent="-342900">
              <a:lnSpc>
                <a:spcPct val="115000"/>
              </a:lnSpc>
              <a:spcBef>
                <a:spcPts val="1200"/>
              </a:spcBef>
              <a:spcAft>
                <a:spcPts val="1200"/>
              </a:spcAft>
              <a:buFont typeface="+mj-lt"/>
              <a:buAutoNum type="arabicPeriod"/>
            </a:pPr>
            <a:r>
              <a:rPr lang="id-ID" sz="2000" b="1" dirty="0">
                <a:solidFill>
                  <a:prstClr val="black">
                    <a:tint val="75000"/>
                  </a:prstClr>
                </a:solidFill>
                <a:latin typeface="Aharoni" pitchFamily="2" charset="-79"/>
                <a:ea typeface="Times New Roman"/>
                <a:cs typeface="Aharoni" pitchFamily="2" charset="-79"/>
              </a:rPr>
              <a:t>Latihan </a:t>
            </a:r>
            <a:r>
              <a:rPr lang="id-ID" sz="2000" b="1" dirty="0" smtClean="0">
                <a:solidFill>
                  <a:prstClr val="black">
                    <a:tint val="75000"/>
                  </a:prstClr>
                </a:solidFill>
                <a:latin typeface="Aharoni" pitchFamily="2" charset="-79"/>
                <a:ea typeface="Times New Roman"/>
                <a:cs typeface="Aharoni" pitchFamily="2" charset="-79"/>
              </a:rPr>
              <a:t>Leher</a:t>
            </a:r>
            <a:endParaRPr lang="id-ID" sz="2000" dirty="0" smtClean="0">
              <a:solidFill>
                <a:prstClr val="black">
                  <a:tint val="75000"/>
                </a:prstClr>
              </a:solidFill>
              <a:latin typeface="Aharoni" pitchFamily="2" charset="-79"/>
              <a:ea typeface="Times New Roman"/>
              <a:cs typeface="Aharoni" pitchFamily="2" charset="-79"/>
            </a:endParaRPr>
          </a:p>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Memutar Bahu</a:t>
            </a:r>
            <a:endParaRPr lang="id-ID" sz="2000" dirty="0" smtClean="0">
              <a:solidFill>
                <a:prstClr val="black">
                  <a:tint val="75000"/>
                </a:prstClr>
              </a:solidFill>
              <a:latin typeface="Aharoni" pitchFamily="2" charset="-79"/>
              <a:ea typeface="Times New Roman"/>
              <a:cs typeface="Aharoni" pitchFamily="2" charset="-79"/>
            </a:endParaRPr>
          </a:p>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Sayap </a:t>
            </a:r>
            <a:r>
              <a:rPr lang="id-ID" sz="2000" b="1" dirty="0">
                <a:solidFill>
                  <a:prstClr val="black">
                    <a:tint val="75000"/>
                  </a:prstClr>
                </a:solidFill>
                <a:latin typeface="Aharoni" pitchFamily="2" charset="-79"/>
                <a:ea typeface="Times New Roman"/>
                <a:cs typeface="Aharoni" pitchFamily="2" charset="-79"/>
              </a:rPr>
              <a:t>Malaikat/ Angel </a:t>
            </a:r>
            <a:r>
              <a:rPr lang="id-ID" sz="2000" b="1" dirty="0" smtClean="0">
                <a:solidFill>
                  <a:prstClr val="black">
                    <a:tint val="75000"/>
                  </a:prstClr>
                </a:solidFill>
                <a:latin typeface="Aharoni" pitchFamily="2" charset="-79"/>
                <a:ea typeface="Times New Roman"/>
                <a:cs typeface="Aharoni" pitchFamily="2" charset="-79"/>
              </a:rPr>
              <a:t>Wings</a:t>
            </a:r>
          </a:p>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Ping Pong</a:t>
            </a:r>
            <a:endParaRPr lang="id-ID" sz="2000" dirty="0" smtClean="0">
              <a:solidFill>
                <a:prstClr val="black">
                  <a:tint val="75000"/>
                </a:prstClr>
              </a:solidFill>
              <a:latin typeface="Aharoni" pitchFamily="2" charset="-79"/>
              <a:ea typeface="Times New Roman"/>
              <a:cs typeface="Aharoni" pitchFamily="2" charset="-79"/>
            </a:endParaRPr>
          </a:p>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Meraih </a:t>
            </a:r>
            <a:r>
              <a:rPr lang="id-ID" sz="2000" b="1" dirty="0">
                <a:solidFill>
                  <a:prstClr val="black">
                    <a:tint val="75000"/>
                  </a:prstClr>
                </a:solidFill>
                <a:latin typeface="Aharoni" pitchFamily="2" charset="-79"/>
                <a:ea typeface="Times New Roman"/>
                <a:cs typeface="Aharoni" pitchFamily="2" charset="-79"/>
              </a:rPr>
              <a:t>Bintang/ Reaching The </a:t>
            </a:r>
            <a:r>
              <a:rPr lang="id-ID" sz="2000" b="1" dirty="0" smtClean="0">
                <a:solidFill>
                  <a:prstClr val="black">
                    <a:tint val="75000"/>
                  </a:prstClr>
                </a:solidFill>
                <a:latin typeface="Aharoni" pitchFamily="2" charset="-79"/>
                <a:ea typeface="Times New Roman"/>
                <a:cs typeface="Aharoni" pitchFamily="2" charset="-79"/>
              </a:rPr>
              <a:t>Star</a:t>
            </a:r>
          </a:p>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Nafas Panjang</a:t>
            </a:r>
          </a:p>
          <a:p>
            <a:pPr marL="342900" indent="-342900">
              <a:lnSpc>
                <a:spcPct val="115000"/>
              </a:lnSpc>
              <a:spcBef>
                <a:spcPts val="1200"/>
              </a:spcBef>
              <a:spcAft>
                <a:spcPts val="1200"/>
              </a:spcAft>
              <a:buFont typeface="+mj-lt"/>
              <a:buAutoNum type="arabicPeriod"/>
            </a:pPr>
            <a:r>
              <a:rPr lang="id-ID" sz="2000" b="1" dirty="0" smtClean="0">
                <a:solidFill>
                  <a:prstClr val="black">
                    <a:tint val="75000"/>
                  </a:prstClr>
                </a:solidFill>
                <a:latin typeface="Aharoni" pitchFamily="2" charset="-79"/>
                <a:ea typeface="Times New Roman"/>
                <a:cs typeface="Aharoni" pitchFamily="2" charset="-79"/>
              </a:rPr>
              <a:t>Menarik Perut</a:t>
            </a:r>
            <a:endParaRPr lang="id-ID" sz="2000" dirty="0">
              <a:solidFill>
                <a:srgbClr val="EEECE1"/>
              </a:solidFill>
              <a:latin typeface="Aharoni" pitchFamily="2" charset="-79"/>
              <a:ea typeface="Calibri"/>
              <a:cs typeface="Aharoni" pitchFamily="2" charset="-79"/>
            </a:endParaRPr>
          </a:p>
        </p:txBody>
      </p:sp>
    </p:spTree>
    <p:extLst>
      <p:ext uri="{BB962C8B-B14F-4D97-AF65-F5344CB8AC3E}">
        <p14:creationId xmlns:p14="http://schemas.microsoft.com/office/powerpoint/2010/main" val="16659580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 calcmode="lin" valueType="num">
                                      <p:cBhvr>
                                        <p:cTn id="46"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49" dur="1000"/>
                                        <p:tgtEl>
                                          <p:spTgt spid="5">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nodeType="clickEffect">
                                  <p:stCondLst>
                                    <p:cond delay="0"/>
                                  </p:stCondLst>
                                  <p:childTnLst>
                                    <p:set>
                                      <p:cBhvr>
                                        <p:cTn id="53" dur="1" fill="hold">
                                          <p:stCondLst>
                                            <p:cond delay="0"/>
                                          </p:stCondLst>
                                        </p:cTn>
                                        <p:tgtEl>
                                          <p:spTgt spid="5">
                                            <p:txEl>
                                              <p:pRg st="5" end="5"/>
                                            </p:txEl>
                                          </p:spTgt>
                                        </p:tgtEl>
                                        <p:attrNameLst>
                                          <p:attrName>style.visibility</p:attrName>
                                        </p:attrNameLst>
                                      </p:cBhvr>
                                      <p:to>
                                        <p:strVal val="visible"/>
                                      </p:to>
                                    </p:set>
                                    <p:anim calcmode="lin" valueType="num">
                                      <p:cBhvr>
                                        <p:cTn id="54"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55"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56"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57" dur="1000"/>
                                        <p:tgtEl>
                                          <p:spTgt spid="5">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nodeType="clickEffect">
                                  <p:stCondLst>
                                    <p:cond delay="0"/>
                                  </p:stCondLst>
                                  <p:childTnLst>
                                    <p:set>
                                      <p:cBhvr>
                                        <p:cTn id="61" dur="1" fill="hold">
                                          <p:stCondLst>
                                            <p:cond delay="0"/>
                                          </p:stCondLst>
                                        </p:cTn>
                                        <p:tgtEl>
                                          <p:spTgt spid="5">
                                            <p:txEl>
                                              <p:pRg st="6" end="6"/>
                                            </p:txEl>
                                          </p:spTgt>
                                        </p:tgtEl>
                                        <p:attrNameLst>
                                          <p:attrName>style.visibility</p:attrName>
                                        </p:attrNameLst>
                                      </p:cBhvr>
                                      <p:to>
                                        <p:strVal val="visible"/>
                                      </p:to>
                                    </p:set>
                                    <p:anim calcmode="lin" valueType="num">
                                      <p:cBhvr>
                                        <p:cTn id="62"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63"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64"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65" dur="1000"/>
                                        <p:tgtEl>
                                          <p:spTgt spid="5">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nodeType="clickEffect">
                                  <p:stCondLst>
                                    <p:cond delay="0"/>
                                  </p:stCondLst>
                                  <p:childTnLst>
                                    <p:set>
                                      <p:cBhvr>
                                        <p:cTn id="69" dur="1" fill="hold">
                                          <p:stCondLst>
                                            <p:cond delay="0"/>
                                          </p:stCondLst>
                                        </p:cTn>
                                        <p:tgtEl>
                                          <p:spTgt spid="5">
                                            <p:txEl>
                                              <p:pRg st="7" end="7"/>
                                            </p:txEl>
                                          </p:spTgt>
                                        </p:tgtEl>
                                        <p:attrNameLst>
                                          <p:attrName>style.visibility</p:attrName>
                                        </p:attrNameLst>
                                      </p:cBhvr>
                                      <p:to>
                                        <p:strVal val="visible"/>
                                      </p:to>
                                    </p:set>
                                    <p:anim calcmode="lin" valueType="num">
                                      <p:cBhvr>
                                        <p:cTn id="70"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71"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72"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73" dur="1000"/>
                                        <p:tgtEl>
                                          <p:spTgt spid="5">
                                            <p:txEl>
                                              <p:pRg st="7" end="7"/>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1" presetClass="entr" presetSubtype="0" fill="hold" nodeType="clickEffect">
                                  <p:stCondLst>
                                    <p:cond delay="0"/>
                                  </p:stCondLst>
                                  <p:childTnLst>
                                    <p:set>
                                      <p:cBhvr>
                                        <p:cTn id="77" dur="1" fill="hold">
                                          <p:stCondLst>
                                            <p:cond delay="0"/>
                                          </p:stCondLst>
                                        </p:cTn>
                                        <p:tgtEl>
                                          <p:spTgt spid="5">
                                            <p:txEl>
                                              <p:pRg st="9" end="9"/>
                                            </p:txEl>
                                          </p:spTgt>
                                        </p:tgtEl>
                                        <p:attrNameLst>
                                          <p:attrName>style.visibility</p:attrName>
                                        </p:attrNameLst>
                                      </p:cBhvr>
                                      <p:to>
                                        <p:strVal val="visible"/>
                                      </p:to>
                                    </p:set>
                                    <p:anim calcmode="lin" valueType="num">
                                      <p:cBhvr>
                                        <p:cTn id="78" dur="1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79" dur="1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80" dur="1000" fill="hold"/>
                                        <p:tgtEl>
                                          <p:spTgt spid="5">
                                            <p:txEl>
                                              <p:pRg st="9" end="9"/>
                                            </p:txEl>
                                          </p:spTgt>
                                        </p:tgtEl>
                                        <p:attrNameLst>
                                          <p:attrName>style.rotation</p:attrName>
                                        </p:attrNameLst>
                                      </p:cBhvr>
                                      <p:tavLst>
                                        <p:tav tm="0">
                                          <p:val>
                                            <p:fltVal val="90"/>
                                          </p:val>
                                        </p:tav>
                                        <p:tav tm="100000">
                                          <p:val>
                                            <p:fltVal val="0"/>
                                          </p:val>
                                        </p:tav>
                                      </p:tavLst>
                                    </p:anim>
                                    <p:animEffect transition="in" filter="fade">
                                      <p:cBhvr>
                                        <p:cTn id="81" dur="1000"/>
                                        <p:tgtEl>
                                          <p:spTgt spid="5">
                                            <p:txEl>
                                              <p:pRg st="9" end="9"/>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nodeType="clickEffect">
                                  <p:stCondLst>
                                    <p:cond delay="0"/>
                                  </p:stCondLst>
                                  <p:childTnLst>
                                    <p:set>
                                      <p:cBhvr>
                                        <p:cTn id="85" dur="1" fill="hold">
                                          <p:stCondLst>
                                            <p:cond delay="0"/>
                                          </p:stCondLst>
                                        </p:cTn>
                                        <p:tgtEl>
                                          <p:spTgt spid="5">
                                            <p:txEl>
                                              <p:pRg st="10" end="10"/>
                                            </p:txEl>
                                          </p:spTgt>
                                        </p:tgtEl>
                                        <p:attrNameLst>
                                          <p:attrName>style.visibility</p:attrName>
                                        </p:attrNameLst>
                                      </p:cBhvr>
                                      <p:to>
                                        <p:strVal val="visible"/>
                                      </p:to>
                                    </p:set>
                                    <p:anim calcmode="lin" valueType="num">
                                      <p:cBhvr>
                                        <p:cTn id="86" dur="10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87" dur="1000" fill="hold"/>
                                        <p:tgtEl>
                                          <p:spTgt spid="5">
                                            <p:txEl>
                                              <p:pRg st="10" end="10"/>
                                            </p:txEl>
                                          </p:spTgt>
                                        </p:tgtEl>
                                        <p:attrNameLst>
                                          <p:attrName>ppt_h</p:attrName>
                                        </p:attrNameLst>
                                      </p:cBhvr>
                                      <p:tavLst>
                                        <p:tav tm="0">
                                          <p:val>
                                            <p:fltVal val="0"/>
                                          </p:val>
                                        </p:tav>
                                        <p:tav tm="100000">
                                          <p:val>
                                            <p:strVal val="#ppt_h"/>
                                          </p:val>
                                        </p:tav>
                                      </p:tavLst>
                                    </p:anim>
                                    <p:anim calcmode="lin" valueType="num">
                                      <p:cBhvr>
                                        <p:cTn id="88" dur="1000" fill="hold"/>
                                        <p:tgtEl>
                                          <p:spTgt spid="5">
                                            <p:txEl>
                                              <p:pRg st="10" end="10"/>
                                            </p:txEl>
                                          </p:spTgt>
                                        </p:tgtEl>
                                        <p:attrNameLst>
                                          <p:attrName>style.rotation</p:attrName>
                                        </p:attrNameLst>
                                      </p:cBhvr>
                                      <p:tavLst>
                                        <p:tav tm="0">
                                          <p:val>
                                            <p:fltVal val="90"/>
                                          </p:val>
                                        </p:tav>
                                        <p:tav tm="100000">
                                          <p:val>
                                            <p:fltVal val="0"/>
                                          </p:val>
                                        </p:tav>
                                      </p:tavLst>
                                    </p:anim>
                                    <p:animEffect transition="in" filter="fade">
                                      <p:cBhvr>
                                        <p:cTn id="89" dur="1000"/>
                                        <p:tgtEl>
                                          <p:spTgt spid="5">
                                            <p:txEl>
                                              <p:pRg st="10" end="10"/>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31" presetClass="entr" presetSubtype="0" fill="hold" nodeType="clickEffect">
                                  <p:stCondLst>
                                    <p:cond delay="0"/>
                                  </p:stCondLst>
                                  <p:childTnLst>
                                    <p:set>
                                      <p:cBhvr>
                                        <p:cTn id="93" dur="1" fill="hold">
                                          <p:stCondLst>
                                            <p:cond delay="0"/>
                                          </p:stCondLst>
                                        </p:cTn>
                                        <p:tgtEl>
                                          <p:spTgt spid="5">
                                            <p:txEl>
                                              <p:pRg st="11" end="11"/>
                                            </p:txEl>
                                          </p:spTgt>
                                        </p:tgtEl>
                                        <p:attrNameLst>
                                          <p:attrName>style.visibility</p:attrName>
                                        </p:attrNameLst>
                                      </p:cBhvr>
                                      <p:to>
                                        <p:strVal val="visible"/>
                                      </p:to>
                                    </p:set>
                                    <p:anim calcmode="lin" valueType="num">
                                      <p:cBhvr>
                                        <p:cTn id="94" dur="10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95" dur="1000" fill="hold"/>
                                        <p:tgtEl>
                                          <p:spTgt spid="5">
                                            <p:txEl>
                                              <p:pRg st="11" end="11"/>
                                            </p:txEl>
                                          </p:spTgt>
                                        </p:tgtEl>
                                        <p:attrNameLst>
                                          <p:attrName>ppt_h</p:attrName>
                                        </p:attrNameLst>
                                      </p:cBhvr>
                                      <p:tavLst>
                                        <p:tav tm="0">
                                          <p:val>
                                            <p:fltVal val="0"/>
                                          </p:val>
                                        </p:tav>
                                        <p:tav tm="100000">
                                          <p:val>
                                            <p:strVal val="#ppt_h"/>
                                          </p:val>
                                        </p:tav>
                                      </p:tavLst>
                                    </p:anim>
                                    <p:anim calcmode="lin" valueType="num">
                                      <p:cBhvr>
                                        <p:cTn id="96" dur="1000" fill="hold"/>
                                        <p:tgtEl>
                                          <p:spTgt spid="5">
                                            <p:txEl>
                                              <p:pRg st="11" end="11"/>
                                            </p:txEl>
                                          </p:spTgt>
                                        </p:tgtEl>
                                        <p:attrNameLst>
                                          <p:attrName>style.rotation</p:attrName>
                                        </p:attrNameLst>
                                      </p:cBhvr>
                                      <p:tavLst>
                                        <p:tav tm="0">
                                          <p:val>
                                            <p:fltVal val="90"/>
                                          </p:val>
                                        </p:tav>
                                        <p:tav tm="100000">
                                          <p:val>
                                            <p:fltVal val="0"/>
                                          </p:val>
                                        </p:tav>
                                      </p:tavLst>
                                    </p:anim>
                                    <p:animEffect transition="in" filter="fade">
                                      <p:cBhvr>
                                        <p:cTn id="97" dur="1000"/>
                                        <p:tgtEl>
                                          <p:spTgt spid="5">
                                            <p:txEl>
                                              <p:pRg st="11" end="11"/>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31" presetClass="entr" presetSubtype="0" fill="hold" nodeType="clickEffect">
                                  <p:stCondLst>
                                    <p:cond delay="0"/>
                                  </p:stCondLst>
                                  <p:childTnLst>
                                    <p:set>
                                      <p:cBhvr>
                                        <p:cTn id="101" dur="1" fill="hold">
                                          <p:stCondLst>
                                            <p:cond delay="0"/>
                                          </p:stCondLst>
                                        </p:cTn>
                                        <p:tgtEl>
                                          <p:spTgt spid="5">
                                            <p:txEl>
                                              <p:pRg st="12" end="12"/>
                                            </p:txEl>
                                          </p:spTgt>
                                        </p:tgtEl>
                                        <p:attrNameLst>
                                          <p:attrName>style.visibility</p:attrName>
                                        </p:attrNameLst>
                                      </p:cBhvr>
                                      <p:to>
                                        <p:strVal val="visible"/>
                                      </p:to>
                                    </p:set>
                                    <p:anim calcmode="lin" valueType="num">
                                      <p:cBhvr>
                                        <p:cTn id="102" dur="1000" fill="hold"/>
                                        <p:tgtEl>
                                          <p:spTgt spid="5">
                                            <p:txEl>
                                              <p:pRg st="12" end="12"/>
                                            </p:txEl>
                                          </p:spTgt>
                                        </p:tgtEl>
                                        <p:attrNameLst>
                                          <p:attrName>ppt_w</p:attrName>
                                        </p:attrNameLst>
                                      </p:cBhvr>
                                      <p:tavLst>
                                        <p:tav tm="0">
                                          <p:val>
                                            <p:fltVal val="0"/>
                                          </p:val>
                                        </p:tav>
                                        <p:tav tm="100000">
                                          <p:val>
                                            <p:strVal val="#ppt_w"/>
                                          </p:val>
                                        </p:tav>
                                      </p:tavLst>
                                    </p:anim>
                                    <p:anim calcmode="lin" valueType="num">
                                      <p:cBhvr>
                                        <p:cTn id="103" dur="1000" fill="hold"/>
                                        <p:tgtEl>
                                          <p:spTgt spid="5">
                                            <p:txEl>
                                              <p:pRg st="12" end="12"/>
                                            </p:txEl>
                                          </p:spTgt>
                                        </p:tgtEl>
                                        <p:attrNameLst>
                                          <p:attrName>ppt_h</p:attrName>
                                        </p:attrNameLst>
                                      </p:cBhvr>
                                      <p:tavLst>
                                        <p:tav tm="0">
                                          <p:val>
                                            <p:fltVal val="0"/>
                                          </p:val>
                                        </p:tav>
                                        <p:tav tm="100000">
                                          <p:val>
                                            <p:strVal val="#ppt_h"/>
                                          </p:val>
                                        </p:tav>
                                      </p:tavLst>
                                    </p:anim>
                                    <p:anim calcmode="lin" valueType="num">
                                      <p:cBhvr>
                                        <p:cTn id="104" dur="1000" fill="hold"/>
                                        <p:tgtEl>
                                          <p:spTgt spid="5">
                                            <p:txEl>
                                              <p:pRg st="12" end="12"/>
                                            </p:txEl>
                                          </p:spTgt>
                                        </p:tgtEl>
                                        <p:attrNameLst>
                                          <p:attrName>style.rotation</p:attrName>
                                        </p:attrNameLst>
                                      </p:cBhvr>
                                      <p:tavLst>
                                        <p:tav tm="0">
                                          <p:val>
                                            <p:fltVal val="90"/>
                                          </p:val>
                                        </p:tav>
                                        <p:tav tm="100000">
                                          <p:val>
                                            <p:fltVal val="0"/>
                                          </p:val>
                                        </p:tav>
                                      </p:tavLst>
                                    </p:anim>
                                    <p:animEffect transition="in" filter="fade">
                                      <p:cBhvr>
                                        <p:cTn id="105" dur="1000"/>
                                        <p:tgtEl>
                                          <p:spTgt spid="5">
                                            <p:txEl>
                                              <p:pRg st="12" end="12"/>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31" presetClass="entr" presetSubtype="0" fill="hold" nodeType="clickEffect">
                                  <p:stCondLst>
                                    <p:cond delay="0"/>
                                  </p:stCondLst>
                                  <p:childTnLst>
                                    <p:set>
                                      <p:cBhvr>
                                        <p:cTn id="109" dur="1" fill="hold">
                                          <p:stCondLst>
                                            <p:cond delay="0"/>
                                          </p:stCondLst>
                                        </p:cTn>
                                        <p:tgtEl>
                                          <p:spTgt spid="5">
                                            <p:txEl>
                                              <p:pRg st="13" end="13"/>
                                            </p:txEl>
                                          </p:spTgt>
                                        </p:tgtEl>
                                        <p:attrNameLst>
                                          <p:attrName>style.visibility</p:attrName>
                                        </p:attrNameLst>
                                      </p:cBhvr>
                                      <p:to>
                                        <p:strVal val="visible"/>
                                      </p:to>
                                    </p:set>
                                    <p:anim calcmode="lin" valueType="num">
                                      <p:cBhvr>
                                        <p:cTn id="110" dur="1000" fill="hold"/>
                                        <p:tgtEl>
                                          <p:spTgt spid="5">
                                            <p:txEl>
                                              <p:pRg st="13" end="13"/>
                                            </p:txEl>
                                          </p:spTgt>
                                        </p:tgtEl>
                                        <p:attrNameLst>
                                          <p:attrName>ppt_w</p:attrName>
                                        </p:attrNameLst>
                                      </p:cBhvr>
                                      <p:tavLst>
                                        <p:tav tm="0">
                                          <p:val>
                                            <p:fltVal val="0"/>
                                          </p:val>
                                        </p:tav>
                                        <p:tav tm="100000">
                                          <p:val>
                                            <p:strVal val="#ppt_w"/>
                                          </p:val>
                                        </p:tav>
                                      </p:tavLst>
                                    </p:anim>
                                    <p:anim calcmode="lin" valueType="num">
                                      <p:cBhvr>
                                        <p:cTn id="111" dur="1000" fill="hold"/>
                                        <p:tgtEl>
                                          <p:spTgt spid="5">
                                            <p:txEl>
                                              <p:pRg st="13" end="13"/>
                                            </p:txEl>
                                          </p:spTgt>
                                        </p:tgtEl>
                                        <p:attrNameLst>
                                          <p:attrName>ppt_h</p:attrName>
                                        </p:attrNameLst>
                                      </p:cBhvr>
                                      <p:tavLst>
                                        <p:tav tm="0">
                                          <p:val>
                                            <p:fltVal val="0"/>
                                          </p:val>
                                        </p:tav>
                                        <p:tav tm="100000">
                                          <p:val>
                                            <p:strVal val="#ppt_h"/>
                                          </p:val>
                                        </p:tav>
                                      </p:tavLst>
                                    </p:anim>
                                    <p:anim calcmode="lin" valueType="num">
                                      <p:cBhvr>
                                        <p:cTn id="112" dur="1000" fill="hold"/>
                                        <p:tgtEl>
                                          <p:spTgt spid="5">
                                            <p:txEl>
                                              <p:pRg st="13" end="13"/>
                                            </p:txEl>
                                          </p:spTgt>
                                        </p:tgtEl>
                                        <p:attrNameLst>
                                          <p:attrName>style.rotation</p:attrName>
                                        </p:attrNameLst>
                                      </p:cBhvr>
                                      <p:tavLst>
                                        <p:tav tm="0">
                                          <p:val>
                                            <p:fltVal val="90"/>
                                          </p:val>
                                        </p:tav>
                                        <p:tav tm="100000">
                                          <p:val>
                                            <p:fltVal val="0"/>
                                          </p:val>
                                        </p:tav>
                                      </p:tavLst>
                                    </p:anim>
                                    <p:animEffect transition="in" filter="fade">
                                      <p:cBhvr>
                                        <p:cTn id="113" dur="1000"/>
                                        <p:tgtEl>
                                          <p:spTgt spid="5">
                                            <p:txEl>
                                              <p:pRg st="13" end="13"/>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31" presetClass="entr" presetSubtype="0" fill="hold" nodeType="clickEffect">
                                  <p:stCondLst>
                                    <p:cond delay="0"/>
                                  </p:stCondLst>
                                  <p:childTnLst>
                                    <p:set>
                                      <p:cBhvr>
                                        <p:cTn id="117" dur="1" fill="hold">
                                          <p:stCondLst>
                                            <p:cond delay="0"/>
                                          </p:stCondLst>
                                        </p:cTn>
                                        <p:tgtEl>
                                          <p:spTgt spid="5">
                                            <p:txEl>
                                              <p:pRg st="14" end="14"/>
                                            </p:txEl>
                                          </p:spTgt>
                                        </p:tgtEl>
                                        <p:attrNameLst>
                                          <p:attrName>style.visibility</p:attrName>
                                        </p:attrNameLst>
                                      </p:cBhvr>
                                      <p:to>
                                        <p:strVal val="visible"/>
                                      </p:to>
                                    </p:set>
                                    <p:anim calcmode="lin" valueType="num">
                                      <p:cBhvr>
                                        <p:cTn id="118" dur="1000" fill="hold"/>
                                        <p:tgtEl>
                                          <p:spTgt spid="5">
                                            <p:txEl>
                                              <p:pRg st="14" end="14"/>
                                            </p:txEl>
                                          </p:spTgt>
                                        </p:tgtEl>
                                        <p:attrNameLst>
                                          <p:attrName>ppt_w</p:attrName>
                                        </p:attrNameLst>
                                      </p:cBhvr>
                                      <p:tavLst>
                                        <p:tav tm="0">
                                          <p:val>
                                            <p:fltVal val="0"/>
                                          </p:val>
                                        </p:tav>
                                        <p:tav tm="100000">
                                          <p:val>
                                            <p:strVal val="#ppt_w"/>
                                          </p:val>
                                        </p:tav>
                                      </p:tavLst>
                                    </p:anim>
                                    <p:anim calcmode="lin" valueType="num">
                                      <p:cBhvr>
                                        <p:cTn id="119" dur="1000" fill="hold"/>
                                        <p:tgtEl>
                                          <p:spTgt spid="5">
                                            <p:txEl>
                                              <p:pRg st="14" end="14"/>
                                            </p:txEl>
                                          </p:spTgt>
                                        </p:tgtEl>
                                        <p:attrNameLst>
                                          <p:attrName>ppt_h</p:attrName>
                                        </p:attrNameLst>
                                      </p:cBhvr>
                                      <p:tavLst>
                                        <p:tav tm="0">
                                          <p:val>
                                            <p:fltVal val="0"/>
                                          </p:val>
                                        </p:tav>
                                        <p:tav tm="100000">
                                          <p:val>
                                            <p:strVal val="#ppt_h"/>
                                          </p:val>
                                        </p:tav>
                                      </p:tavLst>
                                    </p:anim>
                                    <p:anim calcmode="lin" valueType="num">
                                      <p:cBhvr>
                                        <p:cTn id="120" dur="1000" fill="hold"/>
                                        <p:tgtEl>
                                          <p:spTgt spid="5">
                                            <p:txEl>
                                              <p:pRg st="14" end="14"/>
                                            </p:txEl>
                                          </p:spTgt>
                                        </p:tgtEl>
                                        <p:attrNameLst>
                                          <p:attrName>style.rotation</p:attrName>
                                        </p:attrNameLst>
                                      </p:cBhvr>
                                      <p:tavLst>
                                        <p:tav tm="0">
                                          <p:val>
                                            <p:fltVal val="90"/>
                                          </p:val>
                                        </p:tav>
                                        <p:tav tm="100000">
                                          <p:val>
                                            <p:fltVal val="0"/>
                                          </p:val>
                                        </p:tav>
                                      </p:tavLst>
                                    </p:anim>
                                    <p:animEffect transition="in" filter="fade">
                                      <p:cBhvr>
                                        <p:cTn id="121" dur="1000"/>
                                        <p:tgtEl>
                                          <p:spTgt spid="5">
                                            <p:txEl>
                                              <p:pRg st="14" end="14"/>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31" presetClass="entr" presetSubtype="0" fill="hold" nodeType="clickEffect">
                                  <p:stCondLst>
                                    <p:cond delay="0"/>
                                  </p:stCondLst>
                                  <p:childTnLst>
                                    <p:set>
                                      <p:cBhvr>
                                        <p:cTn id="125" dur="1" fill="hold">
                                          <p:stCondLst>
                                            <p:cond delay="0"/>
                                          </p:stCondLst>
                                        </p:cTn>
                                        <p:tgtEl>
                                          <p:spTgt spid="5">
                                            <p:txEl>
                                              <p:pRg st="15" end="15"/>
                                            </p:txEl>
                                          </p:spTgt>
                                        </p:tgtEl>
                                        <p:attrNameLst>
                                          <p:attrName>style.visibility</p:attrName>
                                        </p:attrNameLst>
                                      </p:cBhvr>
                                      <p:to>
                                        <p:strVal val="visible"/>
                                      </p:to>
                                    </p:set>
                                    <p:anim calcmode="lin" valueType="num">
                                      <p:cBhvr>
                                        <p:cTn id="126" dur="1000" fill="hold"/>
                                        <p:tgtEl>
                                          <p:spTgt spid="5">
                                            <p:txEl>
                                              <p:pRg st="15" end="15"/>
                                            </p:txEl>
                                          </p:spTgt>
                                        </p:tgtEl>
                                        <p:attrNameLst>
                                          <p:attrName>ppt_w</p:attrName>
                                        </p:attrNameLst>
                                      </p:cBhvr>
                                      <p:tavLst>
                                        <p:tav tm="0">
                                          <p:val>
                                            <p:fltVal val="0"/>
                                          </p:val>
                                        </p:tav>
                                        <p:tav tm="100000">
                                          <p:val>
                                            <p:strVal val="#ppt_w"/>
                                          </p:val>
                                        </p:tav>
                                      </p:tavLst>
                                    </p:anim>
                                    <p:anim calcmode="lin" valueType="num">
                                      <p:cBhvr>
                                        <p:cTn id="127" dur="1000" fill="hold"/>
                                        <p:tgtEl>
                                          <p:spTgt spid="5">
                                            <p:txEl>
                                              <p:pRg st="15" end="15"/>
                                            </p:txEl>
                                          </p:spTgt>
                                        </p:tgtEl>
                                        <p:attrNameLst>
                                          <p:attrName>ppt_h</p:attrName>
                                        </p:attrNameLst>
                                      </p:cBhvr>
                                      <p:tavLst>
                                        <p:tav tm="0">
                                          <p:val>
                                            <p:fltVal val="0"/>
                                          </p:val>
                                        </p:tav>
                                        <p:tav tm="100000">
                                          <p:val>
                                            <p:strVal val="#ppt_h"/>
                                          </p:val>
                                        </p:tav>
                                      </p:tavLst>
                                    </p:anim>
                                    <p:anim calcmode="lin" valueType="num">
                                      <p:cBhvr>
                                        <p:cTn id="128" dur="1000" fill="hold"/>
                                        <p:tgtEl>
                                          <p:spTgt spid="5">
                                            <p:txEl>
                                              <p:pRg st="15" end="15"/>
                                            </p:txEl>
                                          </p:spTgt>
                                        </p:tgtEl>
                                        <p:attrNameLst>
                                          <p:attrName>style.rotation</p:attrName>
                                        </p:attrNameLst>
                                      </p:cBhvr>
                                      <p:tavLst>
                                        <p:tav tm="0">
                                          <p:val>
                                            <p:fltVal val="90"/>
                                          </p:val>
                                        </p:tav>
                                        <p:tav tm="100000">
                                          <p:val>
                                            <p:fltVal val="0"/>
                                          </p:val>
                                        </p:tav>
                                      </p:tavLst>
                                    </p:anim>
                                    <p:animEffect transition="in" filter="fade">
                                      <p:cBhvr>
                                        <p:cTn id="129" dur="10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4536503"/>
          </a:xfrm>
        </p:spPr>
        <p:txBody>
          <a:bodyPr>
            <a:noAutofit/>
          </a:bodyPr>
          <a:lstStyle/>
          <a:p>
            <a:pPr lvl="0">
              <a:lnSpc>
                <a:spcPct val="115000"/>
              </a:lnSpc>
              <a:spcBef>
                <a:spcPct val="20000"/>
              </a:spcBef>
              <a:spcAft>
                <a:spcPts val="1000"/>
              </a:spcAft>
            </a:pPr>
            <a:r>
              <a:rPr lang="id-ID" sz="2000" dirty="0">
                <a:solidFill>
                  <a:prstClr val="black"/>
                </a:solidFill>
                <a:latin typeface="Stencil" pitchFamily="82" charset="0"/>
                <a:ea typeface="Times New Roman"/>
                <a:cs typeface="Times New Roman"/>
              </a:rPr>
              <a:t>Sebelum melakukan latihan alat-alat bicara, </a:t>
            </a:r>
            <a:r>
              <a:rPr lang="id-ID" sz="2000" dirty="0" smtClean="0">
                <a:solidFill>
                  <a:prstClr val="black"/>
                </a:solidFill>
                <a:latin typeface="Stencil" pitchFamily="82" charset="0"/>
                <a:ea typeface="Times New Roman"/>
                <a:cs typeface="Times New Roman"/>
              </a:rPr>
              <a:t/>
            </a:r>
            <a:br>
              <a:rPr lang="id-ID" sz="2000" dirty="0" smtClean="0">
                <a:solidFill>
                  <a:prstClr val="black"/>
                </a:solidFill>
                <a:latin typeface="Stencil" pitchFamily="82" charset="0"/>
                <a:ea typeface="Times New Roman"/>
                <a:cs typeface="Times New Roman"/>
              </a:rPr>
            </a:br>
            <a:r>
              <a:rPr lang="id-ID" sz="2000" dirty="0" smtClean="0">
                <a:solidFill>
                  <a:prstClr val="black"/>
                </a:solidFill>
                <a:latin typeface="Stencil" pitchFamily="82" charset="0"/>
                <a:ea typeface="Times New Roman"/>
                <a:cs typeface="Times New Roman"/>
              </a:rPr>
              <a:t>seperti </a:t>
            </a:r>
            <a:r>
              <a:rPr lang="id-ID" sz="2000" dirty="0">
                <a:solidFill>
                  <a:prstClr val="black"/>
                </a:solidFill>
                <a:latin typeface="Stencil" pitchFamily="82" charset="0"/>
                <a:ea typeface="Times New Roman"/>
                <a:cs typeface="Times New Roman"/>
              </a:rPr>
              <a:t>lidah, bibir dan alat-alat bicara yang ada di tenggorokan, Anda perlu melakukan beberapa gerakan atau latihan untuk melenturkan alat-alat bicara tersebut. Sehingga ketika melakukan latihan olah alat-alat bicara tidak akan kaku dan sulit. </a:t>
            </a:r>
            <a:r>
              <a:rPr lang="id-ID" sz="2000" dirty="0" smtClean="0">
                <a:solidFill>
                  <a:prstClr val="black"/>
                </a:solidFill>
                <a:latin typeface="Stencil" pitchFamily="82" charset="0"/>
                <a:ea typeface="Times New Roman"/>
                <a:cs typeface="Times New Roman"/>
              </a:rPr>
              <a:t/>
            </a:r>
            <a:br>
              <a:rPr lang="id-ID" sz="2000" dirty="0" smtClean="0">
                <a:solidFill>
                  <a:prstClr val="black"/>
                </a:solidFill>
                <a:latin typeface="Stencil" pitchFamily="82" charset="0"/>
                <a:ea typeface="Times New Roman"/>
                <a:cs typeface="Times New Roman"/>
              </a:rPr>
            </a:br>
            <a:r>
              <a:rPr lang="id-ID" sz="2000" dirty="0">
                <a:solidFill>
                  <a:prstClr val="black"/>
                </a:solidFill>
                <a:latin typeface="Stencil" pitchFamily="82" charset="0"/>
                <a:ea typeface="Times New Roman"/>
                <a:cs typeface="Times New Roman"/>
              </a:rPr>
              <a:t/>
            </a:r>
            <a:br>
              <a:rPr lang="id-ID" sz="2000" dirty="0">
                <a:solidFill>
                  <a:prstClr val="black"/>
                </a:solidFill>
                <a:latin typeface="Stencil" pitchFamily="82" charset="0"/>
                <a:ea typeface="Times New Roman"/>
                <a:cs typeface="Times New Roman"/>
              </a:rPr>
            </a:br>
            <a:r>
              <a:rPr lang="id-ID" sz="2000" dirty="0" smtClean="0">
                <a:solidFill>
                  <a:prstClr val="black"/>
                </a:solidFill>
                <a:latin typeface="Stencil" pitchFamily="82" charset="0"/>
                <a:ea typeface="Times New Roman"/>
                <a:cs typeface="Times New Roman"/>
              </a:rPr>
              <a:t>Berikut </a:t>
            </a:r>
            <a:r>
              <a:rPr lang="id-ID" sz="2000" dirty="0">
                <a:solidFill>
                  <a:prstClr val="black"/>
                </a:solidFill>
                <a:latin typeface="Stencil" pitchFamily="82" charset="0"/>
                <a:ea typeface="Times New Roman"/>
                <a:cs typeface="Times New Roman"/>
              </a:rPr>
              <a:t>beberapa cara melatih kelenturan alat-alat bicara:</a:t>
            </a:r>
            <a:br>
              <a:rPr lang="id-ID" sz="2000" dirty="0">
                <a:solidFill>
                  <a:prstClr val="black"/>
                </a:solidFill>
                <a:latin typeface="Stencil" pitchFamily="82" charset="0"/>
                <a:ea typeface="Times New Roman"/>
                <a:cs typeface="Times New Roman"/>
              </a:rPr>
            </a:br>
            <a:endParaRPr lang="id-ID" sz="2000" dirty="0">
              <a:latin typeface="Stencil" pitchFamily="82" charset="0"/>
            </a:endParaRPr>
          </a:p>
        </p:txBody>
      </p:sp>
    </p:spTree>
    <p:extLst>
      <p:ext uri="{BB962C8B-B14F-4D97-AF65-F5344CB8AC3E}">
        <p14:creationId xmlns:p14="http://schemas.microsoft.com/office/powerpoint/2010/main" val="30404866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7704" y="404664"/>
            <a:ext cx="5289847" cy="534267"/>
          </a:xfrm>
        </p:spPr>
        <p:txBody>
          <a:bodyPr>
            <a:normAutofit fontScale="90000"/>
          </a:bodyPr>
          <a:lstStyle/>
          <a:p>
            <a:pPr marL="342900" lvl="0" indent="-342900">
              <a:lnSpc>
                <a:spcPct val="115000"/>
              </a:lnSpc>
              <a:spcBef>
                <a:spcPts val="0"/>
              </a:spcBef>
            </a:pPr>
            <a:r>
              <a:rPr lang="id-ID" sz="2400" b="0" cap="none" dirty="0" smtClean="0">
                <a:solidFill>
                  <a:prstClr val="black"/>
                </a:solidFill>
                <a:latin typeface="Aharoni" pitchFamily="2" charset="-79"/>
                <a:ea typeface="Calibri"/>
                <a:cs typeface="Aharoni" pitchFamily="2" charset="-79"/>
              </a:rPr>
              <a:t> </a:t>
            </a:r>
            <a:r>
              <a:rPr lang="id-ID" sz="2000" b="0" cap="none" dirty="0">
                <a:solidFill>
                  <a:prstClr val="black"/>
                </a:solidFill>
                <a:latin typeface="Aharoni" pitchFamily="2" charset="-79"/>
                <a:ea typeface="Calibri"/>
                <a:cs typeface="Aharoni" pitchFamily="2" charset="-79"/>
              </a:rPr>
              <a:t/>
            </a:r>
            <a:br>
              <a:rPr lang="id-ID" sz="2000" b="0" cap="none" dirty="0">
                <a:solidFill>
                  <a:prstClr val="black"/>
                </a:solidFill>
                <a:latin typeface="Aharoni" pitchFamily="2" charset="-79"/>
                <a:ea typeface="Calibri"/>
                <a:cs typeface="Aharoni" pitchFamily="2" charset="-79"/>
              </a:rPr>
            </a:br>
            <a:endParaRPr lang="id-ID" dirty="0"/>
          </a:p>
        </p:txBody>
      </p:sp>
      <p:sp>
        <p:nvSpPr>
          <p:cNvPr id="3" name="Text Placeholder 2"/>
          <p:cNvSpPr>
            <a:spLocks noGrp="1"/>
          </p:cNvSpPr>
          <p:nvPr>
            <p:ph type="body" idx="1"/>
          </p:nvPr>
        </p:nvSpPr>
        <p:spPr>
          <a:xfrm>
            <a:off x="179512" y="620688"/>
            <a:ext cx="8784976" cy="5688632"/>
          </a:xfrm>
        </p:spPr>
        <p:txBody>
          <a:bodyPr>
            <a:normAutofit/>
          </a:bodyPr>
          <a:lstStyle/>
          <a:p>
            <a:pPr lvl="0">
              <a:lnSpc>
                <a:spcPct val="115000"/>
              </a:lnSpc>
            </a:pPr>
            <a:r>
              <a:rPr lang="id-ID" b="1" u="sng" dirty="0" smtClean="0">
                <a:solidFill>
                  <a:schemeClr val="tx1"/>
                </a:solidFill>
                <a:latin typeface="Times New Roman"/>
                <a:ea typeface="Times New Roman"/>
                <a:cs typeface="Times New Roman"/>
              </a:rPr>
              <a:t>MUKA SINGA/LION FACE</a:t>
            </a:r>
            <a:r>
              <a:rPr lang="id-ID" sz="1500" dirty="0">
                <a:solidFill>
                  <a:schemeClr val="tx1"/>
                </a:solidFill>
                <a:latin typeface="Times New Roman"/>
                <a:ea typeface="Times New Roman"/>
                <a:cs typeface="Times New Roman"/>
              </a:rPr>
              <a:t/>
            </a:r>
            <a:br>
              <a:rPr lang="id-ID" sz="1500"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Berfungsi Untuk Melemaskan otot-otot wajah. Caranya :</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Muka diciutkan bersamaan dengan menguncupkan  jari kedua </a:t>
            </a:r>
            <a:r>
              <a:rPr lang="id-ID" dirty="0" smtClean="0">
                <a:solidFill>
                  <a:schemeClr val="tx1"/>
                </a:solidFill>
                <a:latin typeface="Times New Roman"/>
                <a:ea typeface="Times New Roman"/>
                <a:cs typeface="Times New Roman"/>
              </a:rPr>
              <a:t>tangan</a:t>
            </a:r>
            <a:r>
              <a:rPr lang="id-ID" dirty="0">
                <a:solidFill>
                  <a:schemeClr val="tx1"/>
                </a:solidFill>
                <a:latin typeface="Times New Roman"/>
                <a:ea typeface="Times New Roman"/>
                <a:cs typeface="Times New Roman"/>
              </a:rPr>
              <a:t>.</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Kemudian muka dilebarkan sambil menjulurkan lidah dengan jari </a:t>
            </a:r>
            <a:r>
              <a:rPr lang="id-ID" dirty="0" smtClean="0">
                <a:solidFill>
                  <a:schemeClr val="tx1"/>
                </a:solidFill>
                <a:latin typeface="Times New Roman"/>
                <a:ea typeface="Times New Roman"/>
                <a:cs typeface="Times New Roman"/>
              </a:rPr>
              <a:t>dikembangkan</a:t>
            </a:r>
            <a:r>
              <a:rPr lang="id-ID" dirty="0">
                <a:solidFill>
                  <a:schemeClr val="tx1"/>
                </a:solidFill>
                <a:latin typeface="Times New Roman"/>
                <a:ea typeface="Times New Roman"/>
                <a:cs typeface="Times New Roman"/>
              </a:rPr>
              <a:t>.</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Setiap gerakan dilakukan dalam hitungan 5 Kali.</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Lakukan beberapa kali dan minimal 5 kali</a:t>
            </a:r>
            <a:r>
              <a:rPr lang="id-ID" dirty="0" smtClean="0">
                <a:solidFill>
                  <a:schemeClr val="tx1"/>
                </a:solidFill>
                <a:latin typeface="Times New Roman"/>
                <a:ea typeface="Times New Roman"/>
                <a:cs typeface="Times New Roman"/>
              </a:rPr>
              <a:t>.</a:t>
            </a:r>
          </a:p>
          <a:p>
            <a:pPr lvl="0">
              <a:lnSpc>
                <a:spcPct val="115000"/>
              </a:lnSpc>
              <a:spcAft>
                <a:spcPts val="1000"/>
              </a:spcAft>
            </a:pPr>
            <a:endParaRPr lang="id-ID" u="sng" dirty="0" smtClean="0">
              <a:solidFill>
                <a:schemeClr val="tx1"/>
              </a:solidFill>
              <a:ea typeface="Calibri"/>
              <a:cs typeface="Times New Roman"/>
            </a:endParaRPr>
          </a:p>
          <a:p>
            <a:pPr lvl="0">
              <a:lnSpc>
                <a:spcPct val="115000"/>
              </a:lnSpc>
              <a:spcAft>
                <a:spcPts val="1000"/>
              </a:spcAft>
            </a:pPr>
            <a:endParaRPr lang="id-ID" u="sng" dirty="0">
              <a:solidFill>
                <a:schemeClr val="tx1"/>
              </a:solidFill>
              <a:ea typeface="Calibri"/>
              <a:cs typeface="Times New Roman"/>
            </a:endParaRPr>
          </a:p>
          <a:p>
            <a:pPr marL="1701800" lvl="0">
              <a:lnSpc>
                <a:spcPct val="115000"/>
              </a:lnSpc>
              <a:spcAft>
                <a:spcPts val="1000"/>
              </a:spcAft>
            </a:pPr>
            <a:r>
              <a:rPr lang="id-ID" b="1" u="sng" dirty="0" smtClean="0">
                <a:solidFill>
                  <a:schemeClr val="tx1"/>
                </a:solidFill>
                <a:latin typeface="Times New Roman"/>
                <a:ea typeface="Times New Roman"/>
                <a:cs typeface="Times New Roman"/>
              </a:rPr>
              <a:t>MENGURUT RAHANG</a:t>
            </a:r>
            <a:r>
              <a:rPr lang="id-ID" sz="1500" dirty="0">
                <a:solidFill>
                  <a:schemeClr val="tx1"/>
                </a:solidFill>
                <a:latin typeface="Times New Roman"/>
                <a:ea typeface="Times New Roman"/>
                <a:cs typeface="Times New Roman"/>
              </a:rPr>
              <a:t/>
            </a:r>
            <a:br>
              <a:rPr lang="id-ID" sz="1500"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Berfungsi untuk melemaskan otot-otot wajah. Caranya :</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Jari – jari mengurut pipi dari muka ke belakang.</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Pada saat yang sama rahang bawah digerak-gerakan ke samping.</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Setiap gerakan dilakukan dalam hitungan 10 kali.</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Lakukan beberapa kali dan minimal 5 kali</a:t>
            </a:r>
            <a:r>
              <a:rPr lang="id-ID" dirty="0" smtClean="0">
                <a:solidFill>
                  <a:schemeClr val="tx1"/>
                </a:solidFill>
                <a:latin typeface="Times New Roman"/>
                <a:ea typeface="Times New Roman"/>
                <a:cs typeface="Times New Roman"/>
              </a:rPr>
              <a:t>.</a:t>
            </a:r>
            <a:endParaRPr lang="id-ID" dirty="0">
              <a:solidFill>
                <a:schemeClr val="tx1"/>
              </a:solidFill>
              <a:ea typeface="Calibri"/>
              <a:cs typeface="Times New Roman"/>
            </a:endParaRPr>
          </a:p>
        </p:txBody>
      </p:sp>
    </p:spTree>
    <p:extLst>
      <p:ext uri="{BB962C8B-B14F-4D97-AF65-F5344CB8AC3E}">
        <p14:creationId xmlns:p14="http://schemas.microsoft.com/office/powerpoint/2010/main" val="41962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620688"/>
            <a:ext cx="6408712" cy="3168352"/>
          </a:xfrm>
        </p:spPr>
        <p:txBody>
          <a:bodyPr>
            <a:noAutofit/>
          </a:bodyPr>
          <a:lstStyle/>
          <a:p>
            <a:pPr marL="0" lvl="0" indent="0">
              <a:lnSpc>
                <a:spcPct val="115000"/>
              </a:lnSpc>
              <a:spcAft>
                <a:spcPts val="1000"/>
              </a:spcAft>
              <a:buNone/>
            </a:pPr>
            <a:r>
              <a:rPr lang="id-ID" sz="2400" b="1" u="sng" dirty="0" smtClean="0">
                <a:latin typeface="Times New Roman"/>
                <a:ea typeface="Times New Roman"/>
                <a:cs typeface="Times New Roman"/>
              </a:rPr>
              <a:t>MELIPAT LIDAH KE ATAS</a:t>
            </a:r>
            <a:r>
              <a:rPr lang="id-ID" sz="1500" dirty="0">
                <a:latin typeface="Times New Roman"/>
                <a:ea typeface="Times New Roman"/>
                <a:cs typeface="Times New Roman"/>
              </a:rPr>
              <a:t/>
            </a:r>
            <a:br>
              <a:rPr lang="id-ID" sz="1500" dirty="0">
                <a:latin typeface="Times New Roman"/>
                <a:ea typeface="Times New Roman"/>
                <a:cs typeface="Times New Roman"/>
              </a:rPr>
            </a:br>
            <a:r>
              <a:rPr lang="id-ID" sz="2000" dirty="0">
                <a:latin typeface="Times New Roman"/>
                <a:ea typeface="Times New Roman"/>
                <a:cs typeface="Times New Roman"/>
              </a:rPr>
              <a:t>Berfungsi untuk melenturkan lidah. Caranya :</a:t>
            </a:r>
            <a:br>
              <a:rPr lang="id-ID" sz="2000" dirty="0">
                <a:latin typeface="Times New Roman"/>
                <a:ea typeface="Times New Roman"/>
                <a:cs typeface="Times New Roman"/>
              </a:rPr>
            </a:br>
            <a:r>
              <a:rPr lang="id-ID" sz="2000" dirty="0">
                <a:latin typeface="Times New Roman"/>
                <a:ea typeface="Times New Roman"/>
                <a:cs typeface="Times New Roman"/>
              </a:rPr>
              <a:t>• Lidah dilipat ke atas sampai menyentuh langit-langit mulut.</a:t>
            </a:r>
            <a:br>
              <a:rPr lang="id-ID" sz="2000" dirty="0">
                <a:latin typeface="Times New Roman"/>
                <a:ea typeface="Times New Roman"/>
                <a:cs typeface="Times New Roman"/>
              </a:rPr>
            </a:br>
            <a:r>
              <a:rPr lang="id-ID" sz="2000" dirty="0">
                <a:latin typeface="Times New Roman"/>
                <a:ea typeface="Times New Roman"/>
                <a:cs typeface="Times New Roman"/>
              </a:rPr>
              <a:t>• Setiap gerakan dilakukan dalam hitungan 10 Kali.</a:t>
            </a:r>
            <a:br>
              <a:rPr lang="id-ID" sz="2000" dirty="0">
                <a:latin typeface="Times New Roman"/>
                <a:ea typeface="Times New Roman"/>
                <a:cs typeface="Times New Roman"/>
              </a:rPr>
            </a:br>
            <a:r>
              <a:rPr lang="id-ID" sz="2000" dirty="0">
                <a:latin typeface="Times New Roman"/>
                <a:ea typeface="Times New Roman"/>
                <a:cs typeface="Times New Roman"/>
              </a:rPr>
              <a:t>• Lakukan beberapa kali dan minimal 5 kali</a:t>
            </a:r>
            <a:r>
              <a:rPr lang="id-ID" sz="2000" dirty="0" smtClean="0">
                <a:latin typeface="Times New Roman"/>
                <a:ea typeface="Times New Roman"/>
                <a:cs typeface="Times New Roman"/>
              </a:rPr>
              <a:t>.</a:t>
            </a:r>
          </a:p>
        </p:txBody>
      </p:sp>
      <p:sp>
        <p:nvSpPr>
          <p:cNvPr id="4" name="Content Placeholder 3"/>
          <p:cNvSpPr>
            <a:spLocks noGrp="1"/>
          </p:cNvSpPr>
          <p:nvPr>
            <p:ph sz="half" idx="2"/>
          </p:nvPr>
        </p:nvSpPr>
        <p:spPr>
          <a:xfrm>
            <a:off x="1440160" y="3645024"/>
            <a:ext cx="7884368" cy="3168352"/>
          </a:xfrm>
        </p:spPr>
        <p:txBody>
          <a:bodyPr>
            <a:normAutofit/>
          </a:bodyPr>
          <a:lstStyle/>
          <a:p>
            <a:pPr marL="0" lvl="0" indent="0">
              <a:lnSpc>
                <a:spcPct val="115000"/>
              </a:lnSpc>
              <a:spcAft>
                <a:spcPts val="1000"/>
              </a:spcAft>
              <a:buNone/>
            </a:pPr>
            <a:r>
              <a:rPr lang="id-ID" sz="2400" b="1" u="sng" dirty="0" smtClean="0">
                <a:latin typeface="Times New Roman"/>
                <a:ea typeface="Times New Roman"/>
                <a:cs typeface="Times New Roman"/>
              </a:rPr>
              <a:t>MELIPAT LIDAH KE BAWAH</a:t>
            </a:r>
            <a:r>
              <a:rPr lang="id-ID" sz="1500" dirty="0">
                <a:solidFill>
                  <a:prstClr val="black"/>
                </a:solidFill>
                <a:latin typeface="Times New Roman"/>
                <a:ea typeface="Times New Roman"/>
                <a:cs typeface="Times New Roman"/>
              </a:rPr>
              <a:t/>
            </a:r>
            <a:br>
              <a:rPr lang="id-ID" sz="1500" dirty="0">
                <a:solidFill>
                  <a:prstClr val="black"/>
                </a:solidFill>
                <a:latin typeface="Times New Roman"/>
                <a:ea typeface="Times New Roman"/>
                <a:cs typeface="Times New Roman"/>
              </a:rPr>
            </a:br>
            <a:r>
              <a:rPr lang="id-ID" sz="2000" dirty="0">
                <a:solidFill>
                  <a:prstClr val="black"/>
                </a:solidFill>
                <a:latin typeface="Times New Roman"/>
                <a:ea typeface="Times New Roman"/>
                <a:cs typeface="Times New Roman"/>
              </a:rPr>
              <a:t>Berfungsi untuk melenturkan Lidah. Caranya :</a:t>
            </a:r>
            <a:br>
              <a:rPr lang="id-ID" sz="2000" dirty="0">
                <a:solidFill>
                  <a:prstClr val="black"/>
                </a:solidFill>
                <a:latin typeface="Times New Roman"/>
                <a:ea typeface="Times New Roman"/>
                <a:cs typeface="Times New Roman"/>
              </a:rPr>
            </a:br>
            <a:r>
              <a:rPr lang="id-ID" sz="2000" dirty="0">
                <a:solidFill>
                  <a:prstClr val="black"/>
                </a:solidFill>
                <a:latin typeface="Times New Roman"/>
                <a:ea typeface="Times New Roman"/>
                <a:cs typeface="Times New Roman"/>
              </a:rPr>
              <a:t>• Lidah dilipat ke bawah dan ujung lidah menekan barisan gigi bawah.</a:t>
            </a:r>
            <a:br>
              <a:rPr lang="id-ID" sz="2000" dirty="0">
                <a:solidFill>
                  <a:prstClr val="black"/>
                </a:solidFill>
                <a:latin typeface="Times New Roman"/>
                <a:ea typeface="Times New Roman"/>
                <a:cs typeface="Times New Roman"/>
              </a:rPr>
            </a:br>
            <a:r>
              <a:rPr lang="id-ID" sz="2000" dirty="0">
                <a:solidFill>
                  <a:prstClr val="black"/>
                </a:solidFill>
                <a:latin typeface="Times New Roman"/>
                <a:ea typeface="Times New Roman"/>
                <a:cs typeface="Times New Roman"/>
              </a:rPr>
              <a:t>• Setiap gerakan dilakukan dalam hitungan 10 Kali.</a:t>
            </a:r>
            <a:br>
              <a:rPr lang="id-ID" sz="2000" dirty="0">
                <a:solidFill>
                  <a:prstClr val="black"/>
                </a:solidFill>
                <a:latin typeface="Times New Roman"/>
                <a:ea typeface="Times New Roman"/>
                <a:cs typeface="Times New Roman"/>
              </a:rPr>
            </a:br>
            <a:r>
              <a:rPr lang="id-ID" sz="2000" dirty="0">
                <a:solidFill>
                  <a:prstClr val="black"/>
                </a:solidFill>
                <a:latin typeface="Times New Roman"/>
                <a:ea typeface="Times New Roman"/>
                <a:cs typeface="Times New Roman"/>
              </a:rPr>
              <a:t>• Lakukan beberapa kali dan minimal 5 kali</a:t>
            </a:r>
            <a:r>
              <a:rPr lang="id-ID" sz="2000" dirty="0" smtClean="0">
                <a:solidFill>
                  <a:prstClr val="black"/>
                </a:solidFill>
                <a:latin typeface="Times New Roman"/>
                <a:ea typeface="Times New Roman"/>
                <a:cs typeface="Times New Roman"/>
              </a:rPr>
              <a:t>.</a:t>
            </a:r>
            <a:endParaRPr lang="id-ID" sz="2000" dirty="0">
              <a:solidFill>
                <a:prstClr val="black"/>
              </a:solidFill>
              <a:ea typeface="Calibri"/>
              <a:cs typeface="Times New Roman"/>
            </a:endParaRPr>
          </a:p>
        </p:txBody>
      </p:sp>
      <p:sp>
        <p:nvSpPr>
          <p:cNvPr id="5" name="Title 1"/>
          <p:cNvSpPr>
            <a:spLocks noGrp="1"/>
          </p:cNvSpPr>
          <p:nvPr>
            <p:ph type="title"/>
          </p:nvPr>
        </p:nvSpPr>
        <p:spPr>
          <a:xfrm>
            <a:off x="457200" y="274638"/>
            <a:ext cx="8229600" cy="202034"/>
          </a:xfrm>
        </p:spPr>
        <p:txBody>
          <a:bodyPr>
            <a:normAutofit fontScale="90000"/>
          </a:bodyPr>
          <a:lstStyle/>
          <a:p>
            <a:pPr marL="342900" lvl="0" indent="-342900">
              <a:lnSpc>
                <a:spcPct val="115000"/>
              </a:lnSpc>
              <a:spcBef>
                <a:spcPts val="0"/>
              </a:spcBef>
            </a:pPr>
            <a:r>
              <a:rPr lang="id-ID" sz="2400" b="0" cap="none" dirty="0" smtClean="0">
                <a:solidFill>
                  <a:prstClr val="black"/>
                </a:solidFill>
                <a:latin typeface="Aharoni" pitchFamily="2" charset="-79"/>
                <a:ea typeface="Calibri"/>
                <a:cs typeface="Aharoni" pitchFamily="2" charset="-79"/>
              </a:rPr>
              <a:t> </a:t>
            </a:r>
            <a:r>
              <a:rPr lang="id-ID" sz="2000" b="0" cap="none" dirty="0">
                <a:solidFill>
                  <a:prstClr val="black"/>
                </a:solidFill>
                <a:latin typeface="Aharoni" pitchFamily="2" charset="-79"/>
                <a:ea typeface="Calibri"/>
                <a:cs typeface="Aharoni" pitchFamily="2" charset="-79"/>
              </a:rPr>
              <a:t/>
            </a:r>
            <a:br>
              <a:rPr lang="id-ID" sz="2000" b="0" cap="none" dirty="0">
                <a:solidFill>
                  <a:prstClr val="black"/>
                </a:solidFill>
                <a:latin typeface="Aharoni" pitchFamily="2" charset="-79"/>
                <a:ea typeface="Calibri"/>
                <a:cs typeface="Aharoni" pitchFamily="2" charset="-79"/>
              </a:rPr>
            </a:br>
            <a:endParaRPr lang="id-ID" dirty="0"/>
          </a:p>
        </p:txBody>
      </p:sp>
    </p:spTree>
    <p:extLst>
      <p:ext uri="{BB962C8B-B14F-4D97-AF65-F5344CB8AC3E}">
        <p14:creationId xmlns:p14="http://schemas.microsoft.com/office/powerpoint/2010/main" val="399588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9552" y="3861048"/>
            <a:ext cx="6912768" cy="2880320"/>
          </a:xfrm>
        </p:spPr>
        <p:txBody>
          <a:bodyPr>
            <a:noAutofit/>
          </a:bodyPr>
          <a:lstStyle/>
          <a:p>
            <a:pPr marL="0" lvl="0" indent="0">
              <a:lnSpc>
                <a:spcPct val="115000"/>
              </a:lnSpc>
              <a:spcAft>
                <a:spcPts val="1000"/>
              </a:spcAft>
              <a:buNone/>
            </a:pPr>
            <a:r>
              <a:rPr lang="id-ID" sz="2400" b="1" u="sng" dirty="0" smtClean="0">
                <a:latin typeface="Times New Roman"/>
                <a:ea typeface="Times New Roman"/>
                <a:cs typeface="Times New Roman"/>
              </a:rPr>
              <a:t>LIDAH MENYAPU BIBIR</a:t>
            </a:r>
            <a:r>
              <a:rPr lang="id-ID" sz="1500" dirty="0">
                <a:latin typeface="Times New Roman"/>
                <a:ea typeface="Times New Roman"/>
                <a:cs typeface="Times New Roman"/>
              </a:rPr>
              <a:t/>
            </a:r>
            <a:br>
              <a:rPr lang="id-ID" sz="1500" dirty="0">
                <a:latin typeface="Times New Roman"/>
                <a:ea typeface="Times New Roman"/>
                <a:cs typeface="Times New Roman"/>
              </a:rPr>
            </a:br>
            <a:r>
              <a:rPr lang="id-ID" sz="2000" dirty="0">
                <a:latin typeface="Times New Roman"/>
                <a:ea typeface="Times New Roman"/>
                <a:cs typeface="Times New Roman"/>
              </a:rPr>
              <a:t>Berfungsi untuk melenturkan lidah. Caranya :</a:t>
            </a:r>
            <a:br>
              <a:rPr lang="id-ID" sz="2000" dirty="0">
                <a:latin typeface="Times New Roman"/>
                <a:ea typeface="Times New Roman"/>
                <a:cs typeface="Times New Roman"/>
              </a:rPr>
            </a:br>
            <a:r>
              <a:rPr lang="id-ID" sz="2000" dirty="0">
                <a:latin typeface="Times New Roman"/>
                <a:ea typeface="Times New Roman"/>
                <a:cs typeface="Times New Roman"/>
              </a:rPr>
              <a:t>• Lidah dijulurkan dan diputar menyapu bibir bagian atas dan  bawah. Prinsipnya, lidah harus menyentuh permukaan bibir.</a:t>
            </a:r>
            <a:br>
              <a:rPr lang="id-ID" sz="2000" dirty="0">
                <a:latin typeface="Times New Roman"/>
                <a:ea typeface="Times New Roman"/>
                <a:cs typeface="Times New Roman"/>
              </a:rPr>
            </a:br>
            <a:r>
              <a:rPr lang="id-ID" sz="2000" dirty="0">
                <a:latin typeface="Times New Roman"/>
                <a:ea typeface="Times New Roman"/>
                <a:cs typeface="Times New Roman"/>
              </a:rPr>
              <a:t>• Setiap gerakan dilakukan dalam hitungan 10 Kali.</a:t>
            </a:r>
            <a:br>
              <a:rPr lang="id-ID" sz="2000" dirty="0">
                <a:latin typeface="Times New Roman"/>
                <a:ea typeface="Times New Roman"/>
                <a:cs typeface="Times New Roman"/>
              </a:rPr>
            </a:br>
            <a:r>
              <a:rPr lang="id-ID" sz="2000" dirty="0">
                <a:latin typeface="Times New Roman"/>
                <a:ea typeface="Times New Roman"/>
                <a:cs typeface="Times New Roman"/>
              </a:rPr>
              <a:t>• Lakukan beberapa kali dan minimal 5 </a:t>
            </a:r>
            <a:r>
              <a:rPr lang="id-ID" sz="2000" dirty="0" smtClean="0">
                <a:latin typeface="Times New Roman"/>
                <a:ea typeface="Times New Roman"/>
                <a:cs typeface="Times New Roman"/>
              </a:rPr>
              <a:t>kali</a:t>
            </a:r>
            <a:r>
              <a:rPr lang="id-ID" sz="2000" dirty="0">
                <a:latin typeface="Times New Roman"/>
                <a:ea typeface="Times New Roman"/>
                <a:cs typeface="Times New Roman"/>
              </a:rPr>
              <a:t>.</a:t>
            </a:r>
            <a:endParaRPr lang="id-ID" sz="2000" dirty="0">
              <a:ea typeface="Calibri"/>
              <a:cs typeface="Times New Roman"/>
            </a:endParaRPr>
          </a:p>
        </p:txBody>
      </p:sp>
      <p:sp>
        <p:nvSpPr>
          <p:cNvPr id="4" name="Content Placeholder 3"/>
          <p:cNvSpPr>
            <a:spLocks noGrp="1"/>
          </p:cNvSpPr>
          <p:nvPr>
            <p:ph sz="half" idx="2"/>
          </p:nvPr>
        </p:nvSpPr>
        <p:spPr>
          <a:xfrm>
            <a:off x="1331640" y="188640"/>
            <a:ext cx="7740352" cy="2808312"/>
          </a:xfrm>
        </p:spPr>
        <p:txBody>
          <a:bodyPr>
            <a:normAutofit/>
          </a:bodyPr>
          <a:lstStyle/>
          <a:p>
            <a:pPr marL="0" lvl="0" indent="0">
              <a:lnSpc>
                <a:spcPct val="115000"/>
              </a:lnSpc>
              <a:spcAft>
                <a:spcPts val="1000"/>
              </a:spcAft>
              <a:buNone/>
            </a:pPr>
            <a:r>
              <a:rPr lang="id-ID" sz="2000" b="1" u="sng" dirty="0" smtClean="0">
                <a:latin typeface="Times New Roman"/>
                <a:ea typeface="Times New Roman"/>
                <a:cs typeface="Times New Roman"/>
              </a:rPr>
              <a:t> </a:t>
            </a:r>
            <a:r>
              <a:rPr lang="id-ID" sz="3000" b="1" u="sng" dirty="0">
                <a:solidFill>
                  <a:prstClr val="black"/>
                </a:solidFill>
                <a:latin typeface="Times New Roman"/>
                <a:ea typeface="Times New Roman"/>
                <a:cs typeface="Times New Roman"/>
              </a:rPr>
              <a:t>MENGATUPKAN GIGI</a:t>
            </a:r>
            <a:r>
              <a:rPr lang="id-ID" sz="1500" dirty="0">
                <a:solidFill>
                  <a:prstClr val="black"/>
                </a:solidFill>
                <a:latin typeface="Times New Roman"/>
                <a:ea typeface="Times New Roman"/>
                <a:cs typeface="Times New Roman"/>
              </a:rPr>
              <a:t/>
            </a:r>
            <a:br>
              <a:rPr lang="id-ID" sz="1500" dirty="0">
                <a:solidFill>
                  <a:prstClr val="black"/>
                </a:solidFill>
                <a:latin typeface="Times New Roman"/>
                <a:ea typeface="Times New Roman"/>
                <a:cs typeface="Times New Roman"/>
              </a:rPr>
            </a:br>
            <a:r>
              <a:rPr lang="id-ID" sz="2000" dirty="0">
                <a:solidFill>
                  <a:prstClr val="black"/>
                </a:solidFill>
                <a:latin typeface="Times New Roman"/>
                <a:ea typeface="Times New Roman"/>
                <a:cs typeface="Times New Roman"/>
              </a:rPr>
              <a:t>Berfungsi untuk melemaskan otot-otot rahang. Caranya :</a:t>
            </a:r>
            <a:br>
              <a:rPr lang="id-ID" sz="2000" dirty="0">
                <a:solidFill>
                  <a:prstClr val="black"/>
                </a:solidFill>
                <a:latin typeface="Times New Roman"/>
                <a:ea typeface="Times New Roman"/>
                <a:cs typeface="Times New Roman"/>
              </a:rPr>
            </a:br>
            <a:r>
              <a:rPr lang="id-ID" sz="2000" dirty="0">
                <a:solidFill>
                  <a:prstClr val="black"/>
                </a:solidFill>
                <a:latin typeface="Times New Roman"/>
                <a:ea typeface="Times New Roman"/>
                <a:cs typeface="Times New Roman"/>
              </a:rPr>
              <a:t>• Gigi dikatupkan dengan kuat, sementara disaat yang sama kedua tangan mengepal dengan kuat dan bibir dalam posisi terbuka lebar.</a:t>
            </a:r>
            <a:br>
              <a:rPr lang="id-ID" sz="2000" dirty="0">
                <a:solidFill>
                  <a:prstClr val="black"/>
                </a:solidFill>
                <a:latin typeface="Times New Roman"/>
                <a:ea typeface="Times New Roman"/>
                <a:cs typeface="Times New Roman"/>
              </a:rPr>
            </a:br>
            <a:r>
              <a:rPr lang="id-ID" sz="2000" dirty="0">
                <a:solidFill>
                  <a:prstClr val="black"/>
                </a:solidFill>
                <a:latin typeface="Times New Roman"/>
                <a:ea typeface="Times New Roman"/>
                <a:cs typeface="Times New Roman"/>
              </a:rPr>
              <a:t>• Setiap gerakan dilakukan dalam hitungan 10 Kali.</a:t>
            </a:r>
            <a:br>
              <a:rPr lang="id-ID" sz="2000" dirty="0">
                <a:solidFill>
                  <a:prstClr val="black"/>
                </a:solidFill>
                <a:latin typeface="Times New Roman"/>
                <a:ea typeface="Times New Roman"/>
                <a:cs typeface="Times New Roman"/>
              </a:rPr>
            </a:br>
            <a:r>
              <a:rPr lang="id-ID" sz="2000" dirty="0">
                <a:solidFill>
                  <a:prstClr val="black"/>
                </a:solidFill>
                <a:latin typeface="Times New Roman"/>
                <a:ea typeface="Times New Roman"/>
                <a:cs typeface="Times New Roman"/>
              </a:rPr>
              <a:t>• Lakukan beberapa kali dan minimal 5 kali.</a:t>
            </a:r>
            <a:endParaRPr lang="id-ID" sz="2000" dirty="0">
              <a:solidFill>
                <a:prstClr val="black"/>
              </a:solidFill>
              <a:ea typeface="Times New Roman"/>
              <a:cs typeface="Times New Roman"/>
            </a:endParaRPr>
          </a:p>
          <a:p>
            <a:pPr marL="0" lvl="0" indent="0">
              <a:lnSpc>
                <a:spcPct val="115000"/>
              </a:lnSpc>
              <a:spcAft>
                <a:spcPts val="1000"/>
              </a:spcAft>
              <a:buNone/>
            </a:pPr>
            <a:endParaRPr lang="id-ID" sz="1800" dirty="0">
              <a:solidFill>
                <a:prstClr val="black"/>
              </a:solidFill>
              <a:ea typeface="Calibri"/>
              <a:cs typeface="Times New Roman"/>
            </a:endParaRPr>
          </a:p>
        </p:txBody>
      </p:sp>
      <p:sp>
        <p:nvSpPr>
          <p:cNvPr id="5" name="Title 1"/>
          <p:cNvSpPr>
            <a:spLocks noGrp="1"/>
          </p:cNvSpPr>
          <p:nvPr>
            <p:ph type="title"/>
          </p:nvPr>
        </p:nvSpPr>
        <p:spPr>
          <a:xfrm>
            <a:off x="457200" y="274638"/>
            <a:ext cx="8229600" cy="202034"/>
          </a:xfrm>
        </p:spPr>
        <p:txBody>
          <a:bodyPr>
            <a:normAutofit fontScale="90000"/>
          </a:bodyPr>
          <a:lstStyle/>
          <a:p>
            <a:pPr marL="342900" lvl="0" indent="-342900">
              <a:lnSpc>
                <a:spcPct val="115000"/>
              </a:lnSpc>
              <a:spcBef>
                <a:spcPts val="0"/>
              </a:spcBef>
            </a:pPr>
            <a:r>
              <a:rPr lang="id-ID" sz="2400" b="0" cap="none" dirty="0" smtClean="0">
                <a:solidFill>
                  <a:prstClr val="black"/>
                </a:solidFill>
                <a:latin typeface="Aharoni" pitchFamily="2" charset="-79"/>
                <a:ea typeface="Calibri"/>
                <a:cs typeface="Aharoni" pitchFamily="2" charset="-79"/>
              </a:rPr>
              <a:t> </a:t>
            </a:r>
            <a:r>
              <a:rPr lang="id-ID" sz="2000" b="0" cap="none" dirty="0">
                <a:solidFill>
                  <a:prstClr val="black"/>
                </a:solidFill>
                <a:latin typeface="Aharoni" pitchFamily="2" charset="-79"/>
                <a:ea typeface="Calibri"/>
                <a:cs typeface="Aharoni" pitchFamily="2" charset="-79"/>
              </a:rPr>
              <a:t/>
            </a:r>
            <a:br>
              <a:rPr lang="id-ID" sz="2000" b="0" cap="none" dirty="0">
                <a:solidFill>
                  <a:prstClr val="black"/>
                </a:solidFill>
                <a:latin typeface="Aharoni" pitchFamily="2" charset="-79"/>
                <a:ea typeface="Calibri"/>
                <a:cs typeface="Aharoni" pitchFamily="2" charset="-79"/>
              </a:rPr>
            </a:br>
            <a:endParaRPr lang="id-ID" dirty="0"/>
          </a:p>
        </p:txBody>
      </p:sp>
    </p:spTree>
    <p:extLst>
      <p:ext uri="{BB962C8B-B14F-4D97-AF65-F5344CB8AC3E}">
        <p14:creationId xmlns:p14="http://schemas.microsoft.com/office/powerpoint/2010/main" val="97214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0000">
              <a:srgbClr val="F8B049"/>
            </a:gs>
            <a:gs pos="57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4016" y="332656"/>
            <a:ext cx="4572000" cy="2592288"/>
          </a:xfrm>
        </p:spPr>
        <p:txBody>
          <a:bodyPr>
            <a:noAutofit/>
          </a:bodyPr>
          <a:lstStyle/>
          <a:p>
            <a:pPr marL="0" lvl="0" indent="0">
              <a:lnSpc>
                <a:spcPct val="115000"/>
              </a:lnSpc>
              <a:spcAft>
                <a:spcPts val="1000"/>
              </a:spcAft>
              <a:buNone/>
            </a:pPr>
            <a:r>
              <a:rPr lang="id-ID" sz="2000" b="1" u="sng" dirty="0">
                <a:solidFill>
                  <a:prstClr val="black"/>
                </a:solidFill>
                <a:latin typeface="Times New Roman"/>
                <a:ea typeface="Times New Roman"/>
                <a:cs typeface="Times New Roman"/>
              </a:rPr>
              <a:t>MENGGETARKAN BIBIR</a:t>
            </a:r>
            <a:r>
              <a:rPr lang="id-ID" sz="1500" dirty="0">
                <a:solidFill>
                  <a:prstClr val="black"/>
                </a:solidFill>
                <a:latin typeface="Times New Roman"/>
                <a:ea typeface="Times New Roman"/>
                <a:cs typeface="Times New Roman"/>
              </a:rPr>
              <a:t/>
            </a:r>
            <a:br>
              <a:rPr lang="id-ID" sz="1500" dirty="0">
                <a:solidFill>
                  <a:prstClr val="black"/>
                </a:solidFill>
                <a:latin typeface="Times New Roman"/>
                <a:ea typeface="Times New Roman"/>
                <a:cs typeface="Times New Roman"/>
              </a:rPr>
            </a:br>
            <a:r>
              <a:rPr lang="id-ID" sz="1800" dirty="0">
                <a:solidFill>
                  <a:prstClr val="black"/>
                </a:solidFill>
                <a:latin typeface="Times New Roman"/>
                <a:ea typeface="Times New Roman"/>
                <a:cs typeface="Times New Roman"/>
              </a:rPr>
              <a:t>Berfungsi untuk melenturkan lidah sekaligus melatih Pernafasan. Caranya :</a:t>
            </a:r>
            <a:br>
              <a:rPr lang="id-ID" sz="1800" dirty="0">
                <a:solidFill>
                  <a:prstClr val="black"/>
                </a:solidFill>
                <a:latin typeface="Times New Roman"/>
                <a:ea typeface="Times New Roman"/>
                <a:cs typeface="Times New Roman"/>
              </a:rPr>
            </a:br>
            <a:r>
              <a:rPr lang="id-ID" sz="1800" dirty="0">
                <a:solidFill>
                  <a:prstClr val="black"/>
                </a:solidFill>
                <a:latin typeface="Times New Roman"/>
                <a:ea typeface="Times New Roman"/>
                <a:cs typeface="Times New Roman"/>
              </a:rPr>
              <a:t>• Tarik nafas dalam-dalam.</a:t>
            </a:r>
            <a:br>
              <a:rPr lang="id-ID" sz="1800" dirty="0">
                <a:solidFill>
                  <a:prstClr val="black"/>
                </a:solidFill>
                <a:latin typeface="Times New Roman"/>
                <a:ea typeface="Times New Roman"/>
                <a:cs typeface="Times New Roman"/>
              </a:rPr>
            </a:br>
            <a:r>
              <a:rPr lang="id-ID" sz="1800" dirty="0">
                <a:solidFill>
                  <a:prstClr val="black"/>
                </a:solidFill>
                <a:latin typeface="Times New Roman"/>
                <a:ea typeface="Times New Roman"/>
                <a:cs typeface="Times New Roman"/>
              </a:rPr>
              <a:t>• Kemudian bungkukkan badan sambil mengeluarkan nafas melalui bibir. Ketika udara keluar melalui  bibir, buat bibir bergetar sehingga menimbulkan bunyi seperti mesin motorboat.</a:t>
            </a:r>
            <a:br>
              <a:rPr lang="id-ID" sz="1800" dirty="0">
                <a:solidFill>
                  <a:prstClr val="black"/>
                </a:solidFill>
                <a:latin typeface="Times New Roman"/>
                <a:ea typeface="Times New Roman"/>
                <a:cs typeface="Times New Roman"/>
              </a:rPr>
            </a:br>
            <a:r>
              <a:rPr lang="id-ID" sz="1800" dirty="0">
                <a:solidFill>
                  <a:prstClr val="black"/>
                </a:solidFill>
                <a:latin typeface="Times New Roman"/>
                <a:ea typeface="Times New Roman"/>
                <a:cs typeface="Times New Roman"/>
              </a:rPr>
              <a:t>• Waktu badan membungkuk, biarkan tangan terghantung lemas, sambil menggoyang telapak tangan.</a:t>
            </a:r>
            <a:br>
              <a:rPr lang="id-ID" sz="1800" dirty="0">
                <a:solidFill>
                  <a:prstClr val="black"/>
                </a:solidFill>
                <a:latin typeface="Times New Roman"/>
                <a:ea typeface="Times New Roman"/>
                <a:cs typeface="Times New Roman"/>
              </a:rPr>
            </a:br>
            <a:r>
              <a:rPr lang="id-ID" sz="1800" dirty="0">
                <a:solidFill>
                  <a:prstClr val="black"/>
                </a:solidFill>
                <a:latin typeface="Times New Roman"/>
                <a:ea typeface="Times New Roman"/>
                <a:cs typeface="Times New Roman"/>
              </a:rPr>
              <a:t>• Setiap gerakan dilakukan dalam hitungan 10 Kali.</a:t>
            </a:r>
            <a:br>
              <a:rPr lang="id-ID" sz="1800" dirty="0">
                <a:solidFill>
                  <a:prstClr val="black"/>
                </a:solidFill>
                <a:latin typeface="Times New Roman"/>
                <a:ea typeface="Times New Roman"/>
                <a:cs typeface="Times New Roman"/>
              </a:rPr>
            </a:br>
            <a:r>
              <a:rPr lang="id-ID" sz="1800" dirty="0">
                <a:solidFill>
                  <a:prstClr val="black"/>
                </a:solidFill>
                <a:latin typeface="Times New Roman"/>
                <a:ea typeface="Times New Roman"/>
                <a:cs typeface="Times New Roman"/>
              </a:rPr>
              <a:t>• Lakukan beberapa kali dan minimal 5 kali</a:t>
            </a:r>
            <a:r>
              <a:rPr lang="id-ID" sz="1800" dirty="0" smtClean="0">
                <a:solidFill>
                  <a:prstClr val="black"/>
                </a:solidFill>
                <a:latin typeface="Times New Roman"/>
                <a:ea typeface="Times New Roman"/>
                <a:cs typeface="Times New Roman"/>
              </a:rPr>
              <a:t>.</a:t>
            </a:r>
            <a:endParaRPr lang="id-ID" sz="1800" dirty="0">
              <a:solidFill>
                <a:prstClr val="black"/>
              </a:solidFill>
              <a:latin typeface="Times New Roman"/>
              <a:ea typeface="Times New Roman"/>
              <a:cs typeface="Times New Roman"/>
            </a:endParaRPr>
          </a:p>
        </p:txBody>
      </p:sp>
      <p:sp>
        <p:nvSpPr>
          <p:cNvPr id="4" name="Content Placeholder 3"/>
          <p:cNvSpPr>
            <a:spLocks noGrp="1"/>
          </p:cNvSpPr>
          <p:nvPr>
            <p:ph sz="half" idx="2"/>
          </p:nvPr>
        </p:nvSpPr>
        <p:spPr>
          <a:xfrm>
            <a:off x="4648200" y="404664"/>
            <a:ext cx="4316288" cy="6048671"/>
          </a:xfrm>
        </p:spPr>
        <p:txBody>
          <a:bodyPr>
            <a:noAutofit/>
          </a:bodyPr>
          <a:lstStyle/>
          <a:p>
            <a:pPr marL="0" lvl="0" indent="0">
              <a:lnSpc>
                <a:spcPct val="115000"/>
              </a:lnSpc>
              <a:spcAft>
                <a:spcPts val="1000"/>
              </a:spcAft>
              <a:buNone/>
            </a:pPr>
            <a:endParaRPr lang="id-ID" sz="1500" b="1" dirty="0" smtClean="0">
              <a:latin typeface="Times New Roman"/>
              <a:ea typeface="Times New Roman"/>
              <a:cs typeface="Times New Roman"/>
            </a:endParaRPr>
          </a:p>
          <a:p>
            <a:pPr marL="0" lvl="0" indent="0">
              <a:lnSpc>
                <a:spcPct val="115000"/>
              </a:lnSpc>
              <a:spcAft>
                <a:spcPts val="1000"/>
              </a:spcAft>
              <a:buNone/>
            </a:pPr>
            <a:endParaRPr lang="id-ID" sz="1500" b="1" dirty="0">
              <a:latin typeface="Times New Roman"/>
              <a:ea typeface="Times New Roman"/>
              <a:cs typeface="Times New Roman"/>
            </a:endParaRPr>
          </a:p>
          <a:p>
            <a:pPr marL="0" lvl="0" indent="0">
              <a:lnSpc>
                <a:spcPct val="115000"/>
              </a:lnSpc>
              <a:spcAft>
                <a:spcPts val="1000"/>
              </a:spcAft>
              <a:buNone/>
            </a:pPr>
            <a:endParaRPr lang="id-ID" sz="1500" b="1" dirty="0" smtClean="0">
              <a:latin typeface="Times New Roman"/>
              <a:ea typeface="Times New Roman"/>
              <a:cs typeface="Times New Roman"/>
            </a:endParaRPr>
          </a:p>
          <a:p>
            <a:pPr marL="0" lvl="0" indent="0">
              <a:lnSpc>
                <a:spcPct val="115000"/>
              </a:lnSpc>
              <a:spcAft>
                <a:spcPts val="1000"/>
              </a:spcAft>
              <a:buNone/>
            </a:pPr>
            <a:endParaRPr lang="id-ID" sz="1500" b="1" dirty="0">
              <a:latin typeface="Times New Roman"/>
              <a:ea typeface="Times New Roman"/>
              <a:cs typeface="Times New Roman"/>
            </a:endParaRPr>
          </a:p>
          <a:p>
            <a:pPr marL="0" lvl="0" indent="0">
              <a:lnSpc>
                <a:spcPct val="115000"/>
              </a:lnSpc>
              <a:spcAft>
                <a:spcPts val="1000"/>
              </a:spcAft>
              <a:buNone/>
            </a:pPr>
            <a:endParaRPr lang="id-ID" sz="1500" b="1" dirty="0" smtClean="0">
              <a:latin typeface="Times New Roman"/>
              <a:ea typeface="Times New Roman"/>
              <a:cs typeface="Times New Roman"/>
            </a:endParaRPr>
          </a:p>
          <a:p>
            <a:pPr marL="0" lvl="0" indent="0">
              <a:lnSpc>
                <a:spcPct val="115000"/>
              </a:lnSpc>
              <a:spcAft>
                <a:spcPts val="1000"/>
              </a:spcAft>
              <a:buNone/>
            </a:pPr>
            <a:endParaRPr lang="id-ID" sz="1500" b="1" dirty="0" smtClean="0">
              <a:latin typeface="Times New Roman"/>
              <a:ea typeface="Times New Roman"/>
              <a:cs typeface="Times New Roman"/>
            </a:endParaRPr>
          </a:p>
          <a:p>
            <a:pPr marL="0" lvl="0" indent="0">
              <a:lnSpc>
                <a:spcPct val="115000"/>
              </a:lnSpc>
              <a:spcAft>
                <a:spcPts val="1000"/>
              </a:spcAft>
              <a:buNone/>
            </a:pPr>
            <a:r>
              <a:rPr lang="id-ID" sz="2000" b="1" u="sng" dirty="0" smtClean="0">
                <a:latin typeface="Times New Roman"/>
                <a:ea typeface="Times New Roman"/>
                <a:cs typeface="Times New Roman"/>
              </a:rPr>
              <a:t>PIJAT TENGGOROKAN</a:t>
            </a:r>
            <a:r>
              <a:rPr lang="id-ID" sz="1500" dirty="0">
                <a:latin typeface="Times New Roman"/>
                <a:ea typeface="Times New Roman"/>
                <a:cs typeface="Times New Roman"/>
              </a:rPr>
              <a:t/>
            </a:r>
            <a:br>
              <a:rPr lang="id-ID" sz="1500" dirty="0">
                <a:latin typeface="Times New Roman"/>
                <a:ea typeface="Times New Roman"/>
                <a:cs typeface="Times New Roman"/>
              </a:rPr>
            </a:br>
            <a:r>
              <a:rPr lang="id-ID" sz="2000" dirty="0">
                <a:latin typeface="Times New Roman"/>
                <a:ea typeface="Times New Roman"/>
                <a:cs typeface="Times New Roman"/>
              </a:rPr>
              <a:t>Berfungsi untuk melenturkan tenggorokan dan pita suara. Caranya :</a:t>
            </a:r>
            <a:br>
              <a:rPr lang="id-ID" sz="2000" dirty="0">
                <a:latin typeface="Times New Roman"/>
                <a:ea typeface="Times New Roman"/>
                <a:cs typeface="Times New Roman"/>
              </a:rPr>
            </a:br>
            <a:r>
              <a:rPr lang="id-ID" sz="2000" dirty="0">
                <a:latin typeface="Times New Roman"/>
                <a:ea typeface="Times New Roman"/>
                <a:cs typeface="Times New Roman"/>
              </a:rPr>
              <a:t>• Tarik napas dan keluarkan perlahan sambil mengucapkan bunyi “A”.</a:t>
            </a:r>
            <a:br>
              <a:rPr lang="id-ID" sz="2000" dirty="0">
                <a:latin typeface="Times New Roman"/>
                <a:ea typeface="Times New Roman"/>
                <a:cs typeface="Times New Roman"/>
              </a:rPr>
            </a:br>
            <a:r>
              <a:rPr lang="id-ID" sz="2000" dirty="0">
                <a:latin typeface="Times New Roman"/>
                <a:ea typeface="Times New Roman"/>
                <a:cs typeface="Times New Roman"/>
              </a:rPr>
              <a:t>• Jari tangan memijat tenggorokan/leher dengan gerakan ke atas dan ke bawah.</a:t>
            </a:r>
            <a:br>
              <a:rPr lang="id-ID" sz="2000" dirty="0">
                <a:latin typeface="Times New Roman"/>
                <a:ea typeface="Times New Roman"/>
                <a:cs typeface="Times New Roman"/>
              </a:rPr>
            </a:br>
            <a:r>
              <a:rPr lang="id-ID" sz="2000" dirty="0">
                <a:latin typeface="Times New Roman"/>
                <a:ea typeface="Times New Roman"/>
                <a:cs typeface="Times New Roman"/>
              </a:rPr>
              <a:t>• Setiap gerakan dilakukan dalam hitungan 10 Kali.</a:t>
            </a:r>
            <a:endParaRPr lang="id-ID" sz="2000" dirty="0">
              <a:ea typeface="Calibri"/>
              <a:cs typeface="Times New Roman"/>
            </a:endParaRPr>
          </a:p>
          <a:p>
            <a:endParaRPr lang="id-ID" sz="1500" dirty="0"/>
          </a:p>
        </p:txBody>
      </p:sp>
      <p:sp>
        <p:nvSpPr>
          <p:cNvPr id="5" name="Title 1"/>
          <p:cNvSpPr>
            <a:spLocks noGrp="1"/>
          </p:cNvSpPr>
          <p:nvPr>
            <p:ph type="title"/>
          </p:nvPr>
        </p:nvSpPr>
        <p:spPr>
          <a:xfrm>
            <a:off x="457200" y="274638"/>
            <a:ext cx="8229600" cy="202034"/>
          </a:xfrm>
        </p:spPr>
        <p:txBody>
          <a:bodyPr>
            <a:normAutofit fontScale="90000"/>
          </a:bodyPr>
          <a:lstStyle/>
          <a:p>
            <a:pPr marL="342900" lvl="0" indent="-342900">
              <a:lnSpc>
                <a:spcPct val="115000"/>
              </a:lnSpc>
              <a:spcBef>
                <a:spcPts val="0"/>
              </a:spcBef>
            </a:pPr>
            <a:r>
              <a:rPr lang="id-ID" sz="2400" b="0" cap="none" dirty="0" smtClean="0">
                <a:solidFill>
                  <a:prstClr val="black"/>
                </a:solidFill>
                <a:latin typeface="Aharoni" pitchFamily="2" charset="-79"/>
                <a:ea typeface="Calibri"/>
                <a:cs typeface="Aharoni" pitchFamily="2" charset="-79"/>
              </a:rPr>
              <a:t> </a:t>
            </a:r>
            <a:r>
              <a:rPr lang="id-ID" sz="2000" b="0" cap="none" dirty="0">
                <a:solidFill>
                  <a:prstClr val="black"/>
                </a:solidFill>
                <a:latin typeface="Aharoni" pitchFamily="2" charset="-79"/>
                <a:ea typeface="Calibri"/>
                <a:cs typeface="Aharoni" pitchFamily="2" charset="-79"/>
              </a:rPr>
              <a:t/>
            </a:r>
            <a:br>
              <a:rPr lang="id-ID" sz="2000" b="0" cap="none" dirty="0">
                <a:solidFill>
                  <a:prstClr val="black"/>
                </a:solidFill>
                <a:latin typeface="Aharoni" pitchFamily="2" charset="-79"/>
                <a:ea typeface="Calibri"/>
                <a:cs typeface="Aharoni" pitchFamily="2" charset="-79"/>
              </a:rPr>
            </a:br>
            <a:endParaRPr lang="id-ID" dirty="0"/>
          </a:p>
        </p:txBody>
      </p:sp>
    </p:spTree>
    <p:extLst>
      <p:ext uri="{BB962C8B-B14F-4D97-AF65-F5344CB8AC3E}">
        <p14:creationId xmlns:p14="http://schemas.microsoft.com/office/powerpoint/2010/main" val="218165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p:cTn id="15"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59632" y="5085184"/>
            <a:ext cx="3384376" cy="1512168"/>
          </a:xfrm>
        </p:spPr>
        <p:txBody>
          <a:bodyPr>
            <a:normAutofit/>
          </a:bodyPr>
          <a:lstStyle/>
          <a:p>
            <a:r>
              <a:rPr lang="id-ID" b="1" dirty="0" smtClean="0">
                <a:solidFill>
                  <a:schemeClr val="bg1">
                    <a:lumMod val="95000"/>
                  </a:schemeClr>
                </a:solidFill>
              </a:rPr>
              <a:t>KONTRAK</a:t>
            </a:r>
            <a:endParaRPr lang="id-ID" b="1" dirty="0">
              <a:solidFill>
                <a:schemeClr val="bg1">
                  <a:lumMod val="95000"/>
                </a:schemeClr>
              </a:solidFill>
            </a:endParaRPr>
          </a:p>
        </p:txBody>
      </p:sp>
      <p:sp>
        <p:nvSpPr>
          <p:cNvPr id="3" name="Title 1"/>
          <p:cNvSpPr txBox="1">
            <a:spLocks/>
          </p:cNvSpPr>
          <p:nvPr/>
        </p:nvSpPr>
        <p:spPr>
          <a:xfrm>
            <a:off x="4355976" y="5085184"/>
            <a:ext cx="3600400" cy="15567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b="1" dirty="0" smtClean="0">
                <a:solidFill>
                  <a:schemeClr val="bg1">
                    <a:lumMod val="95000"/>
                  </a:schemeClr>
                </a:solidFill>
              </a:rPr>
              <a:t>PERKULIAHAN</a:t>
            </a:r>
            <a:endParaRPr lang="id-ID" b="1" dirty="0">
              <a:solidFill>
                <a:schemeClr val="bg1">
                  <a:lumMod val="95000"/>
                </a:schemeClr>
              </a:solidFill>
            </a:endParaRPr>
          </a:p>
        </p:txBody>
      </p:sp>
      <p:sp>
        <p:nvSpPr>
          <p:cNvPr id="4" name="TextBox 3"/>
          <p:cNvSpPr txBox="1"/>
          <p:nvPr/>
        </p:nvSpPr>
        <p:spPr>
          <a:xfrm>
            <a:off x="1907705" y="1227524"/>
            <a:ext cx="5099984" cy="3785652"/>
          </a:xfrm>
          <a:prstGeom prst="rect">
            <a:avLst/>
          </a:prstGeom>
          <a:noFill/>
        </p:spPr>
        <p:txBody>
          <a:bodyPr wrap="square" rtlCol="0">
            <a:spAutoFit/>
          </a:bodyPr>
          <a:lstStyle/>
          <a:p>
            <a:pPr marL="342900" lvl="0" indent="-342900">
              <a:buFont typeface="Arial" pitchFamily="34" charset="0"/>
              <a:buChar char="•"/>
            </a:pPr>
            <a:r>
              <a:rPr lang="id-ID" sz="2000" b="1" dirty="0">
                <a:solidFill>
                  <a:prstClr val="black"/>
                </a:solidFill>
              </a:rPr>
              <a:t>Mahasiswa/i boleh minta izin pada saat perkuliahan berlangsung. Tetapi apabila setelah keluar tidak masuk lagi dianggap tidak hadir</a:t>
            </a:r>
          </a:p>
          <a:p>
            <a:pPr marL="342900" lvl="0" indent="-342900">
              <a:buFont typeface="Arial" pitchFamily="34" charset="0"/>
              <a:buChar char="•"/>
            </a:pPr>
            <a:endParaRPr lang="id-ID" sz="2000" b="1" dirty="0">
              <a:solidFill>
                <a:prstClr val="black"/>
              </a:solidFill>
            </a:endParaRPr>
          </a:p>
          <a:p>
            <a:pPr marL="342900" lvl="0" indent="-342900">
              <a:buFont typeface="Arial" pitchFamily="34" charset="0"/>
              <a:buChar char="•"/>
            </a:pPr>
            <a:r>
              <a:rPr lang="id-ID" sz="2000" b="1" dirty="0">
                <a:solidFill>
                  <a:prstClr val="black"/>
                </a:solidFill>
              </a:rPr>
              <a:t>Mahasiswa/i menyiapkan ruang kelas untuk siap dilakukan proses pembelajaran sebelum dosen memasuki ruangan. Termasuk menyiapkan peralatan seperti infocus, spidol dan Berita acara perkuliahan</a:t>
            </a:r>
          </a:p>
          <a:p>
            <a:pPr lvl="0"/>
            <a:endParaRPr lang="id-ID" sz="2000" b="1" dirty="0">
              <a:solidFill>
                <a:prstClr val="black"/>
              </a:solidFill>
            </a:endParaRPr>
          </a:p>
        </p:txBody>
      </p:sp>
    </p:spTree>
    <p:extLst>
      <p:ext uri="{BB962C8B-B14F-4D97-AF65-F5344CB8AC3E}">
        <p14:creationId xmlns:p14="http://schemas.microsoft.com/office/powerpoint/2010/main" val="8780775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600" y="404664"/>
            <a:ext cx="7056784" cy="534267"/>
          </a:xfrm>
        </p:spPr>
        <p:txBody>
          <a:bodyPr>
            <a:normAutofit/>
          </a:bodyPr>
          <a:lstStyle/>
          <a:p>
            <a:pPr marL="342900" lvl="0" indent="-342900">
              <a:lnSpc>
                <a:spcPct val="115000"/>
              </a:lnSpc>
              <a:spcBef>
                <a:spcPts val="0"/>
              </a:spcBef>
            </a:pPr>
            <a:r>
              <a:rPr lang="id-ID" sz="2400" b="0" cap="none" dirty="0" smtClean="0">
                <a:solidFill>
                  <a:prstClr val="black"/>
                </a:solidFill>
                <a:latin typeface="Aharoni" pitchFamily="2" charset="-79"/>
                <a:ea typeface="Calibri"/>
                <a:cs typeface="Aharoni" pitchFamily="2" charset="-79"/>
              </a:rPr>
              <a:t> </a:t>
            </a:r>
            <a:endParaRPr lang="id-ID" sz="2000" b="0" cap="none" dirty="0">
              <a:solidFill>
                <a:prstClr val="black"/>
              </a:solidFill>
              <a:latin typeface="Aharoni" pitchFamily="2" charset="-79"/>
              <a:ea typeface="Calibri"/>
              <a:cs typeface="Aharoni" pitchFamily="2" charset="-79"/>
            </a:endParaRPr>
          </a:p>
        </p:txBody>
      </p:sp>
      <p:sp>
        <p:nvSpPr>
          <p:cNvPr id="3" name="Text Placeholder 2"/>
          <p:cNvSpPr>
            <a:spLocks noGrp="1"/>
          </p:cNvSpPr>
          <p:nvPr>
            <p:ph type="body" idx="1"/>
          </p:nvPr>
        </p:nvSpPr>
        <p:spPr>
          <a:xfrm>
            <a:off x="251520" y="116632"/>
            <a:ext cx="8712968" cy="6669360"/>
          </a:xfrm>
        </p:spPr>
        <p:txBody>
          <a:bodyPr>
            <a:noAutofit/>
          </a:bodyPr>
          <a:lstStyle/>
          <a:p>
            <a:pPr>
              <a:lnSpc>
                <a:spcPct val="115000"/>
              </a:lnSpc>
              <a:spcAft>
                <a:spcPts val="1000"/>
              </a:spcAft>
            </a:pPr>
            <a:r>
              <a:rPr lang="id-ID" b="1" u="sng" dirty="0" smtClean="0">
                <a:solidFill>
                  <a:schemeClr val="tx1"/>
                </a:solidFill>
                <a:latin typeface="Times New Roman"/>
                <a:ea typeface="Times New Roman"/>
                <a:cs typeface="Times New Roman"/>
              </a:rPr>
              <a:t>LATIHAN LEHER</a:t>
            </a:r>
            <a:r>
              <a:rPr lang="id-ID" sz="1500" dirty="0">
                <a:solidFill>
                  <a:schemeClr val="tx1"/>
                </a:solidFill>
                <a:latin typeface="Times New Roman"/>
                <a:ea typeface="Times New Roman"/>
                <a:cs typeface="Times New Roman"/>
              </a:rPr>
              <a:t/>
            </a:r>
            <a:br>
              <a:rPr lang="id-ID" sz="1500"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Berfungsi untuk memperkuat otot-otot leher dan bahu. Caranya :</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Kaki direntangkan.</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Tangan dipinggang.</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Kemudian  leher digerakkan ke kanan-kiri tanpa berhenti di tengah.</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Setiap gerakan dilakukan dalam hitungan 10 Kali.</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Lakukan beberapa kali dan minimal 5 kali</a:t>
            </a:r>
            <a:r>
              <a:rPr lang="id-ID" dirty="0" smtClean="0">
                <a:solidFill>
                  <a:schemeClr val="tx1"/>
                </a:solidFill>
                <a:latin typeface="Times New Roman"/>
                <a:ea typeface="Times New Roman"/>
                <a:cs typeface="Times New Roman"/>
              </a:rPr>
              <a:t>.</a:t>
            </a:r>
          </a:p>
          <a:p>
            <a:pPr marL="3848100">
              <a:lnSpc>
                <a:spcPct val="115000"/>
              </a:lnSpc>
              <a:spcAft>
                <a:spcPts val="1000"/>
              </a:spcAft>
              <a:tabLst>
                <a:tab pos="3238500" algn="l"/>
              </a:tabLst>
            </a:pPr>
            <a:endParaRPr lang="id-ID" sz="1600" dirty="0">
              <a:solidFill>
                <a:schemeClr val="tx1"/>
              </a:solidFill>
              <a:ea typeface="Times New Roman"/>
              <a:cs typeface="Times New Roman"/>
            </a:endParaRPr>
          </a:p>
          <a:p>
            <a:pPr marL="2781300">
              <a:lnSpc>
                <a:spcPct val="115000"/>
              </a:lnSpc>
              <a:spcAft>
                <a:spcPts val="1000"/>
              </a:spcAft>
              <a:tabLst>
                <a:tab pos="3238500" algn="l"/>
              </a:tabLst>
            </a:pPr>
            <a:r>
              <a:rPr lang="id-ID" b="1" u="sng" dirty="0" smtClean="0">
                <a:solidFill>
                  <a:schemeClr val="tx1"/>
                </a:solidFill>
                <a:latin typeface="Times New Roman"/>
                <a:ea typeface="Times New Roman"/>
                <a:cs typeface="Times New Roman"/>
              </a:rPr>
              <a:t>MEMUTAR BAHU</a:t>
            </a:r>
            <a:r>
              <a:rPr lang="id-ID" sz="1500" dirty="0">
                <a:solidFill>
                  <a:schemeClr val="tx1"/>
                </a:solidFill>
                <a:latin typeface="Times New Roman"/>
                <a:ea typeface="Times New Roman"/>
                <a:cs typeface="Times New Roman"/>
              </a:rPr>
              <a:t/>
            </a:r>
            <a:br>
              <a:rPr lang="id-ID" sz="1500" dirty="0">
                <a:solidFill>
                  <a:schemeClr val="tx1"/>
                </a:solidFill>
                <a:latin typeface="Times New Roman"/>
                <a:ea typeface="Times New Roman"/>
                <a:cs typeface="Times New Roman"/>
              </a:rPr>
            </a:br>
            <a:r>
              <a:rPr lang="id-ID" sz="1800" dirty="0">
                <a:solidFill>
                  <a:schemeClr val="tx1"/>
                </a:solidFill>
                <a:latin typeface="Times New Roman"/>
                <a:ea typeface="Times New Roman"/>
                <a:cs typeface="Times New Roman"/>
              </a:rPr>
              <a:t>Berfungsi untuk memperkuat otot bahu sehingga dada menjadi bidang. Sekaligus membuat tahan duduk dalam  waktu yang lama. Caranya :</a:t>
            </a:r>
            <a:br>
              <a:rPr lang="id-ID" sz="1800" dirty="0">
                <a:solidFill>
                  <a:schemeClr val="tx1"/>
                </a:solidFill>
                <a:latin typeface="Times New Roman"/>
                <a:ea typeface="Times New Roman"/>
                <a:cs typeface="Times New Roman"/>
              </a:rPr>
            </a:br>
            <a:r>
              <a:rPr lang="id-ID" sz="1800" dirty="0">
                <a:solidFill>
                  <a:schemeClr val="tx1"/>
                </a:solidFill>
                <a:latin typeface="Times New Roman"/>
                <a:ea typeface="Times New Roman"/>
                <a:cs typeface="Times New Roman"/>
              </a:rPr>
              <a:t>• Putar sendi bahu ke belakang, sementara tangan dalam posisi lurus. Perhatikan   siku jangan sampai menekuk</a:t>
            </a:r>
            <a:r>
              <a:rPr lang="id-ID" sz="1800" dirty="0" smtClean="0">
                <a:solidFill>
                  <a:schemeClr val="tx1"/>
                </a:solidFill>
                <a:latin typeface="Times New Roman"/>
                <a:ea typeface="Times New Roman"/>
                <a:cs typeface="Times New Roman"/>
              </a:rPr>
              <a:t>.</a:t>
            </a:r>
          </a:p>
          <a:p>
            <a:pPr marL="2781300">
              <a:lnSpc>
                <a:spcPct val="115000"/>
              </a:lnSpc>
              <a:spcAft>
                <a:spcPts val="1000"/>
              </a:spcAft>
              <a:tabLst>
                <a:tab pos="3238500" algn="l"/>
              </a:tabLst>
            </a:pPr>
            <a:r>
              <a:rPr lang="id-ID" sz="1800" dirty="0" smtClean="0">
                <a:solidFill>
                  <a:schemeClr val="tx1"/>
                </a:solidFill>
                <a:latin typeface="Times New Roman"/>
                <a:ea typeface="Times New Roman"/>
                <a:cs typeface="Times New Roman"/>
              </a:rPr>
              <a:t>• </a:t>
            </a:r>
            <a:r>
              <a:rPr lang="id-ID" sz="1800" dirty="0">
                <a:solidFill>
                  <a:schemeClr val="tx1"/>
                </a:solidFill>
                <a:latin typeface="Times New Roman"/>
                <a:ea typeface="Times New Roman"/>
                <a:cs typeface="Times New Roman"/>
              </a:rPr>
              <a:t>Setiap gerakan dilakukan dalam hitungan 10 Kali.</a:t>
            </a:r>
            <a:endParaRPr lang="id-ID" sz="1800" dirty="0">
              <a:solidFill>
                <a:schemeClr val="tx1"/>
              </a:solidFill>
              <a:ea typeface="Calibri"/>
              <a:cs typeface="Times New Roman"/>
            </a:endParaRPr>
          </a:p>
          <a:p>
            <a:pPr>
              <a:lnSpc>
                <a:spcPct val="115000"/>
              </a:lnSpc>
              <a:tabLst>
                <a:tab pos="3238500" algn="l"/>
              </a:tabLst>
            </a:pPr>
            <a:r>
              <a:rPr lang="id-ID" b="1" u="sng" dirty="0" smtClean="0">
                <a:solidFill>
                  <a:schemeClr val="tx1"/>
                </a:solidFill>
                <a:latin typeface="Times New Roman"/>
                <a:ea typeface="Times New Roman"/>
                <a:cs typeface="Times New Roman"/>
              </a:rPr>
              <a:t> </a:t>
            </a:r>
            <a:endParaRPr lang="id-ID" sz="1600" dirty="0">
              <a:solidFill>
                <a:schemeClr val="tx1"/>
              </a:solidFill>
              <a:ea typeface="Calibri"/>
              <a:cs typeface="Times New Roman"/>
            </a:endParaRPr>
          </a:p>
        </p:txBody>
      </p:sp>
    </p:spTree>
    <p:extLst>
      <p:ext uri="{BB962C8B-B14F-4D97-AF65-F5344CB8AC3E}">
        <p14:creationId xmlns:p14="http://schemas.microsoft.com/office/powerpoint/2010/main" val="995375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600" y="404664"/>
            <a:ext cx="7056784" cy="534267"/>
          </a:xfrm>
        </p:spPr>
        <p:txBody>
          <a:bodyPr>
            <a:normAutofit/>
          </a:bodyPr>
          <a:lstStyle/>
          <a:p>
            <a:pPr marL="342900" lvl="0" indent="-342900">
              <a:lnSpc>
                <a:spcPct val="115000"/>
              </a:lnSpc>
              <a:spcBef>
                <a:spcPts val="0"/>
              </a:spcBef>
            </a:pPr>
            <a:r>
              <a:rPr lang="id-ID" sz="2400" b="0" cap="none" dirty="0" smtClean="0">
                <a:solidFill>
                  <a:prstClr val="black"/>
                </a:solidFill>
                <a:latin typeface="Aharoni" pitchFamily="2" charset="-79"/>
                <a:ea typeface="Calibri"/>
                <a:cs typeface="Aharoni" pitchFamily="2" charset="-79"/>
              </a:rPr>
              <a:t> </a:t>
            </a:r>
            <a:endParaRPr lang="id-ID" sz="2000" b="0" cap="none" dirty="0">
              <a:solidFill>
                <a:prstClr val="black"/>
              </a:solidFill>
              <a:latin typeface="Aharoni" pitchFamily="2" charset="-79"/>
              <a:ea typeface="Calibri"/>
              <a:cs typeface="Aharoni" pitchFamily="2" charset="-79"/>
            </a:endParaRPr>
          </a:p>
        </p:txBody>
      </p:sp>
      <p:sp>
        <p:nvSpPr>
          <p:cNvPr id="3" name="Text Placeholder 2"/>
          <p:cNvSpPr>
            <a:spLocks noGrp="1"/>
          </p:cNvSpPr>
          <p:nvPr>
            <p:ph type="body" idx="1"/>
          </p:nvPr>
        </p:nvSpPr>
        <p:spPr>
          <a:xfrm>
            <a:off x="251520" y="864096"/>
            <a:ext cx="8712968" cy="4149080"/>
          </a:xfrm>
        </p:spPr>
        <p:txBody>
          <a:bodyPr>
            <a:noAutofit/>
          </a:bodyPr>
          <a:lstStyle/>
          <a:p>
            <a:pPr>
              <a:lnSpc>
                <a:spcPct val="115000"/>
              </a:lnSpc>
              <a:spcAft>
                <a:spcPts val="1000"/>
              </a:spcAft>
            </a:pPr>
            <a:r>
              <a:rPr lang="id-ID" sz="2800" dirty="0">
                <a:solidFill>
                  <a:schemeClr val="tx1"/>
                </a:solidFill>
                <a:latin typeface="Times New Roman"/>
                <a:ea typeface="Times New Roman"/>
                <a:cs typeface="Times New Roman"/>
              </a:rPr>
              <a:t/>
            </a:r>
            <a:br>
              <a:rPr lang="id-ID" sz="2800" dirty="0">
                <a:solidFill>
                  <a:schemeClr val="tx1"/>
                </a:solidFill>
                <a:latin typeface="Times New Roman"/>
                <a:ea typeface="Times New Roman"/>
                <a:cs typeface="Times New Roman"/>
              </a:rPr>
            </a:br>
            <a:r>
              <a:rPr lang="id-ID" sz="2800" b="1" u="sng" dirty="0" smtClean="0">
                <a:solidFill>
                  <a:schemeClr val="tx1"/>
                </a:solidFill>
                <a:latin typeface="Times New Roman"/>
                <a:ea typeface="Times New Roman"/>
                <a:cs typeface="Times New Roman"/>
              </a:rPr>
              <a:t>SAYAP MALAIKAT/ANGLE WINGS</a:t>
            </a:r>
          </a:p>
          <a:p>
            <a:pPr>
              <a:lnSpc>
                <a:spcPct val="115000"/>
              </a:lnSpc>
              <a:spcAft>
                <a:spcPts val="1000"/>
              </a:spcAft>
            </a:pPr>
            <a:r>
              <a:rPr lang="id-ID" sz="2800" dirty="0">
                <a:solidFill>
                  <a:schemeClr val="tx1"/>
                </a:solidFill>
                <a:latin typeface="Times New Roman"/>
                <a:ea typeface="Times New Roman"/>
                <a:cs typeface="Times New Roman"/>
              </a:rPr>
              <a:t/>
            </a:r>
            <a:br>
              <a:rPr lang="id-ID" sz="2800"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Berfungsi untuk memperkuat otot bahu, sekaligus melenturkannya. Caranya :</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Kedua lengan diluruskan ke depan dengan jari-jari terbuka.</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Lengan  disorongkan ke depan, bergantian kiri kanan.</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Pada waktu lengan disorong ke depan, jari-jari bergerak </a:t>
            </a:r>
          </a:p>
          <a:p>
            <a:pPr>
              <a:lnSpc>
                <a:spcPct val="115000"/>
              </a:lnSpc>
              <a:spcAft>
                <a:spcPts val="1000"/>
              </a:spcAft>
            </a:pPr>
            <a:r>
              <a:rPr lang="id-ID" dirty="0" smtClean="0">
                <a:solidFill>
                  <a:schemeClr val="tx1"/>
                </a:solidFill>
                <a:latin typeface="Times New Roman"/>
                <a:ea typeface="Times New Roman"/>
                <a:cs typeface="Times New Roman"/>
              </a:rPr>
              <a:t>   seperti </a:t>
            </a:r>
            <a:r>
              <a:rPr lang="id-ID" dirty="0">
                <a:solidFill>
                  <a:schemeClr val="tx1"/>
                </a:solidFill>
                <a:latin typeface="Times New Roman"/>
                <a:ea typeface="Times New Roman"/>
                <a:cs typeface="Times New Roman"/>
              </a:rPr>
              <a:t>dalam tarian kecak.</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Perhatikan pinggang harus dalam posisi tidak ikut bergerak.</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Setiap gerakan dilakukan dalam hitungan 10 Kali</a:t>
            </a:r>
            <a:r>
              <a:rPr lang="id-ID" dirty="0" smtClean="0">
                <a:solidFill>
                  <a:schemeClr val="tx1"/>
                </a:solidFill>
                <a:latin typeface="Times New Roman"/>
                <a:ea typeface="Times New Roman"/>
                <a:cs typeface="Times New Roman"/>
              </a:rPr>
              <a:t>.</a:t>
            </a:r>
            <a:endParaRPr lang="id-ID" dirty="0">
              <a:solidFill>
                <a:schemeClr val="tx1"/>
              </a:solidFill>
              <a:ea typeface="Calibri"/>
              <a:cs typeface="Times New Roman"/>
            </a:endParaRPr>
          </a:p>
        </p:txBody>
      </p:sp>
    </p:spTree>
    <p:extLst>
      <p:ext uri="{BB962C8B-B14F-4D97-AF65-F5344CB8AC3E}">
        <p14:creationId xmlns:p14="http://schemas.microsoft.com/office/powerpoint/2010/main" val="18531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63000">
              <a:srgbClr val="FF0300"/>
            </a:gs>
            <a:gs pos="74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600" y="404664"/>
            <a:ext cx="7056784" cy="534267"/>
          </a:xfrm>
        </p:spPr>
        <p:txBody>
          <a:bodyPr>
            <a:normAutofit/>
          </a:bodyPr>
          <a:lstStyle/>
          <a:p>
            <a:pPr marL="342900" lvl="0" indent="-342900">
              <a:lnSpc>
                <a:spcPct val="115000"/>
              </a:lnSpc>
              <a:spcBef>
                <a:spcPts val="0"/>
              </a:spcBef>
            </a:pPr>
            <a:r>
              <a:rPr lang="id-ID" sz="2400" b="0" cap="none" dirty="0" smtClean="0">
                <a:solidFill>
                  <a:prstClr val="black"/>
                </a:solidFill>
                <a:latin typeface="Aharoni" pitchFamily="2" charset="-79"/>
                <a:ea typeface="Calibri"/>
                <a:cs typeface="Aharoni" pitchFamily="2" charset="-79"/>
              </a:rPr>
              <a:t> </a:t>
            </a:r>
            <a:endParaRPr lang="id-ID" sz="2000" b="0" cap="none" dirty="0">
              <a:solidFill>
                <a:prstClr val="black"/>
              </a:solidFill>
              <a:latin typeface="Aharoni" pitchFamily="2" charset="-79"/>
              <a:ea typeface="Calibri"/>
              <a:cs typeface="Aharoni" pitchFamily="2" charset="-79"/>
            </a:endParaRPr>
          </a:p>
        </p:txBody>
      </p:sp>
      <p:sp>
        <p:nvSpPr>
          <p:cNvPr id="3" name="Text Placeholder 2"/>
          <p:cNvSpPr>
            <a:spLocks noGrp="1"/>
          </p:cNvSpPr>
          <p:nvPr>
            <p:ph type="body" idx="1"/>
          </p:nvPr>
        </p:nvSpPr>
        <p:spPr>
          <a:xfrm>
            <a:off x="683568" y="476672"/>
            <a:ext cx="7848872" cy="5328592"/>
          </a:xfrm>
        </p:spPr>
        <p:txBody>
          <a:bodyPr>
            <a:normAutofit lnSpcReduction="10000"/>
          </a:bodyPr>
          <a:lstStyle/>
          <a:p>
            <a:pPr marL="361950" lvl="0">
              <a:lnSpc>
                <a:spcPct val="115000"/>
              </a:lnSpc>
              <a:spcAft>
                <a:spcPts val="1000"/>
              </a:spcAft>
            </a:pPr>
            <a:r>
              <a:rPr lang="id-ID" sz="2800" b="1" u="sng" dirty="0" smtClean="0">
                <a:solidFill>
                  <a:schemeClr val="tx1"/>
                </a:solidFill>
                <a:latin typeface="Times New Roman"/>
                <a:ea typeface="Times New Roman"/>
                <a:cs typeface="Times New Roman"/>
              </a:rPr>
              <a:t>PING-PONG</a:t>
            </a:r>
          </a:p>
          <a:p>
            <a:pPr marL="361950" lvl="0">
              <a:lnSpc>
                <a:spcPct val="115000"/>
              </a:lnSpc>
              <a:spcAft>
                <a:spcPts val="1000"/>
              </a:spcAft>
            </a:pPr>
            <a:r>
              <a:rPr lang="id-ID" sz="1600" dirty="0">
                <a:solidFill>
                  <a:schemeClr val="tx1"/>
                </a:solidFill>
                <a:latin typeface="Times New Roman"/>
                <a:ea typeface="Times New Roman"/>
                <a:cs typeface="Times New Roman"/>
              </a:rPr>
              <a:t/>
            </a:r>
            <a:br>
              <a:rPr lang="id-ID" sz="1600" dirty="0">
                <a:solidFill>
                  <a:schemeClr val="tx1"/>
                </a:solidFill>
                <a:latin typeface="Times New Roman"/>
                <a:ea typeface="Times New Roman"/>
                <a:cs typeface="Times New Roman"/>
              </a:rPr>
            </a:br>
            <a:r>
              <a:rPr lang="id-ID" b="1" dirty="0">
                <a:solidFill>
                  <a:schemeClr val="bg1"/>
                </a:solidFill>
                <a:latin typeface="Times New Roman"/>
                <a:ea typeface="Times New Roman"/>
                <a:cs typeface="Times New Roman"/>
              </a:rPr>
              <a:t>Berfungsi untuk memperkuat bahu, sekaligus melatih artikulasi dan antipopping. Caranya </a:t>
            </a:r>
            <a:r>
              <a:rPr lang="id-ID" b="1" dirty="0" smtClean="0">
                <a:solidFill>
                  <a:schemeClr val="bg1"/>
                </a:solidFill>
                <a:latin typeface="Times New Roman"/>
                <a:ea typeface="Times New Roman"/>
                <a:cs typeface="Times New Roman"/>
              </a:rPr>
              <a:t>:</a:t>
            </a:r>
            <a:endParaRPr lang="id-ID" b="1" dirty="0">
              <a:solidFill>
                <a:schemeClr val="bg1"/>
              </a:solidFill>
              <a:latin typeface="Times New Roman"/>
              <a:ea typeface="Times New Roman"/>
              <a:cs typeface="Times New Roman"/>
            </a:endParaRPr>
          </a:p>
          <a:p>
            <a:pPr marL="704850" lvl="0" indent="-342900">
              <a:lnSpc>
                <a:spcPct val="115000"/>
              </a:lnSpc>
              <a:spcAft>
                <a:spcPts val="1000"/>
              </a:spcAft>
              <a:buFontTx/>
              <a:buChar char="-"/>
            </a:pPr>
            <a:r>
              <a:rPr lang="id-ID" b="1" dirty="0" smtClean="0">
                <a:solidFill>
                  <a:schemeClr val="bg1"/>
                </a:solidFill>
                <a:latin typeface="Times New Roman"/>
                <a:ea typeface="Times New Roman"/>
                <a:cs typeface="Times New Roman"/>
              </a:rPr>
              <a:t>Kedua </a:t>
            </a:r>
            <a:r>
              <a:rPr lang="id-ID" b="1" dirty="0">
                <a:solidFill>
                  <a:schemeClr val="bg1"/>
                </a:solidFill>
                <a:latin typeface="Times New Roman"/>
                <a:ea typeface="Times New Roman"/>
                <a:cs typeface="Times New Roman"/>
              </a:rPr>
              <a:t>lengan diluruskan ke depan dengan posisi tangan dikepalkan seperti orang </a:t>
            </a:r>
            <a:r>
              <a:rPr lang="id-ID" b="1" dirty="0" smtClean="0">
                <a:solidFill>
                  <a:schemeClr val="bg1"/>
                </a:solidFill>
                <a:latin typeface="Times New Roman"/>
                <a:ea typeface="Times New Roman"/>
                <a:cs typeface="Times New Roman"/>
              </a:rPr>
              <a:t>bertinju.</a:t>
            </a:r>
            <a:endParaRPr lang="id-ID" b="1" dirty="0">
              <a:solidFill>
                <a:schemeClr val="bg1"/>
              </a:solidFill>
              <a:latin typeface="Times New Roman"/>
              <a:ea typeface="Times New Roman"/>
              <a:cs typeface="Times New Roman"/>
            </a:endParaRPr>
          </a:p>
          <a:p>
            <a:pPr marL="704850" lvl="0" indent="-342900">
              <a:lnSpc>
                <a:spcPct val="115000"/>
              </a:lnSpc>
              <a:spcAft>
                <a:spcPts val="1000"/>
              </a:spcAft>
              <a:buFontTx/>
              <a:buChar char="-"/>
            </a:pPr>
            <a:r>
              <a:rPr lang="id-ID" b="1" dirty="0" smtClean="0">
                <a:solidFill>
                  <a:schemeClr val="bg1"/>
                </a:solidFill>
                <a:latin typeface="Times New Roman"/>
                <a:ea typeface="Times New Roman"/>
                <a:cs typeface="Times New Roman"/>
              </a:rPr>
              <a:t>Lengan </a:t>
            </a:r>
            <a:r>
              <a:rPr lang="id-ID" b="1" dirty="0">
                <a:solidFill>
                  <a:schemeClr val="bg1"/>
                </a:solidFill>
                <a:latin typeface="Times New Roman"/>
                <a:ea typeface="Times New Roman"/>
                <a:cs typeface="Times New Roman"/>
              </a:rPr>
              <a:t>digerakkan menyorong ke  depan dan menghentak, seperti petinju melakukan pukulan </a:t>
            </a:r>
            <a:r>
              <a:rPr lang="id-ID" b="1" dirty="0" smtClean="0">
                <a:solidFill>
                  <a:schemeClr val="bg1"/>
                </a:solidFill>
                <a:latin typeface="Times New Roman"/>
                <a:ea typeface="Times New Roman"/>
                <a:cs typeface="Times New Roman"/>
              </a:rPr>
              <a:t>jab.</a:t>
            </a:r>
            <a:endParaRPr lang="id-ID" b="1" dirty="0">
              <a:solidFill>
                <a:schemeClr val="bg1"/>
              </a:solidFill>
              <a:latin typeface="Times New Roman"/>
              <a:ea typeface="Times New Roman"/>
              <a:cs typeface="Times New Roman"/>
            </a:endParaRPr>
          </a:p>
          <a:p>
            <a:pPr marL="704850" lvl="0" indent="-342900">
              <a:lnSpc>
                <a:spcPct val="115000"/>
              </a:lnSpc>
              <a:spcAft>
                <a:spcPts val="1000"/>
              </a:spcAft>
              <a:buFontTx/>
              <a:buChar char="-"/>
            </a:pPr>
            <a:r>
              <a:rPr lang="id-ID" b="1" dirty="0" smtClean="0">
                <a:solidFill>
                  <a:schemeClr val="bg1"/>
                </a:solidFill>
                <a:latin typeface="Times New Roman"/>
                <a:ea typeface="Times New Roman"/>
                <a:cs typeface="Times New Roman"/>
              </a:rPr>
              <a:t>Waktu </a:t>
            </a:r>
            <a:r>
              <a:rPr lang="id-ID" b="1" dirty="0">
                <a:solidFill>
                  <a:schemeClr val="bg1"/>
                </a:solidFill>
                <a:latin typeface="Times New Roman"/>
                <a:ea typeface="Times New Roman"/>
                <a:cs typeface="Times New Roman"/>
              </a:rPr>
              <a:t>lengan disorong bergantian, mulut membunyikan kata-kata “Ping-Pong” </a:t>
            </a:r>
            <a:r>
              <a:rPr lang="id-ID" b="1" dirty="0" smtClean="0">
                <a:solidFill>
                  <a:schemeClr val="bg1"/>
                </a:solidFill>
                <a:latin typeface="Times New Roman"/>
                <a:ea typeface="Times New Roman"/>
                <a:cs typeface="Times New Roman"/>
              </a:rPr>
              <a:t>bergantian.</a:t>
            </a:r>
            <a:endParaRPr lang="id-ID" b="1" dirty="0">
              <a:solidFill>
                <a:schemeClr val="bg1"/>
              </a:solidFill>
              <a:latin typeface="Times New Roman"/>
              <a:ea typeface="Times New Roman"/>
              <a:cs typeface="Times New Roman"/>
            </a:endParaRPr>
          </a:p>
          <a:p>
            <a:pPr marL="704850" lvl="0" indent="-342900">
              <a:lnSpc>
                <a:spcPct val="115000"/>
              </a:lnSpc>
              <a:spcAft>
                <a:spcPts val="1000"/>
              </a:spcAft>
              <a:buFontTx/>
              <a:buChar char="-"/>
            </a:pPr>
            <a:r>
              <a:rPr lang="id-ID" b="1" dirty="0" smtClean="0">
                <a:solidFill>
                  <a:schemeClr val="bg1"/>
                </a:solidFill>
                <a:latin typeface="Times New Roman"/>
                <a:ea typeface="Times New Roman"/>
                <a:cs typeface="Times New Roman"/>
              </a:rPr>
              <a:t>Gerakan </a:t>
            </a:r>
            <a:r>
              <a:rPr lang="id-ID" b="1" dirty="0">
                <a:solidFill>
                  <a:schemeClr val="bg1"/>
                </a:solidFill>
                <a:latin typeface="Times New Roman"/>
                <a:ea typeface="Times New Roman"/>
                <a:cs typeface="Times New Roman"/>
              </a:rPr>
              <a:t>berakhir dengan menarik kedua lengan ke </a:t>
            </a:r>
            <a:r>
              <a:rPr lang="id-ID" b="1" dirty="0" smtClean="0">
                <a:solidFill>
                  <a:schemeClr val="bg1"/>
                </a:solidFill>
                <a:latin typeface="Times New Roman"/>
                <a:ea typeface="Times New Roman"/>
                <a:cs typeface="Times New Roman"/>
              </a:rPr>
              <a:t>atas.</a:t>
            </a:r>
            <a:endParaRPr lang="id-ID" b="1" dirty="0">
              <a:solidFill>
                <a:schemeClr val="bg1"/>
              </a:solidFill>
              <a:latin typeface="Times New Roman"/>
              <a:ea typeface="Times New Roman"/>
              <a:cs typeface="Times New Roman"/>
            </a:endParaRPr>
          </a:p>
          <a:p>
            <a:pPr marL="704850" lvl="0" indent="-342900">
              <a:lnSpc>
                <a:spcPct val="115000"/>
              </a:lnSpc>
              <a:spcAft>
                <a:spcPts val="1000"/>
              </a:spcAft>
              <a:buFontTx/>
              <a:buChar char="-"/>
            </a:pPr>
            <a:r>
              <a:rPr lang="id-ID" b="1" dirty="0" smtClean="0">
                <a:solidFill>
                  <a:schemeClr val="bg1"/>
                </a:solidFill>
                <a:latin typeface="Times New Roman"/>
                <a:ea typeface="Times New Roman"/>
                <a:cs typeface="Times New Roman"/>
              </a:rPr>
              <a:t>Setiap </a:t>
            </a:r>
            <a:r>
              <a:rPr lang="id-ID" b="1" dirty="0">
                <a:solidFill>
                  <a:schemeClr val="bg1"/>
                </a:solidFill>
                <a:latin typeface="Times New Roman"/>
                <a:ea typeface="Times New Roman"/>
                <a:cs typeface="Times New Roman"/>
              </a:rPr>
              <a:t>gerakan dilakukan dalam hitungan 10 Kali</a:t>
            </a:r>
            <a:r>
              <a:rPr lang="id-ID" b="1" dirty="0" smtClean="0">
                <a:solidFill>
                  <a:schemeClr val="bg1"/>
                </a:solidFill>
                <a:latin typeface="Times New Roman"/>
                <a:ea typeface="Times New Roman"/>
                <a:cs typeface="Times New Roman"/>
              </a:rPr>
              <a:t>.</a:t>
            </a:r>
          </a:p>
        </p:txBody>
      </p:sp>
    </p:spTree>
    <p:extLst>
      <p:ext uri="{BB962C8B-B14F-4D97-AF65-F5344CB8AC3E}">
        <p14:creationId xmlns:p14="http://schemas.microsoft.com/office/powerpoint/2010/main" val="345420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63000">
              <a:srgbClr val="FF0300"/>
            </a:gs>
            <a:gs pos="74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600" y="404664"/>
            <a:ext cx="7056784" cy="534267"/>
          </a:xfrm>
        </p:spPr>
        <p:txBody>
          <a:bodyPr>
            <a:normAutofit/>
          </a:bodyPr>
          <a:lstStyle/>
          <a:p>
            <a:pPr marL="342900" lvl="0" indent="-342900">
              <a:lnSpc>
                <a:spcPct val="115000"/>
              </a:lnSpc>
              <a:spcBef>
                <a:spcPts val="0"/>
              </a:spcBef>
            </a:pPr>
            <a:r>
              <a:rPr lang="id-ID" sz="2400" b="0" cap="none" dirty="0" smtClean="0">
                <a:solidFill>
                  <a:prstClr val="black"/>
                </a:solidFill>
                <a:latin typeface="Aharoni" pitchFamily="2" charset="-79"/>
                <a:ea typeface="Calibri"/>
                <a:cs typeface="Aharoni" pitchFamily="2" charset="-79"/>
              </a:rPr>
              <a:t> </a:t>
            </a:r>
            <a:endParaRPr lang="id-ID" sz="2000" b="0" cap="none" dirty="0">
              <a:solidFill>
                <a:prstClr val="black"/>
              </a:solidFill>
              <a:latin typeface="Aharoni" pitchFamily="2" charset="-79"/>
              <a:ea typeface="Calibri"/>
              <a:cs typeface="Aharoni" pitchFamily="2" charset="-79"/>
            </a:endParaRPr>
          </a:p>
        </p:txBody>
      </p:sp>
      <p:sp>
        <p:nvSpPr>
          <p:cNvPr id="3" name="Text Placeholder 2"/>
          <p:cNvSpPr>
            <a:spLocks noGrp="1"/>
          </p:cNvSpPr>
          <p:nvPr>
            <p:ph type="body" idx="1"/>
          </p:nvPr>
        </p:nvSpPr>
        <p:spPr>
          <a:xfrm>
            <a:off x="467544" y="1628800"/>
            <a:ext cx="8280920" cy="3672408"/>
          </a:xfrm>
        </p:spPr>
        <p:txBody>
          <a:bodyPr>
            <a:normAutofit/>
          </a:bodyPr>
          <a:lstStyle/>
          <a:p>
            <a:pPr lvl="0">
              <a:lnSpc>
                <a:spcPct val="115000"/>
              </a:lnSpc>
              <a:spcAft>
                <a:spcPts val="1000"/>
              </a:spcAft>
            </a:pPr>
            <a:r>
              <a:rPr lang="id-ID" sz="2800" b="1" u="sng" dirty="0" smtClean="0">
                <a:solidFill>
                  <a:schemeClr val="bg2"/>
                </a:solidFill>
                <a:latin typeface="Times New Roman"/>
                <a:ea typeface="Times New Roman"/>
                <a:cs typeface="Times New Roman"/>
              </a:rPr>
              <a:t>MERAIH BINTANG/ REACHING THE STAR</a:t>
            </a:r>
          </a:p>
          <a:p>
            <a:pPr lvl="0">
              <a:lnSpc>
                <a:spcPct val="115000"/>
              </a:lnSpc>
            </a:pPr>
            <a:r>
              <a:rPr lang="id-ID" sz="1600" dirty="0">
                <a:solidFill>
                  <a:schemeClr val="tx1"/>
                </a:solidFill>
                <a:latin typeface="Times New Roman"/>
                <a:ea typeface="Times New Roman"/>
                <a:cs typeface="Times New Roman"/>
              </a:rPr>
              <a:t/>
            </a:r>
            <a:br>
              <a:rPr lang="id-ID" sz="1600" dirty="0">
                <a:solidFill>
                  <a:schemeClr val="tx1"/>
                </a:solidFill>
                <a:latin typeface="Times New Roman"/>
                <a:ea typeface="Times New Roman"/>
                <a:cs typeface="Times New Roman"/>
              </a:rPr>
            </a:br>
            <a:r>
              <a:rPr lang="id-ID" dirty="0">
                <a:solidFill>
                  <a:schemeClr val="bg2"/>
                </a:solidFill>
                <a:latin typeface="Times New Roman"/>
                <a:ea typeface="Times New Roman"/>
                <a:cs typeface="Times New Roman"/>
              </a:rPr>
              <a:t>Berfungsi untuk Memperkuat otot punggung dan pinggang. Caranya </a:t>
            </a:r>
            <a:r>
              <a:rPr lang="id-ID" dirty="0" smtClean="0">
                <a:solidFill>
                  <a:schemeClr val="bg2"/>
                </a:solidFill>
                <a:latin typeface="Times New Roman"/>
                <a:ea typeface="Times New Roman"/>
                <a:cs typeface="Times New Roman"/>
              </a:rPr>
              <a:t>:</a:t>
            </a:r>
            <a:endParaRPr lang="id-ID" dirty="0">
              <a:solidFill>
                <a:schemeClr val="bg2"/>
              </a:solidFill>
              <a:latin typeface="Times New Roman"/>
              <a:ea typeface="Times New Roman"/>
              <a:cs typeface="Times New Roman"/>
            </a:endParaRPr>
          </a:p>
          <a:p>
            <a:pPr marL="342900" lvl="0" indent="-342900">
              <a:lnSpc>
                <a:spcPct val="115000"/>
              </a:lnSpc>
              <a:buFontTx/>
              <a:buChar char="-"/>
            </a:pPr>
            <a:r>
              <a:rPr lang="id-ID" dirty="0" smtClean="0">
                <a:solidFill>
                  <a:schemeClr val="bg2"/>
                </a:solidFill>
                <a:latin typeface="Times New Roman"/>
                <a:ea typeface="Times New Roman"/>
                <a:cs typeface="Times New Roman"/>
              </a:rPr>
              <a:t>Bungkukkan </a:t>
            </a:r>
            <a:r>
              <a:rPr lang="id-ID" dirty="0">
                <a:solidFill>
                  <a:schemeClr val="bg2"/>
                </a:solidFill>
                <a:latin typeface="Times New Roman"/>
                <a:ea typeface="Times New Roman"/>
                <a:cs typeface="Times New Roman"/>
              </a:rPr>
              <a:t>badan dengan tangan </a:t>
            </a:r>
            <a:r>
              <a:rPr lang="id-ID" dirty="0" smtClean="0">
                <a:solidFill>
                  <a:schemeClr val="bg2"/>
                </a:solidFill>
                <a:latin typeface="Times New Roman"/>
                <a:ea typeface="Times New Roman"/>
                <a:cs typeface="Times New Roman"/>
              </a:rPr>
              <a:t>tergantung.</a:t>
            </a:r>
            <a:endParaRPr lang="id-ID" dirty="0">
              <a:solidFill>
                <a:schemeClr val="bg2"/>
              </a:solidFill>
              <a:latin typeface="Times New Roman"/>
              <a:ea typeface="Times New Roman"/>
              <a:cs typeface="Times New Roman"/>
            </a:endParaRPr>
          </a:p>
          <a:p>
            <a:pPr marL="342900" lvl="0" indent="-342900">
              <a:lnSpc>
                <a:spcPct val="115000"/>
              </a:lnSpc>
              <a:buFontTx/>
              <a:buChar char="-"/>
            </a:pPr>
            <a:r>
              <a:rPr lang="id-ID" dirty="0" smtClean="0">
                <a:solidFill>
                  <a:schemeClr val="bg2"/>
                </a:solidFill>
                <a:latin typeface="Times New Roman"/>
                <a:ea typeface="Times New Roman"/>
                <a:cs typeface="Times New Roman"/>
              </a:rPr>
              <a:t>Kemudian </a:t>
            </a:r>
            <a:r>
              <a:rPr lang="id-ID" dirty="0">
                <a:solidFill>
                  <a:schemeClr val="bg2"/>
                </a:solidFill>
                <a:latin typeface="Times New Roman"/>
                <a:ea typeface="Times New Roman"/>
                <a:cs typeface="Times New Roman"/>
              </a:rPr>
              <a:t>gerakkan tangan kesamping kiri atau  </a:t>
            </a:r>
            <a:r>
              <a:rPr lang="id-ID" dirty="0" smtClean="0">
                <a:solidFill>
                  <a:schemeClr val="bg2"/>
                </a:solidFill>
                <a:latin typeface="Times New Roman"/>
                <a:ea typeface="Times New Roman"/>
                <a:cs typeface="Times New Roman"/>
              </a:rPr>
              <a:t>kanan </a:t>
            </a:r>
            <a:r>
              <a:rPr lang="id-ID" dirty="0">
                <a:solidFill>
                  <a:schemeClr val="bg2"/>
                </a:solidFill>
                <a:latin typeface="Times New Roman"/>
                <a:ea typeface="Times New Roman"/>
                <a:cs typeface="Times New Roman"/>
              </a:rPr>
              <a:t>setinggi mungkin. Seakan akan hendak  meraih </a:t>
            </a:r>
            <a:r>
              <a:rPr lang="id-ID" dirty="0" smtClean="0">
                <a:solidFill>
                  <a:schemeClr val="bg2"/>
                </a:solidFill>
                <a:latin typeface="Times New Roman"/>
                <a:ea typeface="Times New Roman"/>
                <a:cs typeface="Times New Roman"/>
              </a:rPr>
              <a:t>bintang.</a:t>
            </a:r>
          </a:p>
          <a:p>
            <a:pPr marL="342900" lvl="0" indent="-342900">
              <a:lnSpc>
                <a:spcPct val="115000"/>
              </a:lnSpc>
              <a:buFontTx/>
              <a:buChar char="-"/>
            </a:pPr>
            <a:r>
              <a:rPr lang="id-ID" dirty="0" smtClean="0">
                <a:solidFill>
                  <a:schemeClr val="bg2"/>
                </a:solidFill>
                <a:latin typeface="Times New Roman"/>
                <a:ea typeface="Times New Roman"/>
                <a:cs typeface="Times New Roman"/>
              </a:rPr>
              <a:t>Jaga </a:t>
            </a:r>
            <a:r>
              <a:rPr lang="id-ID" dirty="0">
                <a:solidFill>
                  <a:schemeClr val="bg2"/>
                </a:solidFill>
                <a:latin typeface="Times New Roman"/>
                <a:ea typeface="Times New Roman"/>
                <a:cs typeface="Times New Roman"/>
              </a:rPr>
              <a:t>pinggang dan dada tetap lurus dan bila tangan kanan </a:t>
            </a:r>
            <a:r>
              <a:rPr lang="id-ID" dirty="0" smtClean="0">
                <a:solidFill>
                  <a:schemeClr val="bg2"/>
                </a:solidFill>
                <a:latin typeface="Times New Roman"/>
                <a:ea typeface="Times New Roman"/>
                <a:cs typeface="Times New Roman"/>
              </a:rPr>
              <a:t>meraih </a:t>
            </a:r>
            <a:r>
              <a:rPr lang="id-ID" dirty="0">
                <a:solidFill>
                  <a:schemeClr val="bg2"/>
                </a:solidFill>
                <a:latin typeface="Times New Roman"/>
                <a:ea typeface="Times New Roman"/>
                <a:cs typeface="Times New Roman"/>
              </a:rPr>
              <a:t>bintang,  maka kaki menjinjit, begitu juga sebaliknya.</a:t>
            </a:r>
            <a:endParaRPr lang="id-ID" dirty="0">
              <a:solidFill>
                <a:schemeClr val="bg2"/>
              </a:solidFill>
              <a:ea typeface="Calibri"/>
              <a:cs typeface="Times New Roman"/>
            </a:endParaRPr>
          </a:p>
        </p:txBody>
      </p:sp>
    </p:spTree>
    <p:extLst>
      <p:ext uri="{BB962C8B-B14F-4D97-AF65-F5344CB8AC3E}">
        <p14:creationId xmlns:p14="http://schemas.microsoft.com/office/powerpoint/2010/main" val="200829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29000">
              <a:srgbClr val="9CB86E"/>
            </a:gs>
            <a:gs pos="8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7560840" cy="534267"/>
          </a:xfrm>
        </p:spPr>
        <p:txBody>
          <a:bodyPr>
            <a:normAutofit/>
          </a:bodyPr>
          <a:lstStyle/>
          <a:p>
            <a:pPr marL="342900" lvl="0" indent="-342900">
              <a:lnSpc>
                <a:spcPct val="115000"/>
              </a:lnSpc>
              <a:spcBef>
                <a:spcPts val="0"/>
              </a:spcBef>
            </a:pPr>
            <a:r>
              <a:rPr lang="id-ID" sz="2400" b="0" cap="none" dirty="0" smtClean="0">
                <a:solidFill>
                  <a:prstClr val="black"/>
                </a:solidFill>
                <a:latin typeface="Aharoni" pitchFamily="2" charset="-79"/>
                <a:ea typeface="Calibri"/>
                <a:cs typeface="Aharoni" pitchFamily="2" charset="-79"/>
              </a:rPr>
              <a:t> </a:t>
            </a:r>
            <a:endParaRPr lang="id-ID" sz="2000" b="0" cap="none" dirty="0">
              <a:solidFill>
                <a:prstClr val="black"/>
              </a:solidFill>
              <a:latin typeface="Aharoni" pitchFamily="2" charset="-79"/>
              <a:ea typeface="Calibri"/>
              <a:cs typeface="Aharoni" pitchFamily="2" charset="-79"/>
            </a:endParaRPr>
          </a:p>
        </p:txBody>
      </p:sp>
      <p:sp>
        <p:nvSpPr>
          <p:cNvPr id="3" name="Text Placeholder 2"/>
          <p:cNvSpPr>
            <a:spLocks noGrp="1"/>
          </p:cNvSpPr>
          <p:nvPr>
            <p:ph type="body" idx="1"/>
          </p:nvPr>
        </p:nvSpPr>
        <p:spPr>
          <a:xfrm>
            <a:off x="251520" y="188640"/>
            <a:ext cx="8280920" cy="6336703"/>
          </a:xfrm>
        </p:spPr>
        <p:txBody>
          <a:bodyPr>
            <a:noAutofit/>
          </a:bodyPr>
          <a:lstStyle/>
          <a:p>
            <a:pPr>
              <a:lnSpc>
                <a:spcPct val="115000"/>
              </a:lnSpc>
            </a:pPr>
            <a:r>
              <a:rPr lang="id-ID" sz="2400" b="1" u="sng" dirty="0" smtClean="0">
                <a:solidFill>
                  <a:schemeClr val="tx1"/>
                </a:solidFill>
                <a:latin typeface="Times New Roman"/>
                <a:ea typeface="Times New Roman"/>
                <a:cs typeface="Times New Roman"/>
              </a:rPr>
              <a:t>NAFAS PANJANG</a:t>
            </a:r>
          </a:p>
          <a:p>
            <a:pPr>
              <a:lnSpc>
                <a:spcPct val="115000"/>
              </a:lnSpc>
              <a:spcAft>
                <a:spcPts val="1000"/>
              </a:spcAft>
            </a:pPr>
            <a:r>
              <a:rPr lang="id-ID" sz="1800" dirty="0" smtClean="0">
                <a:solidFill>
                  <a:schemeClr val="tx1"/>
                </a:solidFill>
                <a:latin typeface="Times New Roman"/>
                <a:ea typeface="Times New Roman"/>
                <a:cs typeface="Times New Roman"/>
              </a:rPr>
              <a:t>Berfungsi </a:t>
            </a:r>
            <a:r>
              <a:rPr lang="id-ID" sz="1800" dirty="0">
                <a:solidFill>
                  <a:schemeClr val="tx1"/>
                </a:solidFill>
                <a:latin typeface="Times New Roman"/>
                <a:ea typeface="Times New Roman"/>
                <a:cs typeface="Times New Roman"/>
              </a:rPr>
              <a:t>untuk memperkuat pernafasan. Caranya </a:t>
            </a:r>
            <a:r>
              <a:rPr lang="id-ID" sz="1800" dirty="0" smtClean="0">
                <a:solidFill>
                  <a:schemeClr val="tx1"/>
                </a:solidFill>
                <a:latin typeface="Times New Roman"/>
                <a:ea typeface="Times New Roman"/>
                <a:cs typeface="Times New Roman"/>
              </a:rPr>
              <a:t>:</a:t>
            </a:r>
            <a:endParaRPr lang="id-ID" sz="1800" dirty="0">
              <a:solidFill>
                <a:schemeClr val="tx1"/>
              </a:solidFill>
              <a:latin typeface="Times New Roman"/>
              <a:ea typeface="Times New Roman"/>
              <a:cs typeface="Times New Roman"/>
            </a:endParaRPr>
          </a:p>
          <a:p>
            <a:pPr>
              <a:lnSpc>
                <a:spcPct val="115000"/>
              </a:lnSpc>
            </a:pPr>
            <a:r>
              <a:rPr lang="id-ID" sz="1800" dirty="0" smtClean="0">
                <a:solidFill>
                  <a:schemeClr val="tx1"/>
                </a:solidFill>
                <a:latin typeface="Times New Roman"/>
                <a:ea typeface="Times New Roman"/>
                <a:cs typeface="Times New Roman"/>
              </a:rPr>
              <a:t>-     Dongakkan kepala.</a:t>
            </a:r>
            <a:endParaRPr lang="id-ID" sz="1800" dirty="0">
              <a:solidFill>
                <a:schemeClr val="tx1"/>
              </a:solidFill>
              <a:latin typeface="Times New Roman"/>
              <a:ea typeface="Times New Roman"/>
              <a:cs typeface="Times New Roman"/>
            </a:endParaRPr>
          </a:p>
          <a:p>
            <a:pPr marL="285750" indent="-285750">
              <a:lnSpc>
                <a:spcPct val="115000"/>
              </a:lnSpc>
              <a:buFontTx/>
              <a:buChar char="-"/>
            </a:pPr>
            <a:r>
              <a:rPr lang="id-ID" sz="1800" dirty="0" smtClean="0">
                <a:solidFill>
                  <a:schemeClr val="tx1"/>
                </a:solidFill>
                <a:latin typeface="Times New Roman"/>
                <a:ea typeface="Times New Roman"/>
                <a:cs typeface="Times New Roman"/>
              </a:rPr>
              <a:t>Tarik </a:t>
            </a:r>
            <a:r>
              <a:rPr lang="id-ID" sz="1800" dirty="0">
                <a:solidFill>
                  <a:schemeClr val="tx1"/>
                </a:solidFill>
                <a:latin typeface="Times New Roman"/>
                <a:ea typeface="Times New Roman"/>
                <a:cs typeface="Times New Roman"/>
              </a:rPr>
              <a:t>nafas sedalam-dalamnya melalui hidung dan keluarkan dari mulut yang terbuka sepelan mungkin tanpa mengeluarkan hembusan </a:t>
            </a:r>
            <a:r>
              <a:rPr lang="id-ID" sz="1800" dirty="0" smtClean="0">
                <a:solidFill>
                  <a:schemeClr val="tx1"/>
                </a:solidFill>
                <a:latin typeface="Times New Roman"/>
                <a:ea typeface="Times New Roman"/>
                <a:cs typeface="Times New Roman"/>
              </a:rPr>
              <a:t>angin.</a:t>
            </a:r>
            <a:endParaRPr lang="id-ID" sz="1800" dirty="0">
              <a:solidFill>
                <a:schemeClr val="tx1"/>
              </a:solidFill>
              <a:latin typeface="Times New Roman"/>
              <a:ea typeface="Times New Roman"/>
              <a:cs typeface="Times New Roman"/>
            </a:endParaRPr>
          </a:p>
          <a:p>
            <a:pPr marL="285750" indent="-285750">
              <a:lnSpc>
                <a:spcPct val="115000"/>
              </a:lnSpc>
              <a:buFontTx/>
              <a:buChar char="-"/>
            </a:pPr>
            <a:r>
              <a:rPr lang="id-ID" sz="1800" dirty="0" smtClean="0">
                <a:solidFill>
                  <a:schemeClr val="tx1"/>
                </a:solidFill>
                <a:latin typeface="Times New Roman"/>
                <a:ea typeface="Times New Roman"/>
                <a:cs typeface="Times New Roman"/>
              </a:rPr>
              <a:t>Apabila </a:t>
            </a:r>
            <a:r>
              <a:rPr lang="id-ID" sz="1800" dirty="0">
                <a:solidFill>
                  <a:schemeClr val="tx1"/>
                </a:solidFill>
                <a:latin typeface="Times New Roman"/>
                <a:ea typeface="Times New Roman"/>
                <a:cs typeface="Times New Roman"/>
              </a:rPr>
              <a:t>udara sudah mulai habis dan dada terasa sesak, bungkukkan badan dengan cepat untuk mengeluarkan udara yang </a:t>
            </a:r>
            <a:r>
              <a:rPr lang="id-ID" sz="1800" dirty="0" smtClean="0">
                <a:solidFill>
                  <a:schemeClr val="tx1"/>
                </a:solidFill>
                <a:latin typeface="Times New Roman"/>
                <a:ea typeface="Times New Roman"/>
                <a:cs typeface="Times New Roman"/>
              </a:rPr>
              <a:t>tersisa.</a:t>
            </a:r>
            <a:endParaRPr lang="id-ID" sz="1800" dirty="0">
              <a:solidFill>
                <a:schemeClr val="tx1"/>
              </a:solidFill>
              <a:latin typeface="Times New Roman"/>
              <a:ea typeface="Times New Roman"/>
              <a:cs typeface="Times New Roman"/>
            </a:endParaRPr>
          </a:p>
          <a:p>
            <a:pPr marL="285750" indent="-285750">
              <a:lnSpc>
                <a:spcPct val="115000"/>
              </a:lnSpc>
              <a:spcAft>
                <a:spcPts val="1000"/>
              </a:spcAft>
              <a:buFontTx/>
              <a:buChar char="-"/>
            </a:pPr>
            <a:r>
              <a:rPr lang="id-ID" sz="1800" dirty="0" smtClean="0">
                <a:solidFill>
                  <a:schemeClr val="tx1"/>
                </a:solidFill>
                <a:latin typeface="Times New Roman"/>
                <a:ea typeface="Times New Roman"/>
                <a:cs typeface="Times New Roman"/>
              </a:rPr>
              <a:t>Setiap </a:t>
            </a:r>
            <a:r>
              <a:rPr lang="id-ID" sz="1800" dirty="0">
                <a:solidFill>
                  <a:schemeClr val="tx1"/>
                </a:solidFill>
                <a:latin typeface="Times New Roman"/>
                <a:ea typeface="Times New Roman"/>
                <a:cs typeface="Times New Roman"/>
              </a:rPr>
              <a:t>gerakan dilakukan dalam hitungan 10 Kali</a:t>
            </a:r>
            <a:r>
              <a:rPr lang="id-ID" sz="1800" dirty="0" smtClean="0">
                <a:solidFill>
                  <a:schemeClr val="tx1"/>
                </a:solidFill>
                <a:latin typeface="Times New Roman"/>
                <a:ea typeface="Times New Roman"/>
                <a:cs typeface="Times New Roman"/>
              </a:rPr>
              <a:t>.</a:t>
            </a:r>
          </a:p>
          <a:p>
            <a:pPr marL="266700" indent="-266700">
              <a:lnSpc>
                <a:spcPct val="115000"/>
              </a:lnSpc>
            </a:pPr>
            <a:r>
              <a:rPr lang="id-ID" sz="1800" dirty="0">
                <a:solidFill>
                  <a:schemeClr val="tx1"/>
                </a:solidFill>
                <a:latin typeface="Times New Roman"/>
                <a:ea typeface="Times New Roman"/>
                <a:cs typeface="Times New Roman"/>
              </a:rPr>
              <a:t/>
            </a:r>
            <a:br>
              <a:rPr lang="id-ID" sz="1800" dirty="0">
                <a:solidFill>
                  <a:schemeClr val="tx1"/>
                </a:solidFill>
                <a:latin typeface="Times New Roman"/>
                <a:ea typeface="Times New Roman"/>
                <a:cs typeface="Times New Roman"/>
              </a:rPr>
            </a:br>
            <a:r>
              <a:rPr lang="id-ID" sz="1800" dirty="0" smtClean="0">
                <a:solidFill>
                  <a:schemeClr val="tx1"/>
                </a:solidFill>
                <a:latin typeface="Times New Roman"/>
                <a:ea typeface="Times New Roman"/>
                <a:cs typeface="Times New Roman"/>
              </a:rPr>
              <a:t>A. Olah </a:t>
            </a:r>
            <a:r>
              <a:rPr lang="id-ID" sz="1800" dirty="0">
                <a:solidFill>
                  <a:schemeClr val="tx1"/>
                </a:solidFill>
                <a:latin typeface="Times New Roman"/>
                <a:ea typeface="Times New Roman"/>
                <a:cs typeface="Times New Roman"/>
              </a:rPr>
              <a:t>nafas hidung-mulut</a:t>
            </a:r>
            <a:r>
              <a:rPr lang="id-ID" sz="1800" dirty="0" smtClean="0">
                <a:solidFill>
                  <a:schemeClr val="tx1"/>
                </a:solidFill>
                <a:latin typeface="Times New Roman"/>
                <a:ea typeface="Times New Roman"/>
                <a:cs typeface="Times New Roman"/>
              </a:rPr>
              <a:t>.</a:t>
            </a:r>
            <a:r>
              <a:rPr lang="id-ID" sz="1800" dirty="0">
                <a:solidFill>
                  <a:schemeClr val="tx1"/>
                </a:solidFill>
                <a:latin typeface="Times New Roman"/>
                <a:ea typeface="Times New Roman"/>
                <a:cs typeface="Times New Roman"/>
              </a:rPr>
              <a:t/>
            </a:r>
            <a:br>
              <a:rPr lang="id-ID" sz="1800" dirty="0">
                <a:solidFill>
                  <a:schemeClr val="tx1"/>
                </a:solidFill>
                <a:latin typeface="Times New Roman"/>
                <a:ea typeface="Times New Roman"/>
                <a:cs typeface="Times New Roman"/>
              </a:rPr>
            </a:br>
            <a:r>
              <a:rPr lang="id-ID" sz="1800" dirty="0" smtClean="0">
                <a:solidFill>
                  <a:schemeClr val="tx1"/>
                </a:solidFill>
                <a:latin typeface="Times New Roman"/>
                <a:ea typeface="Times New Roman"/>
                <a:cs typeface="Times New Roman"/>
              </a:rPr>
              <a:t>- Tarik </a:t>
            </a:r>
            <a:r>
              <a:rPr lang="id-ID" sz="1800" dirty="0">
                <a:solidFill>
                  <a:schemeClr val="tx1"/>
                </a:solidFill>
                <a:latin typeface="Times New Roman"/>
                <a:ea typeface="Times New Roman"/>
                <a:cs typeface="Times New Roman"/>
              </a:rPr>
              <a:t>nafas (lewat hidung), keluarkan secara perlahan lewat </a:t>
            </a:r>
            <a:r>
              <a:rPr lang="id-ID" sz="1800" dirty="0" smtClean="0">
                <a:solidFill>
                  <a:schemeClr val="tx1"/>
                </a:solidFill>
                <a:latin typeface="Times New Roman"/>
                <a:ea typeface="Times New Roman"/>
                <a:cs typeface="Times New Roman"/>
              </a:rPr>
              <a:t>mulut.</a:t>
            </a:r>
            <a:endParaRPr lang="id-ID" sz="1800" dirty="0">
              <a:solidFill>
                <a:schemeClr val="tx1"/>
              </a:solidFill>
              <a:latin typeface="Times New Roman"/>
              <a:ea typeface="Times New Roman"/>
              <a:cs typeface="Times New Roman"/>
            </a:endParaRPr>
          </a:p>
          <a:p>
            <a:pPr marL="552450" indent="-285750">
              <a:lnSpc>
                <a:spcPct val="115000"/>
              </a:lnSpc>
              <a:spcAft>
                <a:spcPts val="1000"/>
              </a:spcAft>
              <a:buFontTx/>
              <a:buChar char="-"/>
            </a:pPr>
            <a:r>
              <a:rPr lang="id-ID" sz="1800" dirty="0" smtClean="0">
                <a:solidFill>
                  <a:schemeClr val="tx1"/>
                </a:solidFill>
                <a:latin typeface="Times New Roman"/>
                <a:ea typeface="Times New Roman"/>
                <a:cs typeface="Times New Roman"/>
              </a:rPr>
              <a:t>Tarik </a:t>
            </a:r>
            <a:r>
              <a:rPr lang="id-ID" sz="1800" dirty="0">
                <a:solidFill>
                  <a:schemeClr val="tx1"/>
                </a:solidFill>
                <a:latin typeface="Times New Roman"/>
                <a:ea typeface="Times New Roman"/>
                <a:cs typeface="Times New Roman"/>
              </a:rPr>
              <a:t>nafas, tahan sejenak, lalu keluarkan secara perlahan.</a:t>
            </a:r>
            <a:br>
              <a:rPr lang="id-ID" sz="1800" dirty="0">
                <a:solidFill>
                  <a:schemeClr val="tx1"/>
                </a:solidFill>
                <a:latin typeface="Times New Roman"/>
                <a:ea typeface="Times New Roman"/>
                <a:cs typeface="Times New Roman"/>
              </a:rPr>
            </a:br>
            <a:r>
              <a:rPr lang="id-ID" sz="1800" dirty="0" smtClean="0">
                <a:solidFill>
                  <a:schemeClr val="tx1"/>
                </a:solidFill>
                <a:latin typeface="Times New Roman"/>
                <a:ea typeface="Times New Roman"/>
                <a:cs typeface="Times New Roman"/>
              </a:rPr>
              <a:t>B. Olah </a:t>
            </a:r>
            <a:r>
              <a:rPr lang="id-ID" sz="1800" dirty="0">
                <a:solidFill>
                  <a:schemeClr val="tx1"/>
                </a:solidFill>
                <a:latin typeface="Times New Roman"/>
                <a:ea typeface="Times New Roman"/>
                <a:cs typeface="Times New Roman"/>
              </a:rPr>
              <a:t>nafas dengan desis.</a:t>
            </a:r>
            <a:br>
              <a:rPr lang="id-ID" sz="1800" dirty="0">
                <a:solidFill>
                  <a:schemeClr val="tx1"/>
                </a:solidFill>
                <a:latin typeface="Times New Roman"/>
                <a:ea typeface="Times New Roman"/>
                <a:cs typeface="Times New Roman"/>
              </a:rPr>
            </a:br>
            <a:r>
              <a:rPr lang="id-ID" sz="1800" dirty="0" smtClean="0">
                <a:solidFill>
                  <a:schemeClr val="tx1"/>
                </a:solidFill>
                <a:latin typeface="Times New Roman"/>
                <a:ea typeface="Times New Roman"/>
                <a:cs typeface="Times New Roman"/>
              </a:rPr>
              <a:t>- Ambil </a:t>
            </a:r>
            <a:r>
              <a:rPr lang="id-ID" sz="1800" dirty="0">
                <a:solidFill>
                  <a:schemeClr val="tx1"/>
                </a:solidFill>
                <a:latin typeface="Times New Roman"/>
                <a:ea typeface="Times New Roman"/>
                <a:cs typeface="Times New Roman"/>
              </a:rPr>
              <a:t>nafas, keluarkan dengan cara berdesis: “sss… sss…s ss…” kaya ngempesin </a:t>
            </a:r>
            <a:r>
              <a:rPr lang="id-ID" sz="1800" dirty="0" smtClean="0">
                <a:solidFill>
                  <a:schemeClr val="tx1"/>
                </a:solidFill>
                <a:latin typeface="Times New Roman"/>
                <a:ea typeface="Times New Roman"/>
                <a:cs typeface="Times New Roman"/>
              </a:rPr>
              <a:t>ban!</a:t>
            </a:r>
            <a:endParaRPr lang="id-ID" sz="1800" dirty="0">
              <a:solidFill>
                <a:schemeClr val="tx1"/>
              </a:solidFill>
              <a:latin typeface="Times New Roman"/>
              <a:ea typeface="Times New Roman"/>
              <a:cs typeface="Times New Roman"/>
            </a:endParaRPr>
          </a:p>
          <a:p>
            <a:pPr marL="552450" indent="-285750">
              <a:lnSpc>
                <a:spcPct val="115000"/>
              </a:lnSpc>
              <a:spcAft>
                <a:spcPts val="1000"/>
              </a:spcAft>
              <a:buFontTx/>
              <a:buChar char="-"/>
            </a:pPr>
            <a:r>
              <a:rPr lang="id-ID" sz="1800" dirty="0" smtClean="0">
                <a:solidFill>
                  <a:schemeClr val="tx1"/>
                </a:solidFill>
                <a:latin typeface="Times New Roman"/>
                <a:ea typeface="Times New Roman"/>
                <a:cs typeface="Times New Roman"/>
              </a:rPr>
              <a:t>Ambil </a:t>
            </a:r>
            <a:r>
              <a:rPr lang="id-ID" sz="1800" dirty="0">
                <a:solidFill>
                  <a:schemeClr val="tx1"/>
                </a:solidFill>
                <a:latin typeface="Times New Roman"/>
                <a:ea typeface="Times New Roman"/>
                <a:cs typeface="Times New Roman"/>
              </a:rPr>
              <a:t>nafas, keluarkan dengan cara berdesis: “sss… sss…s ss…”, Namun, kali ini secara terputus-putus, seperti memompa ban sepeda menggunakan pompa</a:t>
            </a:r>
            <a:r>
              <a:rPr lang="id-ID" sz="1800" dirty="0" smtClean="0">
                <a:solidFill>
                  <a:schemeClr val="tx1"/>
                </a:solidFill>
                <a:latin typeface="Times New Roman"/>
                <a:ea typeface="Times New Roman"/>
                <a:cs typeface="Times New Roman"/>
              </a:rPr>
              <a:t>.</a:t>
            </a:r>
            <a:endParaRPr lang="id-ID" sz="1800" dirty="0">
              <a:solidFill>
                <a:schemeClr val="tx1"/>
              </a:solidFill>
              <a:ea typeface="Calibri"/>
              <a:cs typeface="Times New Roman"/>
            </a:endParaRPr>
          </a:p>
        </p:txBody>
      </p:sp>
    </p:spTree>
    <p:extLst>
      <p:ext uri="{BB962C8B-B14F-4D97-AF65-F5344CB8AC3E}">
        <p14:creationId xmlns:p14="http://schemas.microsoft.com/office/powerpoint/2010/main" val="163155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7560840" cy="534267"/>
          </a:xfrm>
        </p:spPr>
        <p:txBody>
          <a:bodyPr>
            <a:normAutofit/>
          </a:bodyPr>
          <a:lstStyle/>
          <a:p>
            <a:pPr marL="342900" lvl="0" indent="-342900">
              <a:lnSpc>
                <a:spcPct val="115000"/>
              </a:lnSpc>
              <a:spcBef>
                <a:spcPts val="0"/>
              </a:spcBef>
            </a:pPr>
            <a:r>
              <a:rPr lang="id-ID" sz="2400" b="0" cap="none" dirty="0" smtClean="0">
                <a:solidFill>
                  <a:prstClr val="black"/>
                </a:solidFill>
                <a:latin typeface="Aharoni" pitchFamily="2" charset="-79"/>
                <a:ea typeface="Calibri"/>
                <a:cs typeface="Aharoni" pitchFamily="2" charset="-79"/>
              </a:rPr>
              <a:t> </a:t>
            </a:r>
            <a:endParaRPr lang="id-ID" sz="2000" b="0" cap="none" dirty="0">
              <a:solidFill>
                <a:prstClr val="black"/>
              </a:solidFill>
              <a:latin typeface="Aharoni" pitchFamily="2" charset="-79"/>
              <a:ea typeface="Calibri"/>
              <a:cs typeface="Aharoni" pitchFamily="2" charset="-79"/>
            </a:endParaRPr>
          </a:p>
        </p:txBody>
      </p:sp>
      <p:sp>
        <p:nvSpPr>
          <p:cNvPr id="3" name="Text Placeholder 2"/>
          <p:cNvSpPr>
            <a:spLocks noGrp="1"/>
          </p:cNvSpPr>
          <p:nvPr>
            <p:ph type="body" idx="1"/>
          </p:nvPr>
        </p:nvSpPr>
        <p:spPr>
          <a:xfrm>
            <a:off x="648072" y="1268760"/>
            <a:ext cx="7956376" cy="3312368"/>
          </a:xfrm>
        </p:spPr>
        <p:txBody>
          <a:bodyPr>
            <a:noAutofit/>
          </a:bodyPr>
          <a:lstStyle/>
          <a:p>
            <a:pPr>
              <a:lnSpc>
                <a:spcPct val="115000"/>
              </a:lnSpc>
              <a:spcAft>
                <a:spcPts val="1000"/>
              </a:spcAft>
            </a:pPr>
            <a:r>
              <a:rPr lang="id-ID" sz="2800" b="1" u="sng" dirty="0" smtClean="0">
                <a:solidFill>
                  <a:schemeClr val="tx1"/>
                </a:solidFill>
                <a:latin typeface="Times New Roman"/>
                <a:ea typeface="Times New Roman"/>
                <a:cs typeface="Times New Roman"/>
              </a:rPr>
              <a:t>MENARIK PERUT</a:t>
            </a:r>
          </a:p>
          <a:p>
            <a:pPr>
              <a:lnSpc>
                <a:spcPct val="115000"/>
              </a:lnSpc>
              <a:spcAft>
                <a:spcPts val="1000"/>
              </a:spcAft>
            </a:pPr>
            <a:r>
              <a:rPr lang="id-ID" sz="1500" dirty="0">
                <a:solidFill>
                  <a:schemeClr val="tx1"/>
                </a:solidFill>
                <a:latin typeface="Times New Roman"/>
                <a:ea typeface="Times New Roman"/>
                <a:cs typeface="Times New Roman"/>
              </a:rPr>
              <a:t/>
            </a:r>
            <a:br>
              <a:rPr lang="id-ID" sz="1500"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Berfungsi untuk melenturkan otot perut, sekaligus belajar teknik mencuri nafas. Caranya :</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Tarik nafas sedalam-dalamya hingga perut menggembung.</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Kemudian keluarkan dengan cepat melalui gerakan  mengempiskan perut yang digerakkan dengan cepat.</a:t>
            </a:r>
            <a:br>
              <a:rPr lang="id-ID" dirty="0">
                <a:solidFill>
                  <a:schemeClr val="tx1"/>
                </a:solidFill>
                <a:latin typeface="Times New Roman"/>
                <a:ea typeface="Times New Roman"/>
                <a:cs typeface="Times New Roman"/>
              </a:rPr>
            </a:br>
            <a:r>
              <a:rPr lang="id-ID" dirty="0">
                <a:solidFill>
                  <a:schemeClr val="tx1"/>
                </a:solidFill>
                <a:latin typeface="Times New Roman"/>
                <a:ea typeface="Times New Roman"/>
                <a:cs typeface="Times New Roman"/>
              </a:rPr>
              <a:t>• Setiap gerakan dilakukan dalam hitungan 10 Kali</a:t>
            </a:r>
            <a:r>
              <a:rPr lang="id-ID" dirty="0" smtClean="0">
                <a:solidFill>
                  <a:schemeClr val="tx1"/>
                </a:solidFill>
                <a:latin typeface="Times New Roman"/>
                <a:ea typeface="Times New Roman"/>
                <a:cs typeface="Times New Roman"/>
              </a:rPr>
              <a:t>.</a:t>
            </a:r>
            <a:endParaRPr lang="id-ID" dirty="0">
              <a:solidFill>
                <a:schemeClr val="tx1"/>
              </a:solidFill>
              <a:ea typeface="Calibri"/>
              <a:cs typeface="Times New Roman"/>
            </a:endParaRPr>
          </a:p>
        </p:txBody>
      </p:sp>
    </p:spTree>
    <p:extLst>
      <p:ext uri="{BB962C8B-B14F-4D97-AF65-F5344CB8AC3E}">
        <p14:creationId xmlns:p14="http://schemas.microsoft.com/office/powerpoint/2010/main" val="156686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84168" y="116632"/>
            <a:ext cx="3024336" cy="792088"/>
          </a:xfrm>
        </p:spPr>
        <p:txBody>
          <a:bodyPr/>
          <a:lstStyle/>
          <a:p>
            <a:r>
              <a:rPr lang="id-ID" dirty="0" smtClean="0"/>
              <a:t>Pertemuan </a:t>
            </a:r>
            <a:r>
              <a:rPr lang="id-ID" dirty="0"/>
              <a:t>5</a:t>
            </a:r>
          </a:p>
        </p:txBody>
      </p:sp>
      <p:sp>
        <p:nvSpPr>
          <p:cNvPr id="4" name="Rectangle 3"/>
          <p:cNvSpPr/>
          <p:nvPr/>
        </p:nvSpPr>
        <p:spPr>
          <a:xfrm>
            <a:off x="2771800" y="3186842"/>
            <a:ext cx="4752528" cy="1754326"/>
          </a:xfrm>
          <a:prstGeom prst="rect">
            <a:avLst/>
          </a:prstGeom>
          <a:noFill/>
        </p:spPr>
        <p:txBody>
          <a:bodyPr wrap="square" lIns="91440" tIns="45720" rIns="91440" bIns="45720">
            <a:spAutoFit/>
          </a:bodyPr>
          <a:lstStyle/>
          <a:p>
            <a:pPr algn="ctr"/>
            <a:r>
              <a:rPr lang="id-ID"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Teknik Olah Nafas &amp; Vokal </a:t>
            </a:r>
            <a:endParaRPr lang="en-US"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992072983"/>
      </p:ext>
    </p:extLst>
  </p:cSld>
  <p:clrMapOvr>
    <a:masterClrMapping/>
  </p:clrMapOvr>
  <p:transition spd="slow">
    <p:randomBar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05540" y="4434681"/>
            <a:ext cx="5182344" cy="2522711"/>
          </a:xfrm>
        </p:spPr>
        <p:txBody>
          <a:bodyPr>
            <a:normAutofit/>
          </a:bodyPr>
          <a:lstStyle/>
          <a:p>
            <a:r>
              <a:rPr lang="id-ID" sz="2800" b="1" dirty="0" smtClean="0">
                <a:solidFill>
                  <a:schemeClr val="bg2"/>
                </a:solidFill>
                <a:latin typeface="Agency FB" pitchFamily="34" charset="0"/>
                <a:cs typeface="Aharoni" pitchFamily="2" charset="-79"/>
              </a:rPr>
              <a:t> </a:t>
            </a:r>
            <a:endParaRPr lang="id-ID" sz="2800" b="1" dirty="0">
              <a:solidFill>
                <a:schemeClr val="bg2"/>
              </a:solidFill>
              <a:latin typeface="Agency FB" pitchFamily="34" charset="0"/>
              <a:cs typeface="Aharoni" pitchFamily="2" charset="-79"/>
            </a:endParaRPr>
          </a:p>
        </p:txBody>
      </p:sp>
      <p:sp>
        <p:nvSpPr>
          <p:cNvPr id="5" name="TextBox 4"/>
          <p:cNvSpPr txBox="1"/>
          <p:nvPr/>
        </p:nvSpPr>
        <p:spPr>
          <a:xfrm>
            <a:off x="971600" y="980728"/>
            <a:ext cx="3888432" cy="4268861"/>
          </a:xfrm>
          <a:prstGeom prst="rect">
            <a:avLst/>
          </a:prstGeom>
          <a:noFill/>
        </p:spPr>
        <p:txBody>
          <a:bodyPr wrap="square" rtlCol="0">
            <a:spAutoFit/>
          </a:bodyPr>
          <a:lstStyle/>
          <a:p>
            <a:pPr marL="342900" indent="-342900">
              <a:lnSpc>
                <a:spcPct val="115000"/>
              </a:lnSpc>
              <a:buFont typeface="Symbol"/>
              <a:buChar char=""/>
            </a:pPr>
            <a:r>
              <a:rPr lang="id-ID" sz="2400" dirty="0" smtClean="0">
                <a:solidFill>
                  <a:srgbClr val="EEECE1"/>
                </a:solidFill>
                <a:latin typeface="Aharoni" pitchFamily="2" charset="-79"/>
                <a:ea typeface="Calibri"/>
                <a:cs typeface="Aharoni" pitchFamily="2" charset="-79"/>
              </a:rPr>
              <a:t>Macam Pernafasan</a:t>
            </a:r>
          </a:p>
          <a:p>
            <a:pPr>
              <a:lnSpc>
                <a:spcPct val="115000"/>
              </a:lnSpc>
            </a:pPr>
            <a:r>
              <a:rPr lang="id-ID" sz="2400" dirty="0" smtClean="0">
                <a:solidFill>
                  <a:srgbClr val="EEECE1"/>
                </a:solidFill>
                <a:latin typeface="Aharoni" pitchFamily="2" charset="-79"/>
                <a:ea typeface="Calibri"/>
                <a:cs typeface="Aharoni" pitchFamily="2" charset="-79"/>
              </a:rPr>
              <a:t> </a:t>
            </a:r>
          </a:p>
          <a:p>
            <a:pPr marL="342900" indent="-342900">
              <a:lnSpc>
                <a:spcPct val="115000"/>
              </a:lnSpc>
              <a:buFont typeface="Symbol"/>
              <a:buChar char=""/>
            </a:pPr>
            <a:r>
              <a:rPr lang="id-ID" sz="2400" dirty="0" smtClean="0">
                <a:solidFill>
                  <a:srgbClr val="EEECE1"/>
                </a:solidFill>
                <a:latin typeface="Aharoni" pitchFamily="2" charset="-79"/>
                <a:ea typeface="Calibri"/>
                <a:cs typeface="Aharoni" pitchFamily="2" charset="-79"/>
              </a:rPr>
              <a:t>Atur Nafas</a:t>
            </a:r>
          </a:p>
          <a:p>
            <a:pPr>
              <a:lnSpc>
                <a:spcPct val="115000"/>
              </a:lnSpc>
            </a:pPr>
            <a:endParaRPr lang="id-ID" sz="2400" dirty="0" smtClean="0">
              <a:solidFill>
                <a:srgbClr val="EEECE1"/>
              </a:solidFill>
              <a:latin typeface="Aharoni" pitchFamily="2" charset="-79"/>
              <a:ea typeface="Calibri"/>
              <a:cs typeface="Aharoni" pitchFamily="2" charset="-79"/>
            </a:endParaRPr>
          </a:p>
          <a:p>
            <a:pPr marL="342900" indent="-342900">
              <a:lnSpc>
                <a:spcPct val="115000"/>
              </a:lnSpc>
              <a:buFont typeface="Symbol"/>
              <a:buChar char=""/>
            </a:pPr>
            <a:r>
              <a:rPr lang="id-ID" sz="2400" dirty="0" smtClean="0">
                <a:solidFill>
                  <a:srgbClr val="EEECE1"/>
                </a:solidFill>
                <a:latin typeface="Aharoni" pitchFamily="2" charset="-79"/>
                <a:ea typeface="Calibri"/>
                <a:cs typeface="Aharoni" pitchFamily="2" charset="-79"/>
              </a:rPr>
              <a:t>Pernafasan Diafragma</a:t>
            </a:r>
          </a:p>
          <a:p>
            <a:pPr>
              <a:lnSpc>
                <a:spcPct val="115000"/>
              </a:lnSpc>
            </a:pPr>
            <a:endParaRPr lang="id-ID" sz="2400" dirty="0" smtClean="0">
              <a:solidFill>
                <a:srgbClr val="EEECE1"/>
              </a:solidFill>
              <a:latin typeface="Aharoni" pitchFamily="2" charset="-79"/>
              <a:ea typeface="Calibri"/>
              <a:cs typeface="Aharoni" pitchFamily="2" charset="-79"/>
            </a:endParaRPr>
          </a:p>
          <a:p>
            <a:pPr marL="342900" indent="-342900">
              <a:lnSpc>
                <a:spcPct val="115000"/>
              </a:lnSpc>
              <a:buFont typeface="Symbol"/>
              <a:buChar char=""/>
            </a:pPr>
            <a:r>
              <a:rPr lang="id-ID" sz="2400" dirty="0" smtClean="0">
                <a:solidFill>
                  <a:srgbClr val="EEECE1"/>
                </a:solidFill>
                <a:latin typeface="Aharoni" pitchFamily="2" charset="-79"/>
                <a:ea typeface="Calibri"/>
                <a:cs typeface="Aharoni" pitchFamily="2" charset="-79"/>
              </a:rPr>
              <a:t>Latihan Pernafasan</a:t>
            </a:r>
          </a:p>
          <a:p>
            <a:pPr>
              <a:lnSpc>
                <a:spcPct val="115000"/>
              </a:lnSpc>
            </a:pPr>
            <a:endParaRPr lang="id-ID" sz="2400" dirty="0" smtClean="0">
              <a:solidFill>
                <a:srgbClr val="EEECE1"/>
              </a:solidFill>
              <a:latin typeface="Aharoni" pitchFamily="2" charset="-79"/>
              <a:ea typeface="Calibri"/>
              <a:cs typeface="Aharoni" pitchFamily="2" charset="-79"/>
            </a:endParaRPr>
          </a:p>
          <a:p>
            <a:pPr marL="342900" indent="-342900">
              <a:lnSpc>
                <a:spcPct val="115000"/>
              </a:lnSpc>
              <a:buFont typeface="Symbol"/>
              <a:buChar char=""/>
            </a:pPr>
            <a:r>
              <a:rPr lang="id-ID" sz="2400" dirty="0" smtClean="0">
                <a:solidFill>
                  <a:srgbClr val="EEECE1"/>
                </a:solidFill>
                <a:latin typeface="Aharoni" pitchFamily="2" charset="-79"/>
                <a:ea typeface="Calibri"/>
                <a:cs typeface="Aharoni" pitchFamily="2" charset="-79"/>
              </a:rPr>
              <a:t>Latihan Olah Vokal</a:t>
            </a:r>
          </a:p>
          <a:p>
            <a:pPr>
              <a:lnSpc>
                <a:spcPct val="115000"/>
              </a:lnSpc>
            </a:pPr>
            <a:endParaRPr lang="id-ID" sz="2000" dirty="0">
              <a:solidFill>
                <a:srgbClr val="EEECE1"/>
              </a:solidFill>
              <a:latin typeface="Aharoni" pitchFamily="2" charset="-79"/>
              <a:ea typeface="Calibri"/>
              <a:cs typeface="Aharoni" pitchFamily="2" charset="-79"/>
            </a:endParaRPr>
          </a:p>
        </p:txBody>
      </p:sp>
    </p:spTree>
    <p:extLst>
      <p:ext uri="{BB962C8B-B14F-4D97-AF65-F5344CB8AC3E}">
        <p14:creationId xmlns:p14="http://schemas.microsoft.com/office/powerpoint/2010/main" val="27967545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4293096"/>
            <a:ext cx="8568952" cy="2286641"/>
          </a:xfrm>
        </p:spPr>
        <p:txBody>
          <a:bodyPr>
            <a:normAutofit/>
          </a:bodyPr>
          <a:lstStyle/>
          <a:p>
            <a:pPr algn="ctr">
              <a:lnSpc>
                <a:spcPct val="115000"/>
              </a:lnSpc>
              <a:spcAft>
                <a:spcPts val="1000"/>
              </a:spcAft>
            </a:pPr>
            <a:r>
              <a:rPr lang="id-ID" dirty="0" smtClean="0">
                <a:latin typeface="Times New Roman"/>
                <a:ea typeface="Times New Roman"/>
                <a:cs typeface="Times New Roman"/>
              </a:rPr>
              <a:t>Pernafasan </a:t>
            </a:r>
            <a:r>
              <a:rPr lang="id-ID" dirty="0">
                <a:latin typeface="Times New Roman"/>
                <a:ea typeface="Times New Roman"/>
                <a:cs typeface="Times New Roman"/>
              </a:rPr>
              <a:t>dada kurang baik dilakukan dalam menghimpun tenaga sebagai penggetar sumber suara. Karena mengakibatkan Presenter &amp; MC merasa cepat lelah dalam memproduksikan suara, sebab peralatan pernafasan tidak dapat bekerja dengan leluasa. Demikian juga Presenter &amp; MC akan cepat merasa gatal – gatal ditenggorokan dan disusul kemudian dengan penampilan suara yang serak</a:t>
            </a:r>
            <a:r>
              <a:rPr lang="id-ID" dirty="0" smtClean="0">
                <a:latin typeface="Times New Roman"/>
                <a:ea typeface="Times New Roman"/>
                <a:cs typeface="Times New Roman"/>
              </a:rPr>
              <a:t>.</a:t>
            </a:r>
            <a:endParaRPr lang="id-ID" sz="1800" dirty="0">
              <a:ea typeface="Calibri"/>
              <a:cs typeface="Times New Roman"/>
            </a:endParaRPr>
          </a:p>
        </p:txBody>
      </p:sp>
      <p:pic>
        <p:nvPicPr>
          <p:cNvPr id="1026" name="Picture 2" descr="D:\Bahan Mengajar\Olah Vokal Penyiaran\Foto dan Gambar\pernafasan dad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836712"/>
            <a:ext cx="7056784" cy="396044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607393" y="323945"/>
            <a:ext cx="4124847" cy="584775"/>
          </a:xfrm>
          <a:prstGeom prst="rect">
            <a:avLst/>
          </a:prstGeom>
          <a:noFill/>
        </p:spPr>
        <p:txBody>
          <a:bodyPr wrap="none" rtlCol="0">
            <a:spAutoFit/>
          </a:bodyPr>
          <a:lstStyle/>
          <a:p>
            <a:r>
              <a:rPr lang="id-ID" sz="3200" dirty="0" smtClean="0">
                <a:solidFill>
                  <a:schemeClr val="bg2"/>
                </a:solidFill>
                <a:latin typeface="Aharoni" pitchFamily="2" charset="-79"/>
                <a:cs typeface="Aharoni" pitchFamily="2" charset="-79"/>
              </a:rPr>
              <a:t>PERNAFASAN DADA</a:t>
            </a:r>
            <a:endParaRPr lang="id-ID" sz="3200" dirty="0">
              <a:solidFill>
                <a:schemeClr val="bg2"/>
              </a:solidFill>
              <a:latin typeface="Aharoni" pitchFamily="2" charset="-79"/>
              <a:cs typeface="Aharoni" pitchFamily="2" charset="-79"/>
            </a:endParaRPr>
          </a:p>
        </p:txBody>
      </p:sp>
    </p:spTree>
    <p:extLst>
      <p:ext uri="{BB962C8B-B14F-4D97-AF65-F5344CB8AC3E}">
        <p14:creationId xmlns:p14="http://schemas.microsoft.com/office/powerpoint/2010/main" val="89591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3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1000" fill="hold"/>
                                        <p:tgtEl>
                                          <p:spTgt spid="1026"/>
                                        </p:tgtEl>
                                        <p:attrNameLst>
                                          <p:attrName>ppt_w</p:attrName>
                                        </p:attrNameLst>
                                      </p:cBhvr>
                                      <p:tavLst>
                                        <p:tav tm="0">
                                          <p:val>
                                            <p:fltVal val="0"/>
                                          </p:val>
                                        </p:tav>
                                        <p:tav tm="100000">
                                          <p:val>
                                            <p:strVal val="#ppt_w"/>
                                          </p:val>
                                        </p:tav>
                                      </p:tavLst>
                                    </p:anim>
                                    <p:anim calcmode="lin" valueType="num">
                                      <p:cBhvr>
                                        <p:cTn id="14" dur="1000" fill="hold"/>
                                        <p:tgtEl>
                                          <p:spTgt spid="1026"/>
                                        </p:tgtEl>
                                        <p:attrNameLst>
                                          <p:attrName>ppt_h</p:attrName>
                                        </p:attrNameLst>
                                      </p:cBhvr>
                                      <p:tavLst>
                                        <p:tav tm="0">
                                          <p:val>
                                            <p:fltVal val="0"/>
                                          </p:val>
                                        </p:tav>
                                        <p:tav tm="100000">
                                          <p:val>
                                            <p:strVal val="#ppt_h"/>
                                          </p:val>
                                        </p:tav>
                                      </p:tavLst>
                                    </p:anim>
                                    <p:anim calcmode="lin" valueType="num">
                                      <p:cBhvr>
                                        <p:cTn id="15" dur="1000" fill="hold"/>
                                        <p:tgtEl>
                                          <p:spTgt spid="1026"/>
                                        </p:tgtEl>
                                        <p:attrNameLst>
                                          <p:attrName>style.rotation</p:attrName>
                                        </p:attrNameLst>
                                      </p:cBhvr>
                                      <p:tavLst>
                                        <p:tav tm="0">
                                          <p:val>
                                            <p:fltVal val="90"/>
                                          </p:val>
                                        </p:tav>
                                        <p:tav tm="100000">
                                          <p:val>
                                            <p:fltVal val="0"/>
                                          </p:val>
                                        </p:tav>
                                      </p:tavLst>
                                    </p:anim>
                                    <p:animEffect transition="in" filter="fade">
                                      <p:cBhvr>
                                        <p:cTn id="16" dur="10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barn(inVertical)">
                                      <p:cBhvr>
                                        <p:cTn id="2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5536" y="260648"/>
            <a:ext cx="7772400" cy="1296144"/>
          </a:xfrm>
        </p:spPr>
        <p:txBody>
          <a:bodyPr>
            <a:normAutofit/>
          </a:bodyPr>
          <a:lstStyle/>
          <a:p>
            <a:pPr algn="ctr">
              <a:lnSpc>
                <a:spcPct val="115000"/>
              </a:lnSpc>
              <a:spcAft>
                <a:spcPts val="1000"/>
              </a:spcAft>
            </a:pPr>
            <a:r>
              <a:rPr lang="id-ID" b="1" dirty="0" smtClean="0">
                <a:latin typeface="Times New Roman"/>
                <a:ea typeface="Times New Roman"/>
                <a:cs typeface="Times New Roman"/>
              </a:rPr>
              <a:t>Pernafasan </a:t>
            </a:r>
            <a:r>
              <a:rPr lang="id-ID" b="1" dirty="0">
                <a:latin typeface="Times New Roman"/>
                <a:ea typeface="Times New Roman"/>
                <a:cs typeface="Times New Roman"/>
              </a:rPr>
              <a:t>perut ini kurang mempunyai daya untuk mendukung pembentukan volume suara. Tapi pernafasan ini cukup baik untuk melatih vokal dari pada pernafasan dada</a:t>
            </a:r>
            <a:r>
              <a:rPr lang="id-ID" b="1" dirty="0" smtClean="0">
                <a:latin typeface="Times New Roman"/>
                <a:ea typeface="Times New Roman"/>
                <a:cs typeface="Times New Roman"/>
              </a:rPr>
              <a:t>.</a:t>
            </a:r>
            <a:endParaRPr lang="id-ID" sz="1800" b="1" dirty="0">
              <a:ea typeface="Calibri"/>
              <a:cs typeface="Times New Roman"/>
            </a:endParaRPr>
          </a:p>
        </p:txBody>
      </p:sp>
      <p:pic>
        <p:nvPicPr>
          <p:cNvPr id="2050" name="Picture 2" descr="D:\Bahan Mengajar\Olah Vokal Penyiaran\Foto dan Gambar\pernafasan peru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628800"/>
            <a:ext cx="7272808" cy="40101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50151" y="5759411"/>
            <a:ext cx="4164923" cy="584775"/>
          </a:xfrm>
          <a:prstGeom prst="rect">
            <a:avLst/>
          </a:prstGeom>
          <a:noFill/>
        </p:spPr>
        <p:txBody>
          <a:bodyPr wrap="none" rtlCol="0">
            <a:spAutoFit/>
          </a:bodyPr>
          <a:lstStyle/>
          <a:p>
            <a:r>
              <a:rPr lang="id-ID" sz="3200" dirty="0" smtClean="0">
                <a:solidFill>
                  <a:schemeClr val="bg2"/>
                </a:solidFill>
                <a:latin typeface="Aharoni" pitchFamily="2" charset="-79"/>
                <a:cs typeface="Aharoni" pitchFamily="2" charset="-79"/>
              </a:rPr>
              <a:t>PERNAFASAN PERUT</a:t>
            </a:r>
            <a:endParaRPr lang="id-ID" sz="3200" dirty="0">
              <a:solidFill>
                <a:schemeClr val="bg2"/>
              </a:solidFill>
              <a:latin typeface="Aharoni" pitchFamily="2" charset="-79"/>
              <a:cs typeface="Aharoni" pitchFamily="2" charset="-79"/>
            </a:endParaRPr>
          </a:p>
        </p:txBody>
      </p:sp>
    </p:spTree>
    <p:extLst>
      <p:ext uri="{BB962C8B-B14F-4D97-AF65-F5344CB8AC3E}">
        <p14:creationId xmlns:p14="http://schemas.microsoft.com/office/powerpoint/2010/main" val="41375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835696" y="764704"/>
            <a:ext cx="5099984" cy="4154984"/>
          </a:xfrm>
          <a:prstGeom prst="rect">
            <a:avLst/>
          </a:prstGeom>
          <a:noFill/>
        </p:spPr>
        <p:txBody>
          <a:bodyPr wrap="square" rtlCol="0">
            <a:spAutoFit/>
          </a:bodyPr>
          <a:lstStyle/>
          <a:p>
            <a:pPr lvl="0"/>
            <a:endParaRPr lang="id-ID" sz="2400" b="1" dirty="0">
              <a:solidFill>
                <a:prstClr val="black"/>
              </a:solidFill>
            </a:endParaRPr>
          </a:p>
          <a:p>
            <a:pPr marL="342900" lvl="0" indent="-342900">
              <a:buFont typeface="Arial" pitchFamily="34" charset="0"/>
              <a:buChar char="•"/>
            </a:pPr>
            <a:r>
              <a:rPr lang="id-ID" sz="2400" b="1" dirty="0">
                <a:solidFill>
                  <a:prstClr val="black"/>
                </a:solidFill>
              </a:rPr>
              <a:t>Mahasiswa tidak boleh menggunakan: sepatu/baju santai, celana berbahan levis/jeans. Rambut harus tertata rapih</a:t>
            </a:r>
          </a:p>
          <a:p>
            <a:pPr lvl="0"/>
            <a:r>
              <a:rPr lang="id-ID" sz="2400" b="1" dirty="0">
                <a:solidFill>
                  <a:prstClr val="black"/>
                </a:solidFill>
              </a:rPr>
              <a:t> </a:t>
            </a:r>
          </a:p>
          <a:p>
            <a:pPr marL="342900" lvl="0" indent="-342900">
              <a:buFont typeface="Arial" pitchFamily="34" charset="0"/>
              <a:buChar char="•"/>
            </a:pPr>
            <a:r>
              <a:rPr lang="id-ID" sz="2400" b="1" dirty="0">
                <a:solidFill>
                  <a:prstClr val="black"/>
                </a:solidFill>
              </a:rPr>
              <a:t>Mahasiswi tidak boleh menggunakan: sepatu/baju santai, jilbab yang menonjolkan mode yang berlebihan . Wajib menggunakan Rok panjang</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37" y="5085184"/>
            <a:ext cx="6900863" cy="156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02233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arn(inVertical)">
                                      <p:cBhvr>
                                        <p:cTn id="7" dur="500"/>
                                        <p:tgtEl>
                                          <p:spTgt spid="4">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arn(inVertical)">
                                      <p:cBhvr>
                                        <p:cTn id="1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4509120"/>
            <a:ext cx="7772400" cy="2016224"/>
          </a:xfrm>
        </p:spPr>
        <p:txBody>
          <a:bodyPr>
            <a:normAutofit/>
          </a:bodyPr>
          <a:lstStyle/>
          <a:p>
            <a:pPr algn="ctr">
              <a:lnSpc>
                <a:spcPct val="115000"/>
              </a:lnSpc>
              <a:spcAft>
                <a:spcPts val="1000"/>
              </a:spcAft>
            </a:pPr>
            <a:r>
              <a:rPr lang="id-ID" dirty="0" smtClean="0">
                <a:latin typeface="Times New Roman"/>
                <a:ea typeface="Times New Roman"/>
                <a:cs typeface="Times New Roman"/>
              </a:rPr>
              <a:t>Dimana </a:t>
            </a:r>
            <a:r>
              <a:rPr lang="id-ID" dirty="0">
                <a:latin typeface="Times New Roman"/>
                <a:ea typeface="Times New Roman"/>
                <a:cs typeface="Times New Roman"/>
              </a:rPr>
              <a:t>tahapan perut lebih dominan dari pada dada. Pernafasan Diafragma adalah yang paling efektif bagi seorang Presenter &amp; MC dan paling menguntungkan dalam berolah vokal. Sebab tidak mengakibatkan ketegangan pada peralatan pernafasan dan peralatan suara serta juga mempunyai cukup daya untuk pembentukan volume suara</a:t>
            </a:r>
            <a:r>
              <a:rPr lang="id-ID" dirty="0" smtClean="0">
                <a:latin typeface="Times New Roman"/>
                <a:ea typeface="Times New Roman"/>
                <a:cs typeface="Times New Roman"/>
              </a:rPr>
              <a:t>.</a:t>
            </a:r>
            <a:endParaRPr lang="id-ID" sz="1800" dirty="0">
              <a:ea typeface="Calibri"/>
              <a:cs typeface="Times New Roman"/>
            </a:endParaRPr>
          </a:p>
        </p:txBody>
      </p:sp>
      <p:pic>
        <p:nvPicPr>
          <p:cNvPr id="3074" name="Picture 2" descr="D:\Bahan Mengajar\Olah Vokal Penyiaran\Foto dan Gambar\pernafasan diafragm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908720"/>
            <a:ext cx="7338395" cy="3600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79712" y="260648"/>
            <a:ext cx="5410455" cy="584775"/>
          </a:xfrm>
          <a:prstGeom prst="rect">
            <a:avLst/>
          </a:prstGeom>
          <a:noFill/>
        </p:spPr>
        <p:txBody>
          <a:bodyPr wrap="none" rtlCol="0">
            <a:spAutoFit/>
          </a:bodyPr>
          <a:lstStyle/>
          <a:p>
            <a:r>
              <a:rPr lang="id-ID" sz="3200" dirty="0" smtClean="0">
                <a:solidFill>
                  <a:schemeClr val="bg2"/>
                </a:solidFill>
                <a:latin typeface="Aharoni" pitchFamily="2" charset="-79"/>
                <a:cs typeface="Aharoni" pitchFamily="2" charset="-79"/>
              </a:rPr>
              <a:t>PERNAFASAN DIAFRAGMA</a:t>
            </a:r>
            <a:endParaRPr lang="id-ID" sz="3200" dirty="0">
              <a:solidFill>
                <a:schemeClr val="bg2"/>
              </a:solidFill>
              <a:latin typeface="Aharoni" pitchFamily="2" charset="-79"/>
              <a:cs typeface="Aharoni" pitchFamily="2" charset="-79"/>
            </a:endParaRPr>
          </a:p>
        </p:txBody>
      </p:sp>
    </p:spTree>
    <p:extLst>
      <p:ext uri="{BB962C8B-B14F-4D97-AF65-F5344CB8AC3E}">
        <p14:creationId xmlns:p14="http://schemas.microsoft.com/office/powerpoint/2010/main" val="415920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73623" y="6201593"/>
            <a:ext cx="5794921" cy="899815"/>
          </a:xfrm>
        </p:spPr>
        <p:txBody>
          <a:bodyPr>
            <a:normAutofit fontScale="90000"/>
          </a:bodyPr>
          <a:lstStyle/>
          <a:p>
            <a:r>
              <a:rPr lang="id-ID" dirty="0" smtClean="0"/>
              <a:t> Pernafasan Diafragma</a:t>
            </a:r>
            <a:endParaRPr lang="id-ID" dirty="0"/>
          </a:p>
        </p:txBody>
      </p:sp>
      <p:sp>
        <p:nvSpPr>
          <p:cNvPr id="3" name="Text Placeholder 2"/>
          <p:cNvSpPr>
            <a:spLocks noGrp="1"/>
          </p:cNvSpPr>
          <p:nvPr>
            <p:ph type="body" idx="1"/>
          </p:nvPr>
        </p:nvSpPr>
        <p:spPr>
          <a:xfrm>
            <a:off x="395536" y="476672"/>
            <a:ext cx="8424936" cy="5472608"/>
          </a:xfrm>
          <a:gradFill>
            <a:gsLst>
              <a:gs pos="0">
                <a:schemeClr val="dk1">
                  <a:shade val="51000"/>
                  <a:satMod val="130000"/>
                  <a:alpha val="54000"/>
                </a:schemeClr>
              </a:gs>
              <a:gs pos="80000">
                <a:schemeClr val="dk1">
                  <a:shade val="93000"/>
                  <a:satMod val="130000"/>
                </a:schemeClr>
              </a:gs>
              <a:gs pos="100000">
                <a:schemeClr val="dk1">
                  <a:shade val="94000"/>
                  <a:satMod val="135000"/>
                </a:schemeClr>
              </a:gs>
            </a:gsLst>
          </a:gradFill>
        </p:spPr>
        <p:style>
          <a:lnRef idx="0">
            <a:schemeClr val="dk1"/>
          </a:lnRef>
          <a:fillRef idx="3">
            <a:schemeClr val="dk1"/>
          </a:fillRef>
          <a:effectRef idx="3">
            <a:schemeClr val="dk1"/>
          </a:effectRef>
          <a:fontRef idx="minor">
            <a:schemeClr val="lt1"/>
          </a:fontRef>
        </p:style>
        <p:txBody>
          <a:bodyPr>
            <a:noAutofit/>
          </a:bodyPr>
          <a:lstStyle/>
          <a:p>
            <a:pPr algn="ctr">
              <a:lnSpc>
                <a:spcPct val="115000"/>
              </a:lnSpc>
              <a:spcAft>
                <a:spcPts val="1000"/>
              </a:spcAft>
            </a:pPr>
            <a:r>
              <a:rPr lang="id-ID" dirty="0" smtClean="0">
                <a:solidFill>
                  <a:schemeClr val="bg1"/>
                </a:solidFill>
                <a:latin typeface="Times New Roman"/>
                <a:ea typeface="Times New Roman"/>
                <a:cs typeface="Times New Roman"/>
              </a:rPr>
              <a:t>Suara </a:t>
            </a:r>
            <a:r>
              <a:rPr lang="id-ID" dirty="0">
                <a:solidFill>
                  <a:schemeClr val="bg1"/>
                </a:solidFill>
                <a:latin typeface="Times New Roman"/>
                <a:ea typeface="Times New Roman"/>
                <a:cs typeface="Times New Roman"/>
              </a:rPr>
              <a:t>yang keluar dari rongga badan antara dada dan perut –dikenal dengan sebutan “suara diafragma”.Jenis suara ini akan lebih bertenaga (powerful), bulat, terdengar jelas, dan keras tanpa harus berteriak. </a:t>
            </a:r>
            <a:endParaRPr lang="id-ID" dirty="0" smtClean="0">
              <a:solidFill>
                <a:schemeClr val="bg1"/>
              </a:solidFill>
              <a:latin typeface="Times New Roman"/>
              <a:ea typeface="Times New Roman"/>
              <a:cs typeface="Times New Roman"/>
            </a:endParaRPr>
          </a:p>
          <a:p>
            <a:pPr algn="ctr">
              <a:lnSpc>
                <a:spcPct val="115000"/>
              </a:lnSpc>
              <a:spcAft>
                <a:spcPts val="1000"/>
              </a:spcAft>
            </a:pPr>
            <a:r>
              <a:rPr lang="id-ID" dirty="0" smtClean="0">
                <a:solidFill>
                  <a:schemeClr val="bg1"/>
                </a:solidFill>
                <a:latin typeface="Times New Roman"/>
                <a:ea typeface="Times New Roman"/>
                <a:cs typeface="Times New Roman"/>
              </a:rPr>
              <a:t>Untuk </a:t>
            </a:r>
            <a:r>
              <a:rPr lang="id-ID" dirty="0">
                <a:solidFill>
                  <a:schemeClr val="bg1"/>
                </a:solidFill>
                <a:latin typeface="Times New Roman"/>
                <a:ea typeface="Times New Roman"/>
                <a:cs typeface="Times New Roman"/>
              </a:rPr>
              <a:t>bisa mengeluarkan suara diafragma, kita dapat melakukan latihan ringan sebagai berikut</a:t>
            </a:r>
            <a:r>
              <a:rPr lang="id-ID" dirty="0" smtClean="0">
                <a:solidFill>
                  <a:schemeClr val="bg1"/>
                </a:solidFill>
                <a:latin typeface="Times New Roman"/>
                <a:ea typeface="Times New Roman"/>
                <a:cs typeface="Times New Roman"/>
              </a:rPr>
              <a:t>:</a:t>
            </a:r>
          </a:p>
          <a:p>
            <a:pPr algn="ctr">
              <a:lnSpc>
                <a:spcPct val="115000"/>
              </a:lnSpc>
              <a:spcAft>
                <a:spcPts val="1000"/>
              </a:spcAft>
            </a:pPr>
            <a:endParaRPr lang="id-ID" dirty="0">
              <a:solidFill>
                <a:schemeClr val="bg1"/>
              </a:solidFill>
              <a:ea typeface="Calibri"/>
              <a:cs typeface="Times New Roman"/>
            </a:endParaRPr>
          </a:p>
          <a:p>
            <a:pPr>
              <a:lnSpc>
                <a:spcPct val="115000"/>
              </a:lnSpc>
              <a:spcAft>
                <a:spcPts val="1000"/>
              </a:spcAft>
            </a:pPr>
            <a:r>
              <a:rPr lang="id-ID" dirty="0">
                <a:solidFill>
                  <a:schemeClr val="bg1"/>
                </a:solidFill>
                <a:latin typeface="Aharoni" pitchFamily="2" charset="-79"/>
                <a:ea typeface="Times New Roman"/>
                <a:cs typeface="Aharoni" pitchFamily="2" charset="-79"/>
              </a:rPr>
              <a:t>1. Ucapkan huruf vocal A, I, U, E, O dengan panjang-panjang. Contoh: tarik nafas, lalu suarakan AAAAAaaaaaaaaaaaaa… (dengan bulat), terus, sampai habis nafas. Dilanjutkan lagi untuk huruf lainnya.</a:t>
            </a:r>
            <a:endParaRPr lang="id-ID" dirty="0">
              <a:solidFill>
                <a:schemeClr val="bg1"/>
              </a:solidFill>
              <a:latin typeface="Aharoni" pitchFamily="2" charset="-79"/>
              <a:ea typeface="Calibri"/>
              <a:cs typeface="Aharoni" pitchFamily="2" charset="-79"/>
            </a:endParaRPr>
          </a:p>
          <a:p>
            <a:pPr>
              <a:lnSpc>
                <a:spcPct val="115000"/>
              </a:lnSpc>
              <a:spcAft>
                <a:spcPts val="1000"/>
              </a:spcAft>
            </a:pPr>
            <a:r>
              <a:rPr lang="id-ID" dirty="0">
                <a:solidFill>
                  <a:schemeClr val="bg1"/>
                </a:solidFill>
                <a:latin typeface="Aharoni" pitchFamily="2" charset="-79"/>
                <a:ea typeface="Times New Roman"/>
                <a:cs typeface="Aharoni" pitchFamily="2" charset="-79"/>
              </a:rPr>
              <a:t>2. Suarakan AAAAaaaaaaa… dari nada rendah, lalu naik sampai AAAAaaaaaaa… nada tinggi</a:t>
            </a:r>
            <a:r>
              <a:rPr lang="id-ID" dirty="0" smtClean="0">
                <a:solidFill>
                  <a:schemeClr val="bg1"/>
                </a:solidFill>
                <a:latin typeface="Times New Roman"/>
                <a:ea typeface="Times New Roman"/>
                <a:cs typeface="Times New Roman"/>
              </a:rPr>
              <a:t>.</a:t>
            </a:r>
            <a:endParaRPr lang="id-ID" dirty="0">
              <a:solidFill>
                <a:schemeClr val="bg1"/>
              </a:solidFill>
              <a:ea typeface="Calibri"/>
              <a:cs typeface="Times New Roman"/>
            </a:endParaRPr>
          </a:p>
        </p:txBody>
      </p:sp>
    </p:spTree>
    <p:extLst>
      <p:ext uri="{BB962C8B-B14F-4D97-AF65-F5344CB8AC3E}">
        <p14:creationId xmlns:p14="http://schemas.microsoft.com/office/powerpoint/2010/main" val="172718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73623" y="6201593"/>
            <a:ext cx="5794921" cy="899815"/>
          </a:xfrm>
        </p:spPr>
        <p:txBody>
          <a:bodyPr>
            <a:normAutofit fontScale="90000"/>
          </a:bodyPr>
          <a:lstStyle/>
          <a:p>
            <a:r>
              <a:rPr lang="id-ID" dirty="0" smtClean="0"/>
              <a:t> Pernafasan Diafragma</a:t>
            </a:r>
            <a:endParaRPr lang="id-ID" dirty="0"/>
          </a:p>
        </p:txBody>
      </p:sp>
      <p:sp>
        <p:nvSpPr>
          <p:cNvPr id="3" name="Text Placeholder 2"/>
          <p:cNvSpPr>
            <a:spLocks noGrp="1"/>
          </p:cNvSpPr>
          <p:nvPr>
            <p:ph type="body" idx="1"/>
          </p:nvPr>
        </p:nvSpPr>
        <p:spPr>
          <a:xfrm>
            <a:off x="539552" y="1268760"/>
            <a:ext cx="8424936" cy="4032448"/>
          </a:xfrm>
          <a:gradFill>
            <a:gsLst>
              <a:gs pos="0">
                <a:schemeClr val="dk1">
                  <a:shade val="51000"/>
                  <a:satMod val="130000"/>
                  <a:alpha val="47000"/>
                </a:schemeClr>
              </a:gs>
              <a:gs pos="80000">
                <a:schemeClr val="dk1">
                  <a:shade val="93000"/>
                  <a:satMod val="130000"/>
                </a:schemeClr>
              </a:gs>
              <a:gs pos="100000">
                <a:schemeClr val="dk1">
                  <a:shade val="94000"/>
                  <a:satMod val="135000"/>
                </a:schemeClr>
              </a:gs>
            </a:gsLst>
          </a:gradFill>
        </p:spPr>
        <p:style>
          <a:lnRef idx="0">
            <a:schemeClr val="dk1"/>
          </a:lnRef>
          <a:fillRef idx="3">
            <a:schemeClr val="dk1"/>
          </a:fillRef>
          <a:effectRef idx="3">
            <a:schemeClr val="dk1"/>
          </a:effectRef>
          <a:fontRef idx="minor">
            <a:schemeClr val="lt1"/>
          </a:fontRef>
        </p:style>
        <p:txBody>
          <a:bodyPr>
            <a:noAutofit/>
          </a:bodyPr>
          <a:lstStyle/>
          <a:p>
            <a:pPr>
              <a:lnSpc>
                <a:spcPct val="115000"/>
              </a:lnSpc>
              <a:spcAft>
                <a:spcPts val="1000"/>
              </a:spcAft>
            </a:pPr>
            <a:endParaRPr lang="id-ID" dirty="0">
              <a:solidFill>
                <a:schemeClr val="bg1"/>
              </a:solidFill>
              <a:latin typeface="Aharoni" pitchFamily="2" charset="-79"/>
              <a:ea typeface="Calibri"/>
              <a:cs typeface="Aharoni" pitchFamily="2" charset="-79"/>
            </a:endParaRPr>
          </a:p>
          <a:p>
            <a:pPr>
              <a:lnSpc>
                <a:spcPct val="115000"/>
              </a:lnSpc>
              <a:spcAft>
                <a:spcPts val="1000"/>
              </a:spcAft>
            </a:pPr>
            <a:r>
              <a:rPr lang="id-ID" dirty="0">
                <a:solidFill>
                  <a:schemeClr val="bg1"/>
                </a:solidFill>
                <a:latin typeface="Aharoni" pitchFamily="2" charset="-79"/>
                <a:ea typeface="Times New Roman"/>
                <a:cs typeface="Aharoni" pitchFamily="2" charset="-79"/>
              </a:rPr>
              <a:t>3. Ambil napas pelan-pelan. Ketika diafragma dirasa udah penuh, buang pelan-pelan. Untuk nambah power, buang nafas itu, hela dengan cara berdesis: ss… ss… ss… (putus-putus), seperti memompa isi udara keluar. Akan tampak diafragma Anda bergerak</a:t>
            </a:r>
            <a:r>
              <a:rPr lang="id-ID" dirty="0" smtClean="0">
                <a:solidFill>
                  <a:schemeClr val="bg1"/>
                </a:solidFill>
                <a:latin typeface="Aharoni" pitchFamily="2" charset="-79"/>
                <a:ea typeface="Times New Roman"/>
                <a:cs typeface="Aharoni" pitchFamily="2" charset="-79"/>
              </a:rPr>
              <a:t>.</a:t>
            </a:r>
          </a:p>
          <a:p>
            <a:pPr>
              <a:lnSpc>
                <a:spcPct val="115000"/>
              </a:lnSpc>
              <a:spcAft>
                <a:spcPts val="1000"/>
              </a:spcAft>
            </a:pPr>
            <a:endParaRPr lang="id-ID" dirty="0">
              <a:solidFill>
                <a:schemeClr val="bg1"/>
              </a:solidFill>
              <a:latin typeface="Aharoni" pitchFamily="2" charset="-79"/>
              <a:ea typeface="Calibri"/>
              <a:cs typeface="Aharoni" pitchFamily="2" charset="-79"/>
            </a:endParaRPr>
          </a:p>
          <a:p>
            <a:r>
              <a:rPr lang="id-ID" dirty="0">
                <a:solidFill>
                  <a:schemeClr val="bg1"/>
                </a:solidFill>
                <a:latin typeface="Aharoni" pitchFamily="2" charset="-79"/>
                <a:ea typeface="Times New Roman"/>
                <a:cs typeface="Aharoni" pitchFamily="2" charset="-79"/>
              </a:rPr>
              <a:t>4. Saat mengambil napas, bahu jangan sampai terangkat. Kalau terangkat, berarti Anda bernapas dengan </a:t>
            </a:r>
            <a:r>
              <a:rPr lang="id-ID" dirty="0" smtClean="0">
                <a:solidFill>
                  <a:schemeClr val="bg1"/>
                </a:solidFill>
                <a:latin typeface="Aharoni" pitchFamily="2" charset="-79"/>
                <a:ea typeface="Times New Roman"/>
                <a:cs typeface="Aharoni" pitchFamily="2" charset="-79"/>
              </a:rPr>
              <a:t>paru-paru (dada). </a:t>
            </a:r>
            <a:r>
              <a:rPr lang="id-ID" dirty="0">
                <a:solidFill>
                  <a:schemeClr val="bg1"/>
                </a:solidFill>
                <a:latin typeface="Aharoni" pitchFamily="2" charset="-79"/>
                <a:ea typeface="Times New Roman"/>
                <a:cs typeface="Aharoni" pitchFamily="2" charset="-79"/>
              </a:rPr>
              <a:t>Contoh: ketika orang sedang ambil napas mendadak karena kaget, ia akan mengambil napas dengan paru-paru. Makanya, orang kaget suka megang dada</a:t>
            </a:r>
            <a:endParaRPr lang="id-ID" dirty="0">
              <a:solidFill>
                <a:schemeClr val="bg1"/>
              </a:solidFill>
              <a:latin typeface="Aharoni" pitchFamily="2" charset="-79"/>
              <a:cs typeface="Aharoni" pitchFamily="2" charset="-79"/>
            </a:endParaRPr>
          </a:p>
        </p:txBody>
      </p:sp>
    </p:spTree>
    <p:extLst>
      <p:ext uri="{BB962C8B-B14F-4D97-AF65-F5344CB8AC3E}">
        <p14:creationId xmlns:p14="http://schemas.microsoft.com/office/powerpoint/2010/main" val="317500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1615" y="5301208"/>
            <a:ext cx="2914601" cy="864096"/>
          </a:xfrm>
        </p:spPr>
        <p:txBody>
          <a:bodyPr/>
          <a:lstStyle/>
          <a:p>
            <a:r>
              <a:rPr lang="id-ID" dirty="0" smtClean="0">
                <a:solidFill>
                  <a:schemeClr val="bg2"/>
                </a:solidFill>
              </a:rPr>
              <a:t>atur nafas</a:t>
            </a:r>
            <a:endParaRPr lang="id-ID" dirty="0">
              <a:solidFill>
                <a:schemeClr val="bg2"/>
              </a:solidFill>
            </a:endParaRPr>
          </a:p>
        </p:txBody>
      </p:sp>
      <p:sp>
        <p:nvSpPr>
          <p:cNvPr id="4" name="Rounded Rectangle 3"/>
          <p:cNvSpPr/>
          <p:nvPr/>
        </p:nvSpPr>
        <p:spPr>
          <a:xfrm>
            <a:off x="2195736" y="548679"/>
            <a:ext cx="5760640" cy="2160241"/>
          </a:xfrm>
          <a:prstGeom prst="roundRect">
            <a:avLst/>
          </a:prstGeom>
          <a:solidFill>
            <a:schemeClr val="bg2">
              <a:alpha val="7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pPr>
            <a:r>
              <a:rPr lang="id-ID" sz="2000" b="1" dirty="0">
                <a:solidFill>
                  <a:schemeClr val="tx1"/>
                </a:solidFill>
                <a:latin typeface="Times New Roman"/>
                <a:ea typeface="Times New Roman"/>
                <a:cs typeface="Times New Roman"/>
              </a:rPr>
              <a:t>Mati lemas atau kekurangan napas (</a:t>
            </a:r>
            <a:r>
              <a:rPr lang="id-ID" sz="2000" b="1" i="1" dirty="0">
                <a:solidFill>
                  <a:schemeClr val="tx1"/>
                </a:solidFill>
                <a:latin typeface="Times New Roman"/>
                <a:ea typeface="Times New Roman"/>
                <a:cs typeface="Times New Roman"/>
              </a:rPr>
              <a:t>suffocation</a:t>
            </a:r>
            <a:r>
              <a:rPr lang="id-ID" sz="2000" b="1" dirty="0">
                <a:solidFill>
                  <a:schemeClr val="tx1"/>
                </a:solidFill>
                <a:latin typeface="Times New Roman"/>
                <a:ea typeface="Times New Roman"/>
                <a:cs typeface="Times New Roman"/>
              </a:rPr>
              <a:t>) adalah penyebab </a:t>
            </a:r>
            <a:r>
              <a:rPr lang="id-ID" sz="2000" b="1" dirty="0" smtClean="0">
                <a:solidFill>
                  <a:schemeClr val="tx1"/>
                </a:solidFill>
                <a:latin typeface="Times New Roman"/>
                <a:ea typeface="Times New Roman"/>
                <a:cs typeface="Times New Roman"/>
              </a:rPr>
              <a:t>kematian </a:t>
            </a:r>
            <a:r>
              <a:rPr lang="id-ID" sz="2000" b="1" dirty="0">
                <a:solidFill>
                  <a:schemeClr val="tx1"/>
                </a:solidFill>
                <a:latin typeface="Times New Roman"/>
                <a:ea typeface="Times New Roman"/>
                <a:cs typeface="Times New Roman"/>
              </a:rPr>
              <a:t>nomor satu di kalangan penyiar. Banyak penyiar biasa terus menahan napas selama bertutur. Napas megap-megap tidak akan menghasilkan siaran yang bagus.</a:t>
            </a:r>
            <a:endParaRPr lang="id-ID" sz="2000" b="1" dirty="0">
              <a:solidFill>
                <a:schemeClr val="tx1"/>
              </a:solidFill>
              <a:ea typeface="Calibri"/>
              <a:cs typeface="Times New Roman"/>
            </a:endParaRPr>
          </a:p>
        </p:txBody>
      </p:sp>
    </p:spTree>
    <p:extLst>
      <p:ext uri="{BB962C8B-B14F-4D97-AF65-F5344CB8AC3E}">
        <p14:creationId xmlns:p14="http://schemas.microsoft.com/office/powerpoint/2010/main" val="254466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1615" y="5301208"/>
            <a:ext cx="2914601" cy="864096"/>
          </a:xfrm>
        </p:spPr>
        <p:txBody>
          <a:bodyPr/>
          <a:lstStyle/>
          <a:p>
            <a:r>
              <a:rPr lang="id-ID" dirty="0" smtClean="0">
                <a:solidFill>
                  <a:schemeClr val="bg2"/>
                </a:solidFill>
              </a:rPr>
              <a:t>atur nafas</a:t>
            </a:r>
            <a:endParaRPr lang="id-ID" dirty="0">
              <a:solidFill>
                <a:schemeClr val="bg2"/>
              </a:solidFill>
            </a:endParaRPr>
          </a:p>
        </p:txBody>
      </p:sp>
      <p:sp>
        <p:nvSpPr>
          <p:cNvPr id="5" name="Rounded Rectangle 4"/>
          <p:cNvSpPr/>
          <p:nvPr/>
        </p:nvSpPr>
        <p:spPr>
          <a:xfrm>
            <a:off x="2267744" y="692696"/>
            <a:ext cx="5616624" cy="1728192"/>
          </a:xfrm>
          <a:prstGeom prst="roundRect">
            <a:avLst/>
          </a:prstGeom>
          <a:solidFill>
            <a:schemeClr val="bg2">
              <a:alpha val="7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pPr>
            <a:r>
              <a:rPr lang="id-ID" b="1" dirty="0">
                <a:solidFill>
                  <a:schemeClr val="tx1"/>
                </a:solidFill>
                <a:latin typeface="Aharoni" pitchFamily="2" charset="-79"/>
                <a:ea typeface="Times New Roman"/>
                <a:cs typeface="Aharoni" pitchFamily="2" charset="-79"/>
              </a:rPr>
              <a:t>Jauhkan mulut Anda dari microphone saat menarik nafas. Jangan sampai tarikan nafas Anda mengudara</a:t>
            </a:r>
            <a:endParaRPr lang="id-ID" sz="1600" b="1" dirty="0">
              <a:solidFill>
                <a:schemeClr val="tx1"/>
              </a:solidFill>
              <a:latin typeface="Aharoni" pitchFamily="2" charset="-79"/>
              <a:ea typeface="Calibri"/>
              <a:cs typeface="Aharoni" pitchFamily="2" charset="-79"/>
            </a:endParaRPr>
          </a:p>
        </p:txBody>
      </p:sp>
    </p:spTree>
    <p:extLst>
      <p:ext uri="{BB962C8B-B14F-4D97-AF65-F5344CB8AC3E}">
        <p14:creationId xmlns:p14="http://schemas.microsoft.com/office/powerpoint/2010/main" val="298793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1615" y="5301208"/>
            <a:ext cx="2914601" cy="864096"/>
          </a:xfrm>
        </p:spPr>
        <p:txBody>
          <a:bodyPr/>
          <a:lstStyle/>
          <a:p>
            <a:r>
              <a:rPr lang="id-ID" dirty="0" smtClean="0">
                <a:solidFill>
                  <a:schemeClr val="bg2"/>
                </a:solidFill>
              </a:rPr>
              <a:t>atur nafas</a:t>
            </a:r>
            <a:endParaRPr lang="id-ID" dirty="0">
              <a:solidFill>
                <a:schemeClr val="bg2"/>
              </a:solidFill>
            </a:endParaRPr>
          </a:p>
        </p:txBody>
      </p:sp>
      <p:sp>
        <p:nvSpPr>
          <p:cNvPr id="6" name="Rounded Rectangle 5"/>
          <p:cNvSpPr/>
          <p:nvPr/>
        </p:nvSpPr>
        <p:spPr>
          <a:xfrm>
            <a:off x="3347864" y="506727"/>
            <a:ext cx="4752528" cy="3570345"/>
          </a:xfrm>
          <a:prstGeom prst="roundRect">
            <a:avLst/>
          </a:prstGeom>
          <a:solidFill>
            <a:schemeClr val="bg2">
              <a:alpha val="7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d-ID" sz="2000" b="1" dirty="0">
                <a:solidFill>
                  <a:schemeClr val="tx1"/>
                </a:solidFill>
                <a:latin typeface="Times New Roman"/>
                <a:ea typeface="Times New Roman"/>
                <a:cs typeface="Times New Roman"/>
              </a:rPr>
              <a:t>Sikap badan yang baik dan dukungan dari diafragma Anda, akan membuat tiap nafas bekerja lebih lama bagi Anda. Anda bisa latih hal itu dengan cara meratakan jari tangan dan tekan diafragma (rongga antara dana dan perut). Ketika Anda mulai dengan suara rendah, tekan diafragma Anda dengan tangan. Teknik ini akan memberi Anda kekuatan ekstra.</a:t>
            </a:r>
            <a:endParaRPr lang="id-ID" sz="2000" b="1" dirty="0">
              <a:solidFill>
                <a:schemeClr val="tx1"/>
              </a:solidFill>
              <a:ea typeface="Calibri"/>
              <a:cs typeface="Times New Roman"/>
            </a:endParaRPr>
          </a:p>
        </p:txBody>
      </p:sp>
    </p:spTree>
    <p:extLst>
      <p:ext uri="{BB962C8B-B14F-4D97-AF65-F5344CB8AC3E}">
        <p14:creationId xmlns:p14="http://schemas.microsoft.com/office/powerpoint/2010/main" val="8878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1615" y="5301208"/>
            <a:ext cx="2914601" cy="864096"/>
          </a:xfrm>
        </p:spPr>
        <p:txBody>
          <a:bodyPr/>
          <a:lstStyle/>
          <a:p>
            <a:r>
              <a:rPr lang="id-ID" dirty="0" smtClean="0">
                <a:solidFill>
                  <a:schemeClr val="bg2"/>
                </a:solidFill>
              </a:rPr>
              <a:t>atur nafas</a:t>
            </a:r>
            <a:endParaRPr lang="id-ID" dirty="0">
              <a:solidFill>
                <a:schemeClr val="bg2"/>
              </a:solidFill>
            </a:endParaRPr>
          </a:p>
        </p:txBody>
      </p:sp>
      <p:sp>
        <p:nvSpPr>
          <p:cNvPr id="7" name="Rounded Rectangle 6"/>
          <p:cNvSpPr/>
          <p:nvPr/>
        </p:nvSpPr>
        <p:spPr>
          <a:xfrm>
            <a:off x="2627784" y="692696"/>
            <a:ext cx="4896544" cy="1944216"/>
          </a:xfrm>
          <a:prstGeom prst="roundRect">
            <a:avLst/>
          </a:prstGeom>
          <a:solidFill>
            <a:schemeClr val="bg2">
              <a:alpha val="7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pPr>
            <a:r>
              <a:rPr lang="id-ID" sz="2000" b="1" dirty="0">
                <a:solidFill>
                  <a:schemeClr val="tx1"/>
                </a:solidFill>
                <a:latin typeface="Times New Roman"/>
                <a:ea typeface="Times New Roman"/>
                <a:cs typeface="Times New Roman"/>
              </a:rPr>
              <a:t>Ketika Anda membaca naskah, buatlah tanda di mana Anda akan mengambil nafas. Ikuti instruksi Anda sendiri dan bernafaslah saat Anda melihat tanda itu.</a:t>
            </a:r>
            <a:endParaRPr lang="id-ID" sz="2000" b="1" dirty="0">
              <a:solidFill>
                <a:schemeClr val="tx1"/>
              </a:solidFill>
              <a:ea typeface="Calibri"/>
              <a:cs typeface="Times New Roman"/>
            </a:endParaRPr>
          </a:p>
        </p:txBody>
      </p:sp>
    </p:spTree>
    <p:extLst>
      <p:ext uri="{BB962C8B-B14F-4D97-AF65-F5344CB8AC3E}">
        <p14:creationId xmlns:p14="http://schemas.microsoft.com/office/powerpoint/2010/main" val="319564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869160"/>
            <a:ext cx="4355976" cy="1323578"/>
          </a:xfrm>
        </p:spPr>
        <p:txBody>
          <a:bodyPr>
            <a:normAutofit fontScale="90000"/>
          </a:bodyPr>
          <a:lstStyle/>
          <a:p>
            <a:r>
              <a:rPr lang="id-ID" b="1" dirty="0" smtClean="0"/>
              <a:t>Latihan </a:t>
            </a:r>
            <a:br>
              <a:rPr lang="id-ID" b="1" dirty="0" smtClean="0"/>
            </a:br>
            <a:r>
              <a:rPr lang="id-ID" b="1" dirty="0" smtClean="0"/>
              <a:t>Pernafasan</a:t>
            </a:r>
            <a:endParaRPr lang="id-ID" b="1" dirty="0"/>
          </a:p>
        </p:txBody>
      </p:sp>
      <p:sp>
        <p:nvSpPr>
          <p:cNvPr id="3" name="Subtitle 2"/>
          <p:cNvSpPr>
            <a:spLocks noGrp="1"/>
          </p:cNvSpPr>
          <p:nvPr>
            <p:ph type="subTitle" idx="1"/>
          </p:nvPr>
        </p:nvSpPr>
        <p:spPr>
          <a:xfrm>
            <a:off x="323528" y="188640"/>
            <a:ext cx="6912768" cy="4680520"/>
          </a:xfrm>
        </p:spPr>
        <p:txBody>
          <a:bodyPr>
            <a:normAutofit fontScale="55000" lnSpcReduction="20000"/>
          </a:bodyPr>
          <a:lstStyle/>
          <a:p>
            <a:pPr>
              <a:lnSpc>
                <a:spcPct val="115000"/>
              </a:lnSpc>
              <a:spcAft>
                <a:spcPts val="0"/>
              </a:spcAft>
            </a:pPr>
            <a:r>
              <a:rPr lang="id-ID" dirty="0">
                <a:solidFill>
                  <a:schemeClr val="tx1"/>
                </a:solidFill>
                <a:latin typeface="Times New Roman"/>
                <a:ea typeface="Times New Roman"/>
                <a:cs typeface="Times New Roman"/>
              </a:rPr>
              <a:t>Berikut ini beberapa teknik latihan olah vokal yang biasa dilakukan di tempat kursus menyanyi serta kursus penyiar radio dan pembawa acara (MC). </a:t>
            </a:r>
            <a:r>
              <a:rPr lang="id-ID" i="1" dirty="0">
                <a:solidFill>
                  <a:schemeClr val="tx1"/>
                </a:solidFill>
                <a:latin typeface="Times New Roman"/>
                <a:ea typeface="Times New Roman"/>
                <a:cs typeface="Times New Roman"/>
              </a:rPr>
              <a:t>Dirangkum dari berbagai sumber</a:t>
            </a:r>
            <a:r>
              <a:rPr lang="id-ID" dirty="0" smtClean="0">
                <a:solidFill>
                  <a:schemeClr val="tx1"/>
                </a:solidFill>
                <a:latin typeface="Times New Roman"/>
                <a:ea typeface="Times New Roman"/>
                <a:cs typeface="Times New Roman"/>
              </a:rPr>
              <a:t>.</a:t>
            </a:r>
          </a:p>
          <a:p>
            <a:pPr>
              <a:lnSpc>
                <a:spcPct val="115000"/>
              </a:lnSpc>
              <a:spcAft>
                <a:spcPts val="0"/>
              </a:spcAft>
            </a:pPr>
            <a:endParaRPr lang="id-ID" sz="2800" dirty="0">
              <a:solidFill>
                <a:schemeClr val="tx1"/>
              </a:solidFill>
              <a:ea typeface="Calibri"/>
              <a:cs typeface="Times New Roman"/>
            </a:endParaRPr>
          </a:p>
          <a:p>
            <a:pPr marL="342900" lvl="0" indent="-342900" algn="l">
              <a:lnSpc>
                <a:spcPct val="115000"/>
              </a:lnSpc>
              <a:spcAft>
                <a:spcPts val="1000"/>
              </a:spcAft>
              <a:buFont typeface="+mj-lt"/>
              <a:buAutoNum type="arabicPeriod"/>
              <a:tabLst>
                <a:tab pos="457200" algn="l"/>
              </a:tabLst>
            </a:pPr>
            <a:r>
              <a:rPr lang="id-ID" sz="3500" dirty="0">
                <a:solidFill>
                  <a:schemeClr val="tx1"/>
                </a:solidFill>
                <a:latin typeface="Aharoni" pitchFamily="2" charset="-79"/>
                <a:ea typeface="Times New Roman"/>
                <a:cs typeface="Aharoni" pitchFamily="2" charset="-79"/>
              </a:rPr>
              <a:t>Tarik napas (lewat hidung), keluarkan secara perlahan lewat mulut. </a:t>
            </a:r>
            <a:endParaRPr lang="id-ID" sz="3500" dirty="0">
              <a:solidFill>
                <a:schemeClr val="tx1"/>
              </a:solidFill>
              <a:latin typeface="Aharoni" pitchFamily="2" charset="-79"/>
              <a:ea typeface="Calibri"/>
              <a:cs typeface="Aharoni" pitchFamily="2" charset="-79"/>
            </a:endParaRPr>
          </a:p>
          <a:p>
            <a:pPr marL="342900" lvl="0" indent="-342900" algn="l">
              <a:lnSpc>
                <a:spcPct val="115000"/>
              </a:lnSpc>
              <a:spcAft>
                <a:spcPts val="1000"/>
              </a:spcAft>
              <a:buFont typeface="+mj-lt"/>
              <a:buAutoNum type="arabicPeriod"/>
              <a:tabLst>
                <a:tab pos="457200" algn="l"/>
              </a:tabLst>
            </a:pPr>
            <a:r>
              <a:rPr lang="id-ID" sz="3500" dirty="0">
                <a:solidFill>
                  <a:schemeClr val="tx1"/>
                </a:solidFill>
                <a:latin typeface="Aharoni" pitchFamily="2" charset="-79"/>
                <a:ea typeface="Times New Roman"/>
                <a:cs typeface="Aharoni" pitchFamily="2" charset="-79"/>
              </a:rPr>
              <a:t>Tarik napas, tahan sejenak, lalu keluarkan secara perlahan.</a:t>
            </a:r>
            <a:endParaRPr lang="id-ID" sz="3500" dirty="0">
              <a:solidFill>
                <a:schemeClr val="tx1"/>
              </a:solidFill>
              <a:latin typeface="Aharoni" pitchFamily="2" charset="-79"/>
              <a:ea typeface="Calibri"/>
              <a:cs typeface="Aharoni" pitchFamily="2" charset="-79"/>
            </a:endParaRPr>
          </a:p>
          <a:p>
            <a:pPr marL="342900" lvl="0" indent="-342900" algn="l">
              <a:lnSpc>
                <a:spcPct val="115000"/>
              </a:lnSpc>
              <a:spcAft>
                <a:spcPts val="1000"/>
              </a:spcAft>
              <a:buFont typeface="+mj-lt"/>
              <a:buAutoNum type="arabicPeriod"/>
              <a:tabLst>
                <a:tab pos="457200" algn="l"/>
              </a:tabLst>
            </a:pPr>
            <a:r>
              <a:rPr lang="id-ID" sz="3500" dirty="0">
                <a:solidFill>
                  <a:schemeClr val="tx1"/>
                </a:solidFill>
                <a:latin typeface="Aharoni" pitchFamily="2" charset="-79"/>
                <a:ea typeface="Times New Roman"/>
                <a:cs typeface="Aharoni" pitchFamily="2" charset="-79"/>
              </a:rPr>
              <a:t>Ambil napas, keluarkan dengan cara berdesis</a:t>
            </a:r>
            <a:r>
              <a:rPr lang="id-ID" sz="3500" dirty="0" smtClean="0">
                <a:solidFill>
                  <a:schemeClr val="tx1"/>
                </a:solidFill>
                <a:latin typeface="Aharoni" pitchFamily="2" charset="-79"/>
                <a:ea typeface="Times New Roman"/>
                <a:cs typeface="Aharoni" pitchFamily="2" charset="-79"/>
              </a:rPr>
              <a:t>: </a:t>
            </a:r>
            <a:r>
              <a:rPr lang="id-ID" sz="3100" dirty="0" smtClean="0">
                <a:solidFill>
                  <a:schemeClr val="tx1"/>
                </a:solidFill>
                <a:latin typeface="Aharoni" pitchFamily="2" charset="-79"/>
                <a:ea typeface="Times New Roman"/>
                <a:cs typeface="Aharoni" pitchFamily="2" charset="-79"/>
              </a:rPr>
              <a:t>“</a:t>
            </a:r>
            <a:r>
              <a:rPr lang="id-ID" sz="3100" dirty="0">
                <a:solidFill>
                  <a:schemeClr val="tx1"/>
                </a:solidFill>
                <a:latin typeface="Aharoni" pitchFamily="2" charset="-79"/>
                <a:ea typeface="Times New Roman"/>
                <a:cs typeface="Aharoni" pitchFamily="2" charset="-79"/>
              </a:rPr>
              <a:t>sss… sss…s ss…” kaya ngempesin ban!</a:t>
            </a:r>
            <a:endParaRPr lang="id-ID" sz="3100" dirty="0">
              <a:solidFill>
                <a:schemeClr val="tx1"/>
              </a:solidFill>
              <a:latin typeface="Aharoni" pitchFamily="2" charset="-79"/>
              <a:ea typeface="Calibri"/>
              <a:cs typeface="Aharoni" pitchFamily="2" charset="-79"/>
            </a:endParaRPr>
          </a:p>
          <a:p>
            <a:pPr marL="342900" lvl="0" indent="-342900" algn="l">
              <a:lnSpc>
                <a:spcPct val="115000"/>
              </a:lnSpc>
              <a:spcAft>
                <a:spcPts val="1000"/>
              </a:spcAft>
              <a:buFont typeface="+mj-lt"/>
              <a:buAutoNum type="arabicPeriod"/>
              <a:tabLst>
                <a:tab pos="457200" algn="l"/>
              </a:tabLst>
            </a:pPr>
            <a:r>
              <a:rPr lang="id-ID" sz="3500" dirty="0">
                <a:solidFill>
                  <a:schemeClr val="tx1"/>
                </a:solidFill>
                <a:latin typeface="Aharoni" pitchFamily="2" charset="-79"/>
                <a:ea typeface="Times New Roman"/>
                <a:cs typeface="Aharoni" pitchFamily="2" charset="-79"/>
              </a:rPr>
              <a:t>Ambil napas, keluarkan dengan cara berdesis: “sss… sss…s ss…”, kali ini secara terputus-putus, kaya mompa ban sepeda pake pompaan "jadul</a:t>
            </a:r>
            <a:r>
              <a:rPr lang="id-ID" sz="3500" dirty="0" smtClean="0">
                <a:solidFill>
                  <a:schemeClr val="tx1"/>
                </a:solidFill>
                <a:latin typeface="Aharoni" pitchFamily="2" charset="-79"/>
                <a:ea typeface="Times New Roman"/>
                <a:cs typeface="Aharoni" pitchFamily="2" charset="-79"/>
              </a:rPr>
              <a:t>".</a:t>
            </a:r>
            <a:endParaRPr lang="id-ID" sz="3500" dirty="0">
              <a:solidFill>
                <a:schemeClr val="tx1"/>
              </a:solidFill>
              <a:latin typeface="Aharoni" pitchFamily="2" charset="-79"/>
              <a:ea typeface="Calibri"/>
              <a:cs typeface="Aharoni" pitchFamily="2" charset="-79"/>
            </a:endParaRPr>
          </a:p>
        </p:txBody>
      </p:sp>
    </p:spTree>
    <p:extLst>
      <p:ext uri="{BB962C8B-B14F-4D97-AF65-F5344CB8AC3E}">
        <p14:creationId xmlns:p14="http://schemas.microsoft.com/office/powerpoint/2010/main" val="47097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869160"/>
            <a:ext cx="4355976" cy="1323578"/>
          </a:xfrm>
        </p:spPr>
        <p:txBody>
          <a:bodyPr>
            <a:normAutofit fontScale="90000"/>
          </a:bodyPr>
          <a:lstStyle/>
          <a:p>
            <a:r>
              <a:rPr lang="id-ID" b="1" dirty="0" smtClean="0"/>
              <a:t>Latihan </a:t>
            </a:r>
            <a:br>
              <a:rPr lang="id-ID" b="1" dirty="0" smtClean="0"/>
            </a:br>
            <a:r>
              <a:rPr lang="id-ID" b="1" dirty="0" smtClean="0"/>
              <a:t>Pernafasan</a:t>
            </a:r>
            <a:endParaRPr lang="id-ID" b="1" dirty="0"/>
          </a:p>
        </p:txBody>
      </p:sp>
      <p:sp>
        <p:nvSpPr>
          <p:cNvPr id="3" name="Subtitle 2"/>
          <p:cNvSpPr>
            <a:spLocks noGrp="1"/>
          </p:cNvSpPr>
          <p:nvPr>
            <p:ph type="subTitle" idx="1"/>
          </p:nvPr>
        </p:nvSpPr>
        <p:spPr>
          <a:xfrm>
            <a:off x="323528" y="44624"/>
            <a:ext cx="6912768" cy="4248472"/>
          </a:xfrm>
        </p:spPr>
        <p:txBody>
          <a:bodyPr>
            <a:normAutofit/>
          </a:bodyPr>
          <a:lstStyle/>
          <a:p>
            <a:pPr lvl="0" algn="l">
              <a:lnSpc>
                <a:spcPct val="115000"/>
              </a:lnSpc>
            </a:pPr>
            <a:endParaRPr lang="id-ID" sz="2200" dirty="0" smtClean="0">
              <a:solidFill>
                <a:prstClr val="black"/>
              </a:solidFill>
              <a:ea typeface="Times New Roman"/>
              <a:cs typeface="Times New Roman"/>
            </a:endParaRPr>
          </a:p>
          <a:p>
            <a:pPr marL="457200" lvl="0" indent="-457200" algn="l">
              <a:lnSpc>
                <a:spcPct val="115000"/>
              </a:lnSpc>
              <a:buAutoNum type="arabicPeriod" startAt="5"/>
            </a:pPr>
            <a:r>
              <a:rPr lang="id-ID" sz="2200" dirty="0" smtClean="0">
                <a:solidFill>
                  <a:prstClr val="black"/>
                </a:solidFill>
                <a:latin typeface="Times New Roman"/>
                <a:ea typeface="Times New Roman"/>
                <a:cs typeface="Times New Roman"/>
              </a:rPr>
              <a:t>Ambil </a:t>
            </a:r>
            <a:r>
              <a:rPr lang="id-ID" sz="2200" dirty="0">
                <a:solidFill>
                  <a:prstClr val="black"/>
                </a:solidFill>
                <a:latin typeface="Times New Roman"/>
                <a:ea typeface="Times New Roman"/>
                <a:cs typeface="Times New Roman"/>
              </a:rPr>
              <a:t>napas, keluarkan sambil menyuarakan vokal </a:t>
            </a:r>
            <a:endParaRPr lang="id-ID" sz="2200" dirty="0" smtClean="0">
              <a:solidFill>
                <a:prstClr val="black"/>
              </a:solidFill>
              <a:latin typeface="Times New Roman"/>
              <a:ea typeface="Times New Roman"/>
              <a:cs typeface="Times New Roman"/>
            </a:endParaRPr>
          </a:p>
          <a:p>
            <a:pPr marL="449263" lvl="0" algn="l">
              <a:lnSpc>
                <a:spcPct val="115000"/>
              </a:lnSpc>
            </a:pPr>
            <a:r>
              <a:rPr lang="id-ID" sz="2200" b="1" dirty="0" smtClean="0">
                <a:solidFill>
                  <a:prstClr val="black"/>
                </a:solidFill>
                <a:latin typeface="Times New Roman"/>
                <a:ea typeface="Times New Roman"/>
                <a:cs typeface="Times New Roman"/>
              </a:rPr>
              <a:t>A-I-U-E-O.</a:t>
            </a:r>
            <a:endParaRPr lang="id-ID" sz="2200" dirty="0" smtClean="0">
              <a:solidFill>
                <a:prstClr val="black"/>
              </a:solidFill>
              <a:ea typeface="Times New Roman"/>
              <a:cs typeface="Times New Roman"/>
            </a:endParaRPr>
          </a:p>
          <a:p>
            <a:pPr lvl="0" algn="l">
              <a:lnSpc>
                <a:spcPct val="115000"/>
              </a:lnSpc>
            </a:pPr>
            <a:r>
              <a:rPr lang="id-ID" sz="2200" dirty="0" smtClean="0">
                <a:solidFill>
                  <a:prstClr val="black"/>
                </a:solidFill>
                <a:latin typeface="Times New Roman"/>
                <a:ea typeface="Times New Roman"/>
                <a:cs typeface="Times New Roman"/>
              </a:rPr>
              <a:t>6.   Melatih </a:t>
            </a:r>
            <a:r>
              <a:rPr lang="id-ID" sz="2200" dirty="0">
                <a:solidFill>
                  <a:prstClr val="black"/>
                </a:solidFill>
                <a:latin typeface="Times New Roman"/>
                <a:ea typeface="Times New Roman"/>
                <a:cs typeface="Times New Roman"/>
              </a:rPr>
              <a:t>kekuatan suara: </a:t>
            </a:r>
            <a:endParaRPr lang="id-ID" sz="2200" dirty="0" smtClean="0">
              <a:solidFill>
                <a:prstClr val="black"/>
              </a:solidFill>
              <a:latin typeface="Times New Roman"/>
              <a:ea typeface="Times New Roman"/>
              <a:cs typeface="Times New Roman"/>
            </a:endParaRPr>
          </a:p>
          <a:p>
            <a:pPr marL="365125" lvl="0" algn="l">
              <a:lnSpc>
                <a:spcPct val="115000"/>
              </a:lnSpc>
            </a:pPr>
            <a:r>
              <a:rPr lang="id-ID" sz="2200" dirty="0" smtClean="0">
                <a:solidFill>
                  <a:prstClr val="black"/>
                </a:solidFill>
                <a:latin typeface="Times New Roman"/>
                <a:ea typeface="Times New Roman"/>
                <a:cs typeface="Times New Roman"/>
              </a:rPr>
              <a:t>"</a:t>
            </a:r>
            <a:r>
              <a:rPr lang="id-ID" sz="2200" b="1" dirty="0">
                <a:solidFill>
                  <a:prstClr val="black"/>
                </a:solidFill>
                <a:latin typeface="Times New Roman"/>
                <a:ea typeface="Times New Roman"/>
                <a:cs typeface="Times New Roman"/>
              </a:rPr>
              <a:t>DO RE MI FA SO LA SI DO RE MI FA SO LA</a:t>
            </a:r>
            <a:r>
              <a:rPr lang="id-ID" sz="2200" dirty="0">
                <a:solidFill>
                  <a:prstClr val="black"/>
                </a:solidFill>
                <a:latin typeface="Times New Roman"/>
                <a:ea typeface="Times New Roman"/>
                <a:cs typeface="Times New Roman"/>
              </a:rPr>
              <a:t>... " (nada rendah terus meninggi</a:t>
            </a:r>
            <a:r>
              <a:rPr lang="id-ID" sz="2200" dirty="0" smtClean="0">
                <a:solidFill>
                  <a:prstClr val="black"/>
                </a:solidFill>
                <a:latin typeface="Times New Roman"/>
                <a:ea typeface="Times New Roman"/>
                <a:cs typeface="Times New Roman"/>
              </a:rPr>
              <a:t>).</a:t>
            </a:r>
            <a:endParaRPr lang="id-ID" sz="2200" dirty="0">
              <a:solidFill>
                <a:prstClr val="black"/>
              </a:solidFill>
              <a:ea typeface="Times New Roman"/>
              <a:cs typeface="Times New Roman"/>
            </a:endParaRPr>
          </a:p>
          <a:p>
            <a:pPr marL="361950" lvl="0" indent="-358775" algn="l">
              <a:lnSpc>
                <a:spcPct val="115000"/>
              </a:lnSpc>
            </a:pPr>
            <a:r>
              <a:rPr lang="id-ID" sz="2200" dirty="0" smtClean="0">
                <a:solidFill>
                  <a:prstClr val="black"/>
                </a:solidFill>
                <a:latin typeface="Times New Roman"/>
                <a:ea typeface="Times New Roman"/>
                <a:cs typeface="Times New Roman"/>
              </a:rPr>
              <a:t>7.  Melatih </a:t>
            </a:r>
            <a:r>
              <a:rPr lang="id-ID" sz="2200" dirty="0">
                <a:solidFill>
                  <a:prstClr val="black"/>
                </a:solidFill>
                <a:latin typeface="Times New Roman"/>
                <a:ea typeface="Times New Roman"/>
                <a:cs typeface="Times New Roman"/>
              </a:rPr>
              <a:t>Artikulasi – kejelasan pengucapan huruf dan kata, misalnya mengucapkan  “Kepala digaruk kelapa diparut” dengan cepat minimal 10 kali.</a:t>
            </a:r>
            <a:endParaRPr lang="id-ID" sz="2200" dirty="0">
              <a:solidFill>
                <a:prstClr val="black"/>
              </a:solidFill>
            </a:endParaRPr>
          </a:p>
          <a:p>
            <a:pPr>
              <a:lnSpc>
                <a:spcPct val="115000"/>
              </a:lnSpc>
              <a:spcAft>
                <a:spcPts val="0"/>
              </a:spcAft>
            </a:pPr>
            <a:endParaRPr lang="id-ID" sz="3500" dirty="0">
              <a:solidFill>
                <a:schemeClr val="tx1"/>
              </a:solidFill>
              <a:latin typeface="Aharoni" pitchFamily="2" charset="-79"/>
              <a:ea typeface="Calibri"/>
              <a:cs typeface="Aharoni" pitchFamily="2" charset="-79"/>
            </a:endParaRPr>
          </a:p>
        </p:txBody>
      </p:sp>
    </p:spTree>
    <p:extLst>
      <p:ext uri="{BB962C8B-B14F-4D97-AF65-F5344CB8AC3E}">
        <p14:creationId xmlns:p14="http://schemas.microsoft.com/office/powerpoint/2010/main" val="87889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79912" y="-27384"/>
            <a:ext cx="5326360" cy="891530"/>
          </a:xfrm>
        </p:spPr>
        <p:txBody>
          <a:bodyPr/>
          <a:lstStyle/>
          <a:p>
            <a:r>
              <a:rPr lang="id-ID" b="1" dirty="0" smtClean="0"/>
              <a:t>Latihan Olah Vokal</a:t>
            </a:r>
            <a:endParaRPr lang="id-ID" b="1" dirty="0"/>
          </a:p>
        </p:txBody>
      </p:sp>
      <p:sp>
        <p:nvSpPr>
          <p:cNvPr id="3" name="Subtitle 2"/>
          <p:cNvSpPr>
            <a:spLocks noGrp="1"/>
          </p:cNvSpPr>
          <p:nvPr>
            <p:ph type="subTitle" idx="1"/>
          </p:nvPr>
        </p:nvSpPr>
        <p:spPr>
          <a:xfrm>
            <a:off x="395536" y="836712"/>
            <a:ext cx="8352928" cy="5616624"/>
          </a:xfrm>
        </p:spPr>
        <p:txBody>
          <a:bodyPr>
            <a:normAutofit/>
          </a:bodyPr>
          <a:lstStyle/>
          <a:p>
            <a:pPr lvl="0">
              <a:lnSpc>
                <a:spcPct val="115000"/>
              </a:lnSpc>
            </a:pPr>
            <a:r>
              <a:rPr lang="id-ID" sz="2200" dirty="0" smtClean="0">
                <a:solidFill>
                  <a:prstClr val="black"/>
                </a:solidFill>
                <a:latin typeface="Times New Roman"/>
                <a:ea typeface="Times New Roman"/>
                <a:cs typeface="Times New Roman"/>
              </a:rPr>
              <a:t>Ucapkan </a:t>
            </a:r>
            <a:r>
              <a:rPr lang="id-ID" sz="2200" dirty="0">
                <a:solidFill>
                  <a:prstClr val="black"/>
                </a:solidFill>
                <a:latin typeface="Times New Roman"/>
                <a:ea typeface="Times New Roman"/>
                <a:cs typeface="Times New Roman"/>
              </a:rPr>
              <a:t>kalimat di bawah ini </a:t>
            </a:r>
            <a:r>
              <a:rPr lang="id-ID" sz="2200" b="1" dirty="0">
                <a:solidFill>
                  <a:prstClr val="black"/>
                </a:solidFill>
                <a:latin typeface="Times New Roman"/>
                <a:ea typeface="Times New Roman"/>
                <a:cs typeface="Times New Roman"/>
              </a:rPr>
              <a:t>dalam </a:t>
            </a:r>
            <a:r>
              <a:rPr lang="id-ID" sz="2200" b="1" dirty="0" smtClean="0">
                <a:solidFill>
                  <a:prstClr val="black"/>
                </a:solidFill>
                <a:latin typeface="Times New Roman"/>
                <a:ea typeface="Times New Roman"/>
                <a:cs typeface="Times New Roman"/>
              </a:rPr>
              <a:t>satu tarikan </a:t>
            </a:r>
            <a:r>
              <a:rPr lang="id-ID" sz="2200" b="1" dirty="0">
                <a:solidFill>
                  <a:prstClr val="black"/>
                </a:solidFill>
                <a:latin typeface="Times New Roman"/>
                <a:ea typeface="Times New Roman"/>
                <a:cs typeface="Times New Roman"/>
              </a:rPr>
              <a:t>napas</a:t>
            </a:r>
            <a:r>
              <a:rPr lang="id-ID" sz="2200" dirty="0">
                <a:solidFill>
                  <a:prstClr val="black"/>
                </a:solidFill>
                <a:latin typeface="Times New Roman"/>
                <a:ea typeface="Times New Roman"/>
                <a:cs typeface="Times New Roman"/>
              </a:rPr>
              <a:t>!</a:t>
            </a:r>
            <a:endParaRPr lang="id-ID" sz="2200" dirty="0">
              <a:solidFill>
                <a:prstClr val="black"/>
              </a:solidFill>
              <a:ea typeface="Calibri"/>
              <a:cs typeface="Times New Roman"/>
            </a:endParaRPr>
          </a:p>
          <a:p>
            <a:pPr>
              <a:lnSpc>
                <a:spcPct val="115000"/>
              </a:lnSpc>
              <a:spcAft>
                <a:spcPts val="500"/>
              </a:spcAft>
            </a:pPr>
            <a:endParaRPr lang="id-ID" i="1" dirty="0" smtClean="0">
              <a:solidFill>
                <a:srgbClr val="008080"/>
              </a:solidFill>
              <a:latin typeface="Times New Roman"/>
              <a:ea typeface="Times New Roman"/>
              <a:cs typeface="Times New Roman"/>
            </a:endParaRPr>
          </a:p>
          <a:p>
            <a:pPr>
              <a:lnSpc>
                <a:spcPct val="115000"/>
              </a:lnSpc>
              <a:spcAft>
                <a:spcPts val="500"/>
              </a:spcAft>
            </a:pPr>
            <a:r>
              <a:rPr lang="id-ID" dirty="0">
                <a:solidFill>
                  <a:srgbClr val="008080"/>
                </a:solidFill>
                <a:latin typeface="Times New Roman"/>
                <a:ea typeface="Times New Roman"/>
                <a:cs typeface="Times New Roman"/>
              </a:rPr>
              <a:t/>
            </a:r>
            <a:br>
              <a:rPr lang="id-ID" dirty="0">
                <a:solidFill>
                  <a:srgbClr val="008080"/>
                </a:solidFill>
                <a:latin typeface="Times New Roman"/>
                <a:ea typeface="Times New Roman"/>
                <a:cs typeface="Times New Roman"/>
              </a:rPr>
            </a:br>
            <a:r>
              <a:rPr lang="id-ID" dirty="0">
                <a:solidFill>
                  <a:srgbClr val="008080"/>
                </a:solidFill>
                <a:latin typeface="Times New Roman"/>
                <a:ea typeface="Times New Roman"/>
                <a:cs typeface="Times New Roman"/>
              </a:rPr>
              <a:t/>
            </a:r>
            <a:br>
              <a:rPr lang="id-ID" dirty="0">
                <a:solidFill>
                  <a:srgbClr val="008080"/>
                </a:solidFill>
                <a:latin typeface="Times New Roman"/>
                <a:ea typeface="Times New Roman"/>
                <a:cs typeface="Times New Roman"/>
              </a:rPr>
            </a:br>
            <a:endParaRPr lang="id-ID" sz="2600" dirty="0"/>
          </a:p>
        </p:txBody>
      </p:sp>
      <p:sp>
        <p:nvSpPr>
          <p:cNvPr id="4" name="Rounded Rectangle 3"/>
          <p:cNvSpPr/>
          <p:nvPr/>
        </p:nvSpPr>
        <p:spPr>
          <a:xfrm>
            <a:off x="323528" y="1772816"/>
            <a:ext cx="8352928" cy="2160240"/>
          </a:xfrm>
          <a:prstGeom prst="roundRect">
            <a:avLst>
              <a:gd name="adj" fmla="val 35186"/>
            </a:avLst>
          </a:prstGeom>
          <a:solidFill>
            <a:srgbClr val="99A40C">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i="1" dirty="0">
                <a:solidFill>
                  <a:schemeClr val="tx1"/>
                </a:solidFill>
                <a:latin typeface="Times New Roman"/>
                <a:ea typeface="Times New Roman"/>
                <a:cs typeface="Times New Roman"/>
              </a:rPr>
              <a:t>Kuku-kuku kaki-kaki kakak-kakak kakekku kaku-kaku kena paku-paku. Aku terpaku terkikik-kikik, kakak-kakakku terkekeh-kekeh. Aku terkikik-kikik bersama kakek-kakakku, saat lihat kakakku si wajah kaku meringkik dan merangkak hingga kuku-kukunya tersangkut paku-paku di sekitar palu.</a:t>
            </a:r>
            <a:endParaRPr lang="id-ID" sz="2400" b="1" dirty="0">
              <a:solidFill>
                <a:schemeClr val="tx1"/>
              </a:solidFill>
            </a:endParaRPr>
          </a:p>
        </p:txBody>
      </p:sp>
      <p:sp>
        <p:nvSpPr>
          <p:cNvPr id="5" name="Rounded Rectangle 4"/>
          <p:cNvSpPr/>
          <p:nvPr/>
        </p:nvSpPr>
        <p:spPr>
          <a:xfrm>
            <a:off x="323528" y="4221088"/>
            <a:ext cx="8352928" cy="2079848"/>
          </a:xfrm>
          <a:prstGeom prst="roundRect">
            <a:avLst>
              <a:gd name="adj" fmla="val 31322"/>
            </a:avLst>
          </a:prstGeom>
          <a:solidFill>
            <a:srgbClr val="E9F913">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15000"/>
              </a:lnSpc>
              <a:spcBef>
                <a:spcPct val="20000"/>
              </a:spcBef>
              <a:spcAft>
                <a:spcPts val="500"/>
              </a:spcAft>
            </a:pPr>
            <a:r>
              <a:rPr lang="id-ID" sz="2400" b="1" i="1" dirty="0">
                <a:solidFill>
                  <a:schemeClr val="tx1"/>
                </a:solidFill>
                <a:latin typeface="Times New Roman"/>
                <a:ea typeface="Times New Roman"/>
                <a:cs typeface="Times New Roman"/>
              </a:rPr>
              <a:t>Caca dan Cici coba cicipi cuka, lalu cepat-cepat cuci celana dan celemek. Ibu tak cocok cara cucinya Caca dan Cici, sebab ceroboh, celemotan, dan ciprat-ciprat. Caca dan Cici capek, coba-coba cuci mata dan cari angin..cuma kue cucur, cumi-cumi, dan cherry dicomot copet!</a:t>
            </a:r>
            <a:endParaRPr lang="id-ID" sz="2400" dirty="0">
              <a:solidFill>
                <a:schemeClr val="tx1"/>
              </a:solidFill>
            </a:endParaRPr>
          </a:p>
        </p:txBody>
      </p:sp>
    </p:spTree>
    <p:extLst>
      <p:ext uri="{BB962C8B-B14F-4D97-AF65-F5344CB8AC3E}">
        <p14:creationId xmlns:p14="http://schemas.microsoft.com/office/powerpoint/2010/main" val="48254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5229200"/>
            <a:ext cx="7416824" cy="963538"/>
          </a:xfrm>
        </p:spPr>
        <p:txBody>
          <a:bodyPr/>
          <a:lstStyle/>
          <a:p>
            <a:r>
              <a:rPr lang="id-ID" dirty="0" smtClean="0">
                <a:latin typeface="Aharoni" pitchFamily="2" charset="-79"/>
                <a:cs typeface="Aharoni" pitchFamily="2" charset="-79"/>
              </a:rPr>
              <a:t>Materi Perkuliahan</a:t>
            </a:r>
            <a:endParaRPr lang="id-ID" dirty="0">
              <a:latin typeface="Aharoni" pitchFamily="2" charset="-79"/>
              <a:cs typeface="Aharoni" pitchFamily="2" charset="-79"/>
            </a:endParaRPr>
          </a:p>
        </p:txBody>
      </p:sp>
      <p:sp>
        <p:nvSpPr>
          <p:cNvPr id="3" name="Subtitle 2"/>
          <p:cNvSpPr>
            <a:spLocks noGrp="1"/>
          </p:cNvSpPr>
          <p:nvPr>
            <p:ph type="subTitle" idx="1"/>
          </p:nvPr>
        </p:nvSpPr>
        <p:spPr>
          <a:xfrm>
            <a:off x="395536" y="620688"/>
            <a:ext cx="8524528" cy="4464496"/>
          </a:xfrm>
        </p:spPr>
        <p:txBody>
          <a:bodyPr>
            <a:normAutofit fontScale="70000" lnSpcReduction="20000"/>
          </a:bodyPr>
          <a:lstStyle/>
          <a:p>
            <a:pPr algn="l"/>
            <a:r>
              <a:rPr lang="id-ID" b="1" dirty="0" smtClean="0">
                <a:solidFill>
                  <a:schemeClr val="tx1">
                    <a:lumMod val="85000"/>
                    <a:lumOff val="15000"/>
                  </a:schemeClr>
                </a:solidFill>
              </a:rPr>
              <a:t>Pertemuan 1		: Pengantar dan Kontrak Perkuliahan</a:t>
            </a:r>
          </a:p>
          <a:p>
            <a:pPr algn="l"/>
            <a:r>
              <a:rPr lang="id-ID" b="1" dirty="0" smtClean="0">
                <a:solidFill>
                  <a:schemeClr val="tx1">
                    <a:lumMod val="85000"/>
                    <a:lumOff val="15000"/>
                  </a:schemeClr>
                </a:solidFill>
              </a:rPr>
              <a:t>Pertemuan 2		: Konsep Suara/Vokal</a:t>
            </a:r>
          </a:p>
          <a:p>
            <a:pPr algn="l"/>
            <a:r>
              <a:rPr lang="id-ID" b="1" dirty="0" smtClean="0">
                <a:solidFill>
                  <a:schemeClr val="tx1">
                    <a:lumMod val="85000"/>
                    <a:lumOff val="15000"/>
                  </a:schemeClr>
                </a:solidFill>
              </a:rPr>
              <a:t>Pertemuan 3		: Standar Teknik Vokal</a:t>
            </a:r>
          </a:p>
          <a:p>
            <a:pPr algn="l"/>
            <a:r>
              <a:rPr lang="id-ID" b="1" dirty="0" smtClean="0">
                <a:solidFill>
                  <a:schemeClr val="tx1">
                    <a:lumMod val="85000"/>
                    <a:lumOff val="15000"/>
                  </a:schemeClr>
                </a:solidFill>
              </a:rPr>
              <a:t>Pertemuan 4		: Teknik Olah Vokal dan Olah Nafas</a:t>
            </a:r>
          </a:p>
          <a:p>
            <a:pPr algn="l"/>
            <a:r>
              <a:rPr lang="id-ID" b="1" dirty="0" smtClean="0">
                <a:solidFill>
                  <a:schemeClr val="tx1">
                    <a:lumMod val="85000"/>
                    <a:lumOff val="15000"/>
                  </a:schemeClr>
                </a:solidFill>
              </a:rPr>
              <a:t>Pertemuan 5		: Teknik Performa, Gesture dan Body Language</a:t>
            </a:r>
          </a:p>
          <a:p>
            <a:pPr algn="l"/>
            <a:r>
              <a:rPr lang="id-ID" b="1" dirty="0" smtClean="0">
                <a:solidFill>
                  <a:schemeClr val="tx1">
                    <a:lumMod val="85000"/>
                    <a:lumOff val="15000"/>
                  </a:schemeClr>
                </a:solidFill>
              </a:rPr>
              <a:t>Pertemuan 6		: Jenis Kegiatan Public Speaking</a:t>
            </a:r>
          </a:p>
          <a:p>
            <a:pPr algn="l"/>
            <a:r>
              <a:rPr lang="id-ID" sz="4600" dirty="0" smtClean="0">
                <a:solidFill>
                  <a:srgbClr val="FF0000"/>
                </a:solidFill>
              </a:rPr>
              <a:t>Pertemuan 7		 UTS</a:t>
            </a:r>
          </a:p>
          <a:p>
            <a:pPr marL="2876550" indent="-2876550" algn="l"/>
            <a:r>
              <a:rPr lang="id-ID" b="1" dirty="0" smtClean="0">
                <a:solidFill>
                  <a:schemeClr val="tx1">
                    <a:lumMod val="85000"/>
                    <a:lumOff val="15000"/>
                  </a:schemeClr>
                </a:solidFill>
              </a:rPr>
              <a:t>Pertemuan 8-10	: </a:t>
            </a:r>
            <a:r>
              <a:rPr lang="id-ID" b="1" dirty="0">
                <a:solidFill>
                  <a:schemeClr val="tx1">
                    <a:lumMod val="85000"/>
                    <a:lumOff val="15000"/>
                  </a:schemeClr>
                </a:solidFill>
                <a:ea typeface="Calibri"/>
                <a:cs typeface="Times New Roman"/>
              </a:rPr>
              <a:t>Simulasi </a:t>
            </a:r>
            <a:r>
              <a:rPr lang="id-ID" b="1" dirty="0" smtClean="0">
                <a:solidFill>
                  <a:schemeClr val="tx1">
                    <a:lumMod val="85000"/>
                    <a:lumOff val="15000"/>
                  </a:schemeClr>
                </a:solidFill>
                <a:ea typeface="Calibri"/>
                <a:cs typeface="Times New Roman"/>
              </a:rPr>
              <a:t>1,2 dann 3 </a:t>
            </a:r>
          </a:p>
          <a:p>
            <a:pPr marL="2876550" indent="-2876550" algn="l"/>
            <a:r>
              <a:rPr lang="id-ID" b="1" dirty="0">
                <a:solidFill>
                  <a:schemeClr val="tx1">
                    <a:lumMod val="85000"/>
                    <a:lumOff val="15000"/>
                  </a:schemeClr>
                </a:solidFill>
                <a:ea typeface="Calibri"/>
                <a:cs typeface="Times New Roman"/>
              </a:rPr>
              <a:t>	</a:t>
            </a:r>
            <a:r>
              <a:rPr lang="id-ID" b="1" dirty="0" smtClean="0">
                <a:solidFill>
                  <a:schemeClr val="tx1">
                    <a:lumMod val="85000"/>
                    <a:lumOff val="15000"/>
                  </a:schemeClr>
                </a:solidFill>
                <a:ea typeface="Calibri"/>
                <a:cs typeface="Times New Roman"/>
              </a:rPr>
              <a:t>kegiatan </a:t>
            </a:r>
            <a:r>
              <a:rPr lang="id-ID" b="1" i="1" dirty="0">
                <a:solidFill>
                  <a:schemeClr val="tx1">
                    <a:lumMod val="85000"/>
                    <a:lumOff val="15000"/>
                  </a:schemeClr>
                </a:solidFill>
                <a:ea typeface="Calibri"/>
                <a:cs typeface="Times New Roman"/>
              </a:rPr>
              <a:t>public speaking</a:t>
            </a:r>
            <a:r>
              <a:rPr lang="id-ID" b="1" dirty="0">
                <a:solidFill>
                  <a:schemeClr val="tx1">
                    <a:lumMod val="85000"/>
                    <a:lumOff val="15000"/>
                  </a:schemeClr>
                </a:solidFill>
                <a:ea typeface="Calibri"/>
                <a:cs typeface="Times New Roman"/>
              </a:rPr>
              <a:t>/penyiaran</a:t>
            </a:r>
            <a:endParaRPr lang="id-ID" b="1" dirty="0" smtClean="0">
              <a:solidFill>
                <a:schemeClr val="tx1">
                  <a:lumMod val="85000"/>
                  <a:lumOff val="15000"/>
                </a:schemeClr>
              </a:solidFill>
            </a:endParaRPr>
          </a:p>
          <a:p>
            <a:pPr algn="l"/>
            <a:r>
              <a:rPr lang="id-ID" b="1" dirty="0" smtClean="0">
                <a:solidFill>
                  <a:schemeClr val="tx1">
                    <a:lumMod val="85000"/>
                    <a:lumOff val="15000"/>
                  </a:schemeClr>
                </a:solidFill>
              </a:rPr>
              <a:t>Pertemuan 11-12	: Persiapan UAS</a:t>
            </a:r>
          </a:p>
          <a:p>
            <a:pPr algn="l"/>
            <a:r>
              <a:rPr lang="id-ID" sz="4600" dirty="0" smtClean="0">
                <a:solidFill>
                  <a:srgbClr val="FF0000"/>
                </a:solidFill>
              </a:rPr>
              <a:t>Pertemuan 13-14	 UAS</a:t>
            </a:r>
            <a:endParaRPr lang="id-ID" sz="4600" dirty="0">
              <a:solidFill>
                <a:srgbClr val="FF0000"/>
              </a:solidFill>
            </a:endParaRPr>
          </a:p>
        </p:txBody>
      </p:sp>
    </p:spTree>
    <p:extLst>
      <p:ext uri="{BB962C8B-B14F-4D97-AF65-F5344CB8AC3E}">
        <p14:creationId xmlns:p14="http://schemas.microsoft.com/office/powerpoint/2010/main" val="204854784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54152" y="44624"/>
            <a:ext cx="5326360" cy="891530"/>
          </a:xfrm>
        </p:spPr>
        <p:txBody>
          <a:bodyPr/>
          <a:lstStyle/>
          <a:p>
            <a:r>
              <a:rPr lang="id-ID" b="1" dirty="0" smtClean="0"/>
              <a:t>Latihan Olah Vokal</a:t>
            </a:r>
            <a:endParaRPr lang="id-ID" b="1" dirty="0"/>
          </a:p>
        </p:txBody>
      </p:sp>
      <p:sp>
        <p:nvSpPr>
          <p:cNvPr id="3" name="Subtitle 2"/>
          <p:cNvSpPr>
            <a:spLocks noGrp="1"/>
          </p:cNvSpPr>
          <p:nvPr>
            <p:ph type="subTitle" idx="1"/>
          </p:nvPr>
        </p:nvSpPr>
        <p:spPr>
          <a:xfrm>
            <a:off x="395536" y="1124744"/>
            <a:ext cx="8352928" cy="4824536"/>
          </a:xfrm>
        </p:spPr>
        <p:txBody>
          <a:bodyPr>
            <a:normAutofit/>
          </a:bodyPr>
          <a:lstStyle/>
          <a:p>
            <a:pPr lvl="0">
              <a:lnSpc>
                <a:spcPct val="115000"/>
              </a:lnSpc>
              <a:spcAft>
                <a:spcPts val="500"/>
              </a:spcAft>
            </a:pPr>
            <a:r>
              <a:rPr lang="id-ID" sz="1900" u="sng" dirty="0">
                <a:solidFill>
                  <a:srgbClr val="008080"/>
                </a:solidFill>
                <a:latin typeface="Times New Roman"/>
                <a:ea typeface="Times New Roman"/>
                <a:cs typeface="Times New Roman"/>
              </a:rPr>
              <a:t/>
            </a:r>
            <a:br>
              <a:rPr lang="id-ID" sz="1900" u="sng" dirty="0">
                <a:solidFill>
                  <a:srgbClr val="008080"/>
                </a:solidFill>
                <a:latin typeface="Times New Roman"/>
                <a:ea typeface="Times New Roman"/>
                <a:cs typeface="Times New Roman"/>
              </a:rPr>
            </a:br>
            <a:r>
              <a:rPr lang="id-ID" sz="1900" u="sng" dirty="0">
                <a:solidFill>
                  <a:srgbClr val="008080"/>
                </a:solidFill>
                <a:latin typeface="Times New Roman"/>
                <a:ea typeface="Times New Roman"/>
                <a:cs typeface="Times New Roman"/>
              </a:rPr>
              <a:t/>
            </a:r>
            <a:br>
              <a:rPr lang="id-ID" sz="1900" u="sng" dirty="0">
                <a:solidFill>
                  <a:srgbClr val="008080"/>
                </a:solidFill>
                <a:latin typeface="Times New Roman"/>
                <a:ea typeface="Times New Roman"/>
                <a:cs typeface="Times New Roman"/>
              </a:rPr>
            </a:br>
            <a:r>
              <a:rPr lang="id-ID" sz="1900" u="sng" dirty="0">
                <a:solidFill>
                  <a:srgbClr val="008080"/>
                </a:solidFill>
                <a:latin typeface="Times New Roman"/>
                <a:ea typeface="Times New Roman"/>
                <a:cs typeface="Times New Roman"/>
              </a:rPr>
              <a:t/>
            </a:r>
            <a:br>
              <a:rPr lang="id-ID" sz="1900" u="sng" dirty="0">
                <a:solidFill>
                  <a:srgbClr val="008080"/>
                </a:solidFill>
                <a:latin typeface="Times New Roman"/>
                <a:ea typeface="Times New Roman"/>
                <a:cs typeface="Times New Roman"/>
              </a:rPr>
            </a:br>
            <a:r>
              <a:rPr lang="id-ID" sz="1900" u="sng" dirty="0">
                <a:solidFill>
                  <a:srgbClr val="008080"/>
                </a:solidFill>
                <a:latin typeface="Times New Roman"/>
                <a:ea typeface="Times New Roman"/>
                <a:cs typeface="Times New Roman"/>
              </a:rPr>
              <a:t/>
            </a:r>
            <a:br>
              <a:rPr lang="id-ID" sz="1900" u="sng" dirty="0">
                <a:solidFill>
                  <a:srgbClr val="008080"/>
                </a:solidFill>
                <a:latin typeface="Times New Roman"/>
                <a:ea typeface="Times New Roman"/>
                <a:cs typeface="Times New Roman"/>
              </a:rPr>
            </a:br>
            <a:endParaRPr lang="id-ID" sz="1700" dirty="0">
              <a:solidFill>
                <a:prstClr val="black">
                  <a:tint val="75000"/>
                </a:prstClr>
              </a:solidFill>
              <a:ea typeface="Calibri"/>
              <a:cs typeface="Times New Roman"/>
            </a:endParaRPr>
          </a:p>
        </p:txBody>
      </p:sp>
      <p:sp>
        <p:nvSpPr>
          <p:cNvPr id="4" name="Rounded Rectangle 3"/>
          <p:cNvSpPr/>
          <p:nvPr/>
        </p:nvSpPr>
        <p:spPr>
          <a:xfrm>
            <a:off x="1043608" y="4221088"/>
            <a:ext cx="7128792" cy="2304256"/>
          </a:xfrm>
          <a:prstGeom prst="roundRect">
            <a:avLst>
              <a:gd name="adj" fmla="val 27414"/>
            </a:avLst>
          </a:prstGeom>
          <a:solidFill>
            <a:srgbClr val="FF0000">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15000"/>
              </a:lnSpc>
              <a:spcBef>
                <a:spcPct val="20000"/>
              </a:spcBef>
              <a:spcAft>
                <a:spcPts val="500"/>
              </a:spcAft>
            </a:pPr>
            <a:r>
              <a:rPr lang="id-ID" sz="1900" b="1" i="1" dirty="0">
                <a:solidFill>
                  <a:schemeClr val="tx1"/>
                </a:solidFill>
                <a:latin typeface="Times New Roman"/>
                <a:ea typeface="Times New Roman"/>
                <a:cs typeface="Times New Roman"/>
              </a:rPr>
              <a:t>Akhirnya sampai di rumah, capai sekali, kubuka tirai dan langsung duduk santai di lantai. Terdengar sorak-sorai dari kedai dekat rumah yang menjual gulai, cabai dan bawang bombai, ternyata ada tupai yang lihai melompat-lompat minta dibelai. Berandai-andai tidak ada badai nanti malam sehingga bisa tidur dengan damai. </a:t>
            </a:r>
            <a:r>
              <a:rPr lang="id-ID" sz="1900" b="1" i="1" dirty="0" smtClean="0">
                <a:solidFill>
                  <a:schemeClr val="tx1"/>
                </a:solidFill>
                <a:latin typeface="Times New Roman"/>
                <a:ea typeface="Times New Roman"/>
                <a:cs typeface="Times New Roman"/>
              </a:rPr>
              <a:t> </a:t>
            </a:r>
            <a:endParaRPr lang="id-ID" sz="1700" b="1" dirty="0">
              <a:solidFill>
                <a:schemeClr val="tx1"/>
              </a:solidFill>
              <a:ea typeface="Calibri"/>
              <a:cs typeface="Times New Roman"/>
            </a:endParaRPr>
          </a:p>
        </p:txBody>
      </p:sp>
      <p:sp>
        <p:nvSpPr>
          <p:cNvPr id="5" name="Rounded Rectangle 4"/>
          <p:cNvSpPr/>
          <p:nvPr/>
        </p:nvSpPr>
        <p:spPr>
          <a:xfrm>
            <a:off x="4572000" y="1700808"/>
            <a:ext cx="4104456" cy="2304256"/>
          </a:xfrm>
          <a:prstGeom prst="roundRect">
            <a:avLst>
              <a:gd name="adj" fmla="val 31548"/>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900" b="1" i="1" dirty="0">
                <a:solidFill>
                  <a:schemeClr val="tx1"/>
                </a:solidFill>
                <a:latin typeface="Times New Roman"/>
                <a:ea typeface="Times New Roman"/>
                <a:cs typeface="Times New Roman"/>
              </a:rPr>
              <a:t>Ngomong-ngomong aku nggak mengerti mengapa anjing itu sering menggonggong hingga kucing mengeong-ngeong, tetangga merongrong, dan engkau nggak menolong.</a:t>
            </a:r>
            <a:endParaRPr lang="id-ID" dirty="0">
              <a:solidFill>
                <a:schemeClr val="tx1"/>
              </a:solidFill>
            </a:endParaRPr>
          </a:p>
        </p:txBody>
      </p:sp>
      <p:sp>
        <p:nvSpPr>
          <p:cNvPr id="6" name="Rounded Rectangle 5"/>
          <p:cNvSpPr/>
          <p:nvPr/>
        </p:nvSpPr>
        <p:spPr>
          <a:xfrm>
            <a:off x="395537" y="908720"/>
            <a:ext cx="3960440" cy="2808312"/>
          </a:xfrm>
          <a:prstGeom prst="roundRect">
            <a:avLst>
              <a:gd name="adj" fmla="val 32269"/>
            </a:avLst>
          </a:prstGeom>
          <a:solidFill>
            <a:srgbClr val="DB3531">
              <a:alpha val="7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900" b="1" i="1" dirty="0">
                <a:solidFill>
                  <a:schemeClr val="tx1"/>
                </a:solidFill>
                <a:latin typeface="Times New Roman"/>
                <a:ea typeface="Times New Roman"/>
                <a:cs typeface="Times New Roman"/>
              </a:rPr>
              <a:t>Rasaku bertanya rindukah dirimu pada diriku, karena dirimu telah menghancurkanku, remuk redam rasanya bagai dirajam ribuan duri-duri karena beribu-ribu hari memikirkanmu duhai permata hatiku.</a:t>
            </a:r>
            <a:endParaRPr lang="id-ID" b="1" dirty="0">
              <a:solidFill>
                <a:schemeClr val="tx1"/>
              </a:solidFill>
            </a:endParaRPr>
          </a:p>
        </p:txBody>
      </p:sp>
    </p:spTree>
    <p:extLst>
      <p:ext uri="{BB962C8B-B14F-4D97-AF65-F5344CB8AC3E}">
        <p14:creationId xmlns:p14="http://schemas.microsoft.com/office/powerpoint/2010/main" val="54145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9952" y="188641"/>
            <a:ext cx="5004048" cy="216024"/>
          </a:xfrm>
        </p:spPr>
        <p:txBody>
          <a:bodyPr>
            <a:normAutofit fontScale="90000"/>
          </a:bodyPr>
          <a:lstStyle/>
          <a:p>
            <a:r>
              <a:rPr lang="id-ID" dirty="0" smtClean="0"/>
              <a:t>Contoh Naskah Berita</a:t>
            </a:r>
            <a:endParaRPr lang="id-ID" dirty="0"/>
          </a:p>
        </p:txBody>
      </p:sp>
      <p:sp>
        <p:nvSpPr>
          <p:cNvPr id="3" name="Subtitle 2"/>
          <p:cNvSpPr>
            <a:spLocks noGrp="1"/>
          </p:cNvSpPr>
          <p:nvPr>
            <p:ph type="subTitle" idx="1"/>
          </p:nvPr>
        </p:nvSpPr>
        <p:spPr>
          <a:xfrm>
            <a:off x="467544" y="764704"/>
            <a:ext cx="8208912" cy="5904656"/>
          </a:xfrm>
        </p:spPr>
        <p:txBody>
          <a:bodyPr>
            <a:noAutofit/>
          </a:bodyPr>
          <a:lstStyle/>
          <a:p>
            <a:pPr algn="l"/>
            <a:r>
              <a:rPr lang="id-ID" sz="2400" dirty="0">
                <a:ea typeface="Calibri"/>
                <a:cs typeface="Times New Roman"/>
              </a:rPr>
              <a:t>Selamat sore pemirsa. Reportase Sore kembali menemani anda dengan berita-berita terbaru, terhangat, dan teraktual bersama saya </a:t>
            </a:r>
            <a:r>
              <a:rPr lang="id-ID" sz="2400" dirty="0" smtClean="0">
                <a:ea typeface="Calibri"/>
                <a:cs typeface="Times New Roman"/>
              </a:rPr>
              <a:t>........................., </a:t>
            </a:r>
            <a:r>
              <a:rPr lang="id-ID" sz="2400" dirty="0">
                <a:ea typeface="Calibri"/>
                <a:cs typeface="Times New Roman"/>
              </a:rPr>
              <a:t>Senin, 7 November 2011.</a:t>
            </a:r>
            <a:br>
              <a:rPr lang="id-ID" sz="2400" dirty="0">
                <a:ea typeface="Calibri"/>
                <a:cs typeface="Times New Roman"/>
              </a:rPr>
            </a:br>
            <a:r>
              <a:rPr lang="id-ID" sz="2400" dirty="0">
                <a:ea typeface="Calibri"/>
                <a:cs typeface="Times New Roman"/>
              </a:rPr>
              <a:t/>
            </a:r>
            <a:br>
              <a:rPr lang="id-ID" sz="2400" dirty="0">
                <a:ea typeface="Calibri"/>
                <a:cs typeface="Times New Roman"/>
              </a:rPr>
            </a:br>
            <a:r>
              <a:rPr lang="id-ID" sz="2400" dirty="0">
                <a:ea typeface="Calibri"/>
                <a:cs typeface="Times New Roman"/>
              </a:rPr>
              <a:t>Kematian satwa koleksi Kebun Binatang Surabaya (KBS) yang masih saja terjadi akhir-akhir ini bisa berujung pada penutupan Kebun Binatang Surabaya yang berdiri sejak 31 Agustus 1916 ini. Selain itu, faktor lain yang dapat menyebabkan penutupan KBS adalah kisruh terkait status pengelolaan KBS belum menemukan titik penyelesaiannya.</a:t>
            </a:r>
            <a:br>
              <a:rPr lang="id-ID" sz="2400" dirty="0">
                <a:ea typeface="Calibri"/>
                <a:cs typeface="Times New Roman"/>
              </a:rPr>
            </a:br>
            <a:r>
              <a:rPr lang="id-ID" sz="2400" dirty="0">
                <a:ea typeface="Calibri"/>
                <a:cs typeface="Times New Roman"/>
              </a:rPr>
              <a:t/>
            </a:r>
            <a:br>
              <a:rPr lang="id-ID" sz="2400" dirty="0">
                <a:ea typeface="Calibri"/>
                <a:cs typeface="Times New Roman"/>
              </a:rPr>
            </a:br>
            <a:r>
              <a:rPr lang="id-ID" sz="2400" dirty="0">
                <a:ea typeface="Calibri"/>
                <a:cs typeface="Times New Roman"/>
              </a:rPr>
              <a:t>Untuk informasi selengkapnya akan disampaikan oleh rekan </a:t>
            </a:r>
            <a:r>
              <a:rPr lang="id-ID" sz="2400" dirty="0" smtClean="0">
                <a:ea typeface="Calibri"/>
                <a:cs typeface="Times New Roman"/>
              </a:rPr>
              <a:t>saya.............. yang </a:t>
            </a:r>
            <a:r>
              <a:rPr lang="id-ID" sz="2400" dirty="0">
                <a:ea typeface="Calibri"/>
                <a:cs typeface="Times New Roman"/>
              </a:rPr>
              <a:t>sudah berada di Kebun Binatang Surabaya. </a:t>
            </a:r>
            <a:endParaRPr lang="id-ID" sz="2400" dirty="0" smtClean="0">
              <a:ea typeface="Calibri"/>
              <a:cs typeface="Times New Roman"/>
            </a:endParaRPr>
          </a:p>
          <a:p>
            <a:pPr algn="l"/>
            <a:r>
              <a:rPr lang="id-ID" sz="2400" dirty="0" smtClean="0">
                <a:ea typeface="Calibri"/>
                <a:cs typeface="Times New Roman"/>
              </a:rPr>
              <a:t>“</a:t>
            </a:r>
            <a:r>
              <a:rPr lang="id-ID" sz="2400" dirty="0">
                <a:ea typeface="Calibri"/>
                <a:cs typeface="Times New Roman"/>
              </a:rPr>
              <a:t>Baik rekan </a:t>
            </a:r>
            <a:r>
              <a:rPr lang="id-ID" sz="2400" dirty="0" smtClean="0">
                <a:ea typeface="Calibri"/>
                <a:cs typeface="Times New Roman"/>
              </a:rPr>
              <a:t>............. </a:t>
            </a:r>
            <a:r>
              <a:rPr lang="id-ID" sz="2400" dirty="0">
                <a:ea typeface="Calibri"/>
                <a:cs typeface="Times New Roman"/>
              </a:rPr>
              <a:t>silahkan menyampaikan informasi yang anda dapat</a:t>
            </a:r>
            <a:r>
              <a:rPr lang="id-ID" sz="2400" dirty="0" smtClean="0">
                <a:ea typeface="Calibri"/>
                <a:cs typeface="Times New Roman"/>
              </a:rPr>
              <a:t>.”</a:t>
            </a:r>
            <a:endParaRPr lang="id-ID" sz="2400" dirty="0"/>
          </a:p>
        </p:txBody>
      </p:sp>
      <p:sp>
        <p:nvSpPr>
          <p:cNvPr id="4" name="TextBox 3"/>
          <p:cNvSpPr txBox="1"/>
          <p:nvPr/>
        </p:nvSpPr>
        <p:spPr>
          <a:xfrm>
            <a:off x="8662802" y="6237312"/>
            <a:ext cx="733734" cy="584775"/>
          </a:xfrm>
          <a:prstGeom prst="rect">
            <a:avLst/>
          </a:prstGeom>
          <a:noFill/>
        </p:spPr>
        <p:txBody>
          <a:bodyPr wrap="square" rtlCol="0">
            <a:spAutoFit/>
          </a:bodyPr>
          <a:lstStyle/>
          <a:p>
            <a:r>
              <a:rPr lang="id-ID" sz="3200" dirty="0"/>
              <a:t>1</a:t>
            </a:r>
          </a:p>
        </p:txBody>
      </p:sp>
    </p:spTree>
    <p:extLst>
      <p:ext uri="{BB962C8B-B14F-4D97-AF65-F5344CB8AC3E}">
        <p14:creationId xmlns:p14="http://schemas.microsoft.com/office/powerpoint/2010/main" val="21553911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04664"/>
            <a:ext cx="8352928" cy="5544616"/>
          </a:xfrm>
        </p:spPr>
        <p:txBody>
          <a:bodyPr>
            <a:noAutofit/>
          </a:bodyPr>
          <a:lstStyle/>
          <a:p>
            <a:pPr lvl="0" algn="l"/>
            <a:r>
              <a:rPr lang="id-ID" sz="1800" dirty="0" smtClean="0">
                <a:solidFill>
                  <a:prstClr val="black">
                    <a:tint val="75000"/>
                  </a:prstClr>
                </a:solidFill>
                <a:ea typeface="Calibri"/>
                <a:cs typeface="Times New Roman"/>
              </a:rPr>
              <a:t>Terima kasih rekan ...... Pemirsa, sekarang saya sudah berada di Kebun Binatang Surabaya yang bertempat di Jl. Setail no. 1 Surabaya.</a:t>
            </a:r>
            <a:br>
              <a:rPr lang="id-ID" sz="1800" dirty="0" smtClean="0">
                <a:solidFill>
                  <a:prstClr val="black">
                    <a:tint val="75000"/>
                  </a:prstClr>
                </a:solidFill>
                <a:ea typeface="Calibri"/>
                <a:cs typeface="Times New Roman"/>
              </a:rPr>
            </a:br>
            <a:r>
              <a:rPr lang="id-ID" sz="1800" dirty="0" smtClean="0">
                <a:solidFill>
                  <a:prstClr val="black">
                    <a:tint val="75000"/>
                  </a:prstClr>
                </a:solidFill>
                <a:ea typeface="Calibri"/>
                <a:cs typeface="Times New Roman"/>
              </a:rPr>
              <a:t/>
            </a:r>
            <a:br>
              <a:rPr lang="id-ID" sz="1800" dirty="0" smtClean="0">
                <a:solidFill>
                  <a:prstClr val="black">
                    <a:tint val="75000"/>
                  </a:prstClr>
                </a:solidFill>
                <a:ea typeface="Calibri"/>
                <a:cs typeface="Times New Roman"/>
              </a:rPr>
            </a:br>
            <a:r>
              <a:rPr lang="id-ID" sz="1800" dirty="0" smtClean="0">
                <a:solidFill>
                  <a:prstClr val="black">
                    <a:tint val="75000"/>
                  </a:prstClr>
                </a:solidFill>
                <a:ea typeface="Calibri"/>
                <a:cs typeface="Times New Roman"/>
              </a:rPr>
              <a:t>Saya akan menyampaikan informasi yang saya dapat dari hasil wawancara dengan Bapak Sukadi selaku pengurus KBS.</a:t>
            </a:r>
            <a:br>
              <a:rPr lang="id-ID" sz="1800" dirty="0" smtClean="0">
                <a:solidFill>
                  <a:prstClr val="black">
                    <a:tint val="75000"/>
                  </a:prstClr>
                </a:solidFill>
                <a:ea typeface="Calibri"/>
                <a:cs typeface="Times New Roman"/>
              </a:rPr>
            </a:br>
            <a:r>
              <a:rPr lang="id-ID" sz="1800" dirty="0" smtClean="0">
                <a:solidFill>
                  <a:prstClr val="black">
                    <a:tint val="75000"/>
                  </a:prstClr>
                </a:solidFill>
                <a:ea typeface="Calibri"/>
                <a:cs typeface="Times New Roman"/>
              </a:rPr>
              <a:t/>
            </a:r>
            <a:br>
              <a:rPr lang="id-ID" sz="1800" dirty="0" smtClean="0">
                <a:solidFill>
                  <a:prstClr val="black">
                    <a:tint val="75000"/>
                  </a:prstClr>
                </a:solidFill>
                <a:ea typeface="Calibri"/>
                <a:cs typeface="Times New Roman"/>
              </a:rPr>
            </a:br>
            <a:r>
              <a:rPr lang="id-ID" sz="1800" dirty="0" smtClean="0">
                <a:solidFill>
                  <a:prstClr val="black">
                    <a:tint val="75000"/>
                  </a:prstClr>
                </a:solidFill>
                <a:ea typeface="Calibri"/>
                <a:cs typeface="Times New Roman"/>
              </a:rPr>
              <a:t>Ternyata faktor penyebab terjadinya kematian satwa-satwa KBS adalah :</a:t>
            </a:r>
            <a:br>
              <a:rPr lang="id-ID" sz="1800" dirty="0" smtClean="0">
                <a:solidFill>
                  <a:prstClr val="black">
                    <a:tint val="75000"/>
                  </a:prstClr>
                </a:solidFill>
                <a:ea typeface="Calibri"/>
                <a:cs typeface="Times New Roman"/>
              </a:rPr>
            </a:br>
            <a:r>
              <a:rPr lang="id-ID" sz="1800" dirty="0" smtClean="0">
                <a:solidFill>
                  <a:prstClr val="black">
                    <a:tint val="75000"/>
                  </a:prstClr>
                </a:solidFill>
                <a:ea typeface="Calibri"/>
                <a:cs typeface="Times New Roman"/>
              </a:rPr>
              <a:t>Tidak sehatnya kondisi lingkungan dan tempat tinggal satwa yang kurang memadai</a:t>
            </a:r>
            <a:br>
              <a:rPr lang="id-ID" sz="1800" dirty="0" smtClean="0">
                <a:solidFill>
                  <a:prstClr val="black">
                    <a:tint val="75000"/>
                  </a:prstClr>
                </a:solidFill>
                <a:ea typeface="Calibri"/>
                <a:cs typeface="Times New Roman"/>
              </a:rPr>
            </a:br>
            <a:r>
              <a:rPr lang="id-ID" sz="1800" dirty="0" smtClean="0">
                <a:solidFill>
                  <a:prstClr val="black">
                    <a:tint val="75000"/>
                  </a:prstClr>
                </a:solidFill>
                <a:ea typeface="Calibri"/>
                <a:cs typeface="Times New Roman"/>
              </a:rPr>
              <a:t>Perawatan dan penanganan terhadap satwa-satwa yang kurang maksimal</a:t>
            </a:r>
            <a:br>
              <a:rPr lang="id-ID" sz="1800" dirty="0" smtClean="0">
                <a:solidFill>
                  <a:prstClr val="black">
                    <a:tint val="75000"/>
                  </a:prstClr>
                </a:solidFill>
                <a:ea typeface="Calibri"/>
                <a:cs typeface="Times New Roman"/>
              </a:rPr>
            </a:br>
            <a:r>
              <a:rPr lang="id-ID" sz="1800" dirty="0" smtClean="0">
                <a:solidFill>
                  <a:prstClr val="black">
                    <a:tint val="75000"/>
                  </a:prstClr>
                </a:solidFill>
                <a:ea typeface="Calibri"/>
                <a:cs typeface="Times New Roman"/>
              </a:rPr>
              <a:t/>
            </a:r>
            <a:br>
              <a:rPr lang="id-ID" sz="1800" dirty="0" smtClean="0">
                <a:solidFill>
                  <a:prstClr val="black">
                    <a:tint val="75000"/>
                  </a:prstClr>
                </a:solidFill>
                <a:ea typeface="Calibri"/>
                <a:cs typeface="Times New Roman"/>
              </a:rPr>
            </a:br>
            <a:r>
              <a:rPr lang="id-ID" sz="1800" dirty="0" smtClean="0">
                <a:solidFill>
                  <a:prstClr val="black">
                    <a:tint val="75000"/>
                  </a:prstClr>
                </a:solidFill>
                <a:ea typeface="Calibri"/>
                <a:cs typeface="Times New Roman"/>
              </a:rPr>
              <a:t>Hal-hal tersebut terjadi karena menejemen yang kurang profesional dan adanya pertikaian antar pengurus.</a:t>
            </a:r>
            <a:br>
              <a:rPr lang="id-ID" sz="1800" dirty="0" smtClean="0">
                <a:solidFill>
                  <a:prstClr val="black">
                    <a:tint val="75000"/>
                  </a:prstClr>
                </a:solidFill>
                <a:ea typeface="Calibri"/>
                <a:cs typeface="Times New Roman"/>
              </a:rPr>
            </a:br>
            <a:endParaRPr lang="id-ID" sz="1800" dirty="0" smtClean="0">
              <a:solidFill>
                <a:prstClr val="black">
                  <a:tint val="75000"/>
                </a:prstClr>
              </a:solidFill>
              <a:ea typeface="Calibri"/>
              <a:cs typeface="Times New Roman"/>
            </a:endParaRPr>
          </a:p>
          <a:p>
            <a:pPr lvl="0" algn="l"/>
            <a:r>
              <a:rPr lang="id-ID" sz="1800" dirty="0" smtClean="0">
                <a:solidFill>
                  <a:prstClr val="black">
                    <a:tint val="75000"/>
                  </a:prstClr>
                </a:solidFill>
                <a:ea typeface="Calibri"/>
                <a:cs typeface="Times New Roman"/>
              </a:rPr>
              <a:t>Solusi sementara dari Balai Konservasi SDA Jatim yaitu akan mengosongkan KBS. Caranya dengan memindahkan sementara satwa-satwa yang sehat untuk menghindarkan dari kondisi lingkungan yang tidak sehat bagi kesejahteraan binatang sedangkan satwa-satwa yang kondisinya rawan dan berpenyakit tetap berada di KBS.</a:t>
            </a:r>
            <a:br>
              <a:rPr lang="id-ID" sz="1800" dirty="0" smtClean="0">
                <a:solidFill>
                  <a:prstClr val="black">
                    <a:tint val="75000"/>
                  </a:prstClr>
                </a:solidFill>
                <a:ea typeface="Calibri"/>
                <a:cs typeface="Times New Roman"/>
              </a:rPr>
            </a:br>
            <a:r>
              <a:rPr lang="id-ID" sz="1800" dirty="0" smtClean="0">
                <a:solidFill>
                  <a:prstClr val="black">
                    <a:tint val="75000"/>
                  </a:prstClr>
                </a:solidFill>
                <a:ea typeface="Calibri"/>
                <a:cs typeface="Times New Roman"/>
              </a:rPr>
              <a:t/>
            </a:r>
            <a:br>
              <a:rPr lang="id-ID" sz="1800" dirty="0" smtClean="0">
                <a:solidFill>
                  <a:prstClr val="black">
                    <a:tint val="75000"/>
                  </a:prstClr>
                </a:solidFill>
                <a:ea typeface="Calibri"/>
                <a:cs typeface="Times New Roman"/>
              </a:rPr>
            </a:br>
            <a:r>
              <a:rPr lang="id-ID" sz="1800" dirty="0" smtClean="0">
                <a:solidFill>
                  <a:prstClr val="black">
                    <a:tint val="75000"/>
                  </a:prstClr>
                </a:solidFill>
                <a:ea typeface="Calibri"/>
                <a:cs typeface="Times New Roman"/>
              </a:rPr>
              <a:t>Demikian informasi yang dapat saya sampaikan. .............dan .........melaporkan.</a:t>
            </a:r>
            <a:br>
              <a:rPr lang="id-ID" sz="1800" dirty="0" smtClean="0">
                <a:solidFill>
                  <a:prstClr val="black">
                    <a:tint val="75000"/>
                  </a:prstClr>
                </a:solidFill>
                <a:ea typeface="Calibri"/>
                <a:cs typeface="Times New Roman"/>
              </a:rPr>
            </a:br>
            <a:r>
              <a:rPr lang="id-ID" sz="1800" dirty="0" smtClean="0">
                <a:solidFill>
                  <a:prstClr val="black">
                    <a:tint val="75000"/>
                  </a:prstClr>
                </a:solidFill>
                <a:ea typeface="Calibri"/>
                <a:cs typeface="Times New Roman"/>
              </a:rPr>
              <a:t/>
            </a:r>
            <a:br>
              <a:rPr lang="id-ID" sz="1800" dirty="0" smtClean="0">
                <a:solidFill>
                  <a:prstClr val="black">
                    <a:tint val="75000"/>
                  </a:prstClr>
                </a:solidFill>
                <a:ea typeface="Calibri"/>
                <a:cs typeface="Times New Roman"/>
              </a:rPr>
            </a:br>
            <a:endParaRPr lang="id-ID" sz="1800" dirty="0">
              <a:solidFill>
                <a:prstClr val="black">
                  <a:tint val="75000"/>
                </a:prstClr>
              </a:solidFill>
            </a:endParaRPr>
          </a:p>
        </p:txBody>
      </p:sp>
      <p:sp>
        <p:nvSpPr>
          <p:cNvPr id="4" name="TextBox 3"/>
          <p:cNvSpPr txBox="1"/>
          <p:nvPr/>
        </p:nvSpPr>
        <p:spPr>
          <a:xfrm>
            <a:off x="8676456" y="6237312"/>
            <a:ext cx="393056" cy="584775"/>
          </a:xfrm>
          <a:prstGeom prst="rect">
            <a:avLst/>
          </a:prstGeom>
          <a:noFill/>
        </p:spPr>
        <p:txBody>
          <a:bodyPr wrap="none" rtlCol="0">
            <a:spAutoFit/>
          </a:bodyPr>
          <a:lstStyle/>
          <a:p>
            <a:r>
              <a:rPr lang="id-ID" sz="3200" dirty="0"/>
              <a:t>2</a:t>
            </a:r>
          </a:p>
        </p:txBody>
      </p:sp>
    </p:spTree>
    <p:extLst>
      <p:ext uri="{BB962C8B-B14F-4D97-AF65-F5344CB8AC3E}">
        <p14:creationId xmlns:p14="http://schemas.microsoft.com/office/powerpoint/2010/main" val="3490115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980728"/>
            <a:ext cx="8280920" cy="3744416"/>
          </a:xfrm>
        </p:spPr>
        <p:txBody>
          <a:bodyPr>
            <a:normAutofit/>
          </a:bodyPr>
          <a:lstStyle/>
          <a:p>
            <a:pPr lvl="0" algn="l"/>
            <a:endParaRPr lang="id-ID" sz="2800" dirty="0" smtClean="0">
              <a:solidFill>
                <a:prstClr val="black">
                  <a:tint val="75000"/>
                </a:prstClr>
              </a:solidFill>
              <a:ea typeface="Calibri"/>
              <a:cs typeface="Times New Roman"/>
            </a:endParaRPr>
          </a:p>
          <a:p>
            <a:pPr lvl="0" algn="l"/>
            <a:endParaRPr lang="id-ID" sz="2800" dirty="0">
              <a:solidFill>
                <a:prstClr val="black">
                  <a:tint val="75000"/>
                </a:prstClr>
              </a:solidFill>
            </a:endParaRPr>
          </a:p>
          <a:p>
            <a:r>
              <a:rPr lang="id-ID" sz="2800" dirty="0" smtClean="0">
                <a:ea typeface="Calibri"/>
                <a:cs typeface="Times New Roman"/>
              </a:rPr>
              <a:t>Terima </a:t>
            </a:r>
            <a:r>
              <a:rPr lang="id-ID" sz="2800" dirty="0">
                <a:ea typeface="Calibri"/>
                <a:cs typeface="Times New Roman"/>
              </a:rPr>
              <a:t>kasih </a:t>
            </a:r>
            <a:r>
              <a:rPr lang="id-ID" sz="2800" dirty="0" smtClean="0">
                <a:ea typeface="Calibri"/>
                <a:cs typeface="Times New Roman"/>
              </a:rPr>
              <a:t>rekan........atas </a:t>
            </a:r>
            <a:r>
              <a:rPr lang="id-ID" sz="2800" dirty="0">
                <a:ea typeface="Calibri"/>
                <a:cs typeface="Times New Roman"/>
              </a:rPr>
              <a:t>informasinya. Demikian Reportase Sore pada hari ini. Nantikan berita-berita lainnya di Reportase selanjutnya. Kami segenap kru dan karyawan mengucapkan </a:t>
            </a:r>
            <a:r>
              <a:rPr lang="id-ID" sz="2800" dirty="0" smtClean="0">
                <a:ea typeface="Calibri"/>
                <a:cs typeface="Times New Roman"/>
              </a:rPr>
              <a:t>terima kasih atas perhatian anda. sampai </a:t>
            </a:r>
            <a:r>
              <a:rPr lang="id-ID" sz="2800" dirty="0">
                <a:ea typeface="Calibri"/>
                <a:cs typeface="Times New Roman"/>
              </a:rPr>
              <a:t>jumpa</a:t>
            </a:r>
            <a:r>
              <a:rPr lang="id-ID" sz="2800" dirty="0" smtClean="0">
                <a:ea typeface="Calibri"/>
                <a:cs typeface="Times New Roman"/>
              </a:rPr>
              <a:t>.</a:t>
            </a:r>
            <a:endParaRPr lang="id-ID" sz="2800" dirty="0"/>
          </a:p>
        </p:txBody>
      </p:sp>
      <p:sp>
        <p:nvSpPr>
          <p:cNvPr id="4" name="TextBox 3"/>
          <p:cNvSpPr txBox="1"/>
          <p:nvPr/>
        </p:nvSpPr>
        <p:spPr>
          <a:xfrm>
            <a:off x="8571432" y="6165304"/>
            <a:ext cx="393056" cy="584775"/>
          </a:xfrm>
          <a:prstGeom prst="rect">
            <a:avLst/>
          </a:prstGeom>
          <a:noFill/>
        </p:spPr>
        <p:txBody>
          <a:bodyPr wrap="none" rtlCol="0">
            <a:spAutoFit/>
          </a:bodyPr>
          <a:lstStyle/>
          <a:p>
            <a:r>
              <a:rPr lang="id-ID" sz="3200" dirty="0" smtClean="0"/>
              <a:t>1</a:t>
            </a:r>
            <a:endParaRPr lang="id-ID" sz="3200" dirty="0"/>
          </a:p>
        </p:txBody>
      </p:sp>
    </p:spTree>
    <p:extLst>
      <p:ext uri="{BB962C8B-B14F-4D97-AF65-F5344CB8AC3E}">
        <p14:creationId xmlns:p14="http://schemas.microsoft.com/office/powerpoint/2010/main" val="39449266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03848" y="1"/>
            <a:ext cx="5938986" cy="836712"/>
          </a:xfrm>
        </p:spPr>
        <p:txBody>
          <a:bodyPr/>
          <a:lstStyle/>
          <a:p>
            <a:r>
              <a:rPr lang="id-ID" u="sng" dirty="0" smtClean="0"/>
              <a:t>Tugas Minggu Depan:</a:t>
            </a:r>
            <a:endParaRPr lang="id-ID" u="sng" dirty="0"/>
          </a:p>
        </p:txBody>
      </p:sp>
      <p:sp>
        <p:nvSpPr>
          <p:cNvPr id="3" name="Subtitle 2"/>
          <p:cNvSpPr>
            <a:spLocks noGrp="1"/>
          </p:cNvSpPr>
          <p:nvPr>
            <p:ph type="subTitle" idx="1"/>
          </p:nvPr>
        </p:nvSpPr>
        <p:spPr>
          <a:xfrm>
            <a:off x="1835696" y="1268760"/>
            <a:ext cx="7200800" cy="2088232"/>
          </a:xfrm>
        </p:spPr>
        <p:txBody>
          <a:bodyPr>
            <a:normAutofit fontScale="92500"/>
          </a:bodyPr>
          <a:lstStyle/>
          <a:p>
            <a:pPr marL="457200" indent="-457200" algn="l">
              <a:buFont typeface="Arial" pitchFamily="34" charset="0"/>
              <a:buChar char="•"/>
            </a:pPr>
            <a:r>
              <a:rPr lang="id-ID" b="1" dirty="0" smtClean="0">
                <a:solidFill>
                  <a:schemeClr val="tx1"/>
                </a:solidFill>
              </a:rPr>
              <a:t>Tentukan Jenis Kegiatan Public Speaking yang hendak di tampilkan pada saat UAS.</a:t>
            </a:r>
          </a:p>
          <a:p>
            <a:pPr marL="457200" indent="-457200" algn="l">
              <a:buFont typeface="Arial" pitchFamily="34" charset="0"/>
              <a:buChar char="•"/>
            </a:pPr>
            <a:r>
              <a:rPr lang="id-ID" b="1" dirty="0" smtClean="0">
                <a:solidFill>
                  <a:schemeClr val="tx1"/>
                </a:solidFill>
              </a:rPr>
              <a:t>Cari spesifikasi/penjelasan mengenai kegiatan tersebut.</a:t>
            </a:r>
            <a:endParaRPr lang="id-ID" b="1" dirty="0">
              <a:solidFill>
                <a:schemeClr val="tx1"/>
              </a:solidFill>
            </a:endParaRPr>
          </a:p>
        </p:txBody>
      </p:sp>
    </p:spTree>
    <p:extLst>
      <p:ext uri="{BB962C8B-B14F-4D97-AF65-F5344CB8AC3E}">
        <p14:creationId xmlns:p14="http://schemas.microsoft.com/office/powerpoint/2010/main" val="305178065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dirty="0"/>
          </a:p>
        </p:txBody>
      </p:sp>
      <p:pic>
        <p:nvPicPr>
          <p:cNvPr id="4098" name="Picture 2" descr="D:\Bahan Mengajar\Broadcasting 1\Foto Produksi siaran radio\index.png"/>
          <p:cNvPicPr>
            <a:picLocks noChangeAspect="1" noChangeArrowheads="1"/>
          </p:cNvPicPr>
          <p:nvPr/>
        </p:nvPicPr>
        <p:blipFill rotWithShape="1">
          <a:blip r:embed="rId3">
            <a:extLst>
              <a:ext uri="{28A0092B-C50C-407E-A947-70E740481C1C}">
                <a14:useLocalDpi xmlns:a14="http://schemas.microsoft.com/office/drawing/2010/main" val="0"/>
              </a:ext>
            </a:extLst>
          </a:blip>
          <a:srcRect t="19243" r="6963"/>
          <a:stretch/>
        </p:blipFill>
        <p:spPr bwMode="auto">
          <a:xfrm>
            <a:off x="-36511" y="0"/>
            <a:ext cx="9180511" cy="4005064"/>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D:\Bahan Mengajar\Olah Vokal Penyiaran\Foto dan Gambar\3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2" y="4005064"/>
            <a:ext cx="2749521" cy="285137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D:\Bahan Mengajar\Olah Vokal Penyiaran\Foto dan Gambar\index.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3546" y="4005064"/>
            <a:ext cx="2763830" cy="2851372"/>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D:\Bahan Mengajar\Olah Vokal Penyiaran\Foto dan Gambar\37.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002549"/>
            <a:ext cx="1426943" cy="285388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Bahan Mengajar\Olah Vokal Penyiaran\Foto dan Gambar\38.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1920" y="4005064"/>
            <a:ext cx="2552700" cy="285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4159023"/>
      </p:ext>
    </p:extLst>
  </p:cSld>
  <p:clrMapOvr>
    <a:masterClrMapping/>
  </p:clrMapOvr>
  <p:transition spd="slow">
    <p:wheel spokes="1"/>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84168" y="116632"/>
            <a:ext cx="3024336" cy="792088"/>
          </a:xfrm>
        </p:spPr>
        <p:txBody>
          <a:bodyPr/>
          <a:lstStyle/>
          <a:p>
            <a:r>
              <a:rPr lang="id-ID" dirty="0" smtClean="0"/>
              <a:t>Pertemuan 6</a:t>
            </a:r>
            <a:endParaRPr lang="id-ID" dirty="0"/>
          </a:p>
        </p:txBody>
      </p:sp>
      <p:sp>
        <p:nvSpPr>
          <p:cNvPr id="4" name="Rectangle 3"/>
          <p:cNvSpPr/>
          <p:nvPr/>
        </p:nvSpPr>
        <p:spPr>
          <a:xfrm>
            <a:off x="2771800" y="3186842"/>
            <a:ext cx="4752528" cy="1908215"/>
          </a:xfrm>
          <a:prstGeom prst="rect">
            <a:avLst/>
          </a:prstGeom>
          <a:noFill/>
        </p:spPr>
        <p:txBody>
          <a:bodyPr wrap="square" lIns="91440" tIns="45720" rIns="91440" bIns="45720">
            <a:spAutoFit/>
          </a:bodyPr>
          <a:lstStyle/>
          <a:p>
            <a:pPr algn="ctr"/>
            <a:r>
              <a:rPr lang="id-ID"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Teknik  </a:t>
            </a:r>
          </a:p>
          <a:p>
            <a:pPr algn="ctr"/>
            <a:r>
              <a:rPr lang="id-ID" sz="32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Performa, Gesture &amp; </a:t>
            </a:r>
          </a:p>
          <a:p>
            <a:pPr algn="ctr"/>
            <a:r>
              <a:rPr lang="id-ID" sz="32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Body Language</a:t>
            </a:r>
            <a:endParaRPr lang="en-US" sz="32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604974097"/>
      </p:ext>
    </p:extLst>
  </p:cSld>
  <p:clrMapOvr>
    <a:masterClrMapping/>
  </p:clrMapOvr>
  <p:transition spd="slow">
    <p:randomBar dir="ver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05540" y="4434681"/>
            <a:ext cx="5182344" cy="2522711"/>
          </a:xfrm>
        </p:spPr>
        <p:txBody>
          <a:bodyPr>
            <a:normAutofit/>
          </a:bodyPr>
          <a:lstStyle/>
          <a:p>
            <a:r>
              <a:rPr lang="id-ID" sz="2800" b="1" dirty="0" smtClean="0">
                <a:solidFill>
                  <a:schemeClr val="bg2"/>
                </a:solidFill>
                <a:latin typeface="Agency FB" pitchFamily="34" charset="0"/>
                <a:cs typeface="Aharoni" pitchFamily="2" charset="-79"/>
              </a:rPr>
              <a:t> </a:t>
            </a:r>
            <a:endParaRPr lang="id-ID" sz="2800" b="1" dirty="0">
              <a:solidFill>
                <a:schemeClr val="bg2"/>
              </a:solidFill>
              <a:latin typeface="Agency FB" pitchFamily="34" charset="0"/>
              <a:cs typeface="Aharoni" pitchFamily="2" charset="-79"/>
            </a:endParaRPr>
          </a:p>
        </p:txBody>
      </p:sp>
      <p:sp>
        <p:nvSpPr>
          <p:cNvPr id="5" name="TextBox 4"/>
          <p:cNvSpPr txBox="1"/>
          <p:nvPr/>
        </p:nvSpPr>
        <p:spPr>
          <a:xfrm>
            <a:off x="755576" y="1484784"/>
            <a:ext cx="7045518" cy="2640723"/>
          </a:xfrm>
          <a:prstGeom prst="rect">
            <a:avLst/>
          </a:prstGeom>
          <a:noFill/>
        </p:spPr>
        <p:txBody>
          <a:bodyPr wrap="none" rtlCol="0">
            <a:spAutoFit/>
          </a:bodyPr>
          <a:lstStyle/>
          <a:p>
            <a:pPr marL="342900" lvl="0" indent="-342900">
              <a:lnSpc>
                <a:spcPct val="115000"/>
              </a:lnSpc>
              <a:buFont typeface="Symbol"/>
              <a:buChar char=""/>
            </a:pPr>
            <a:r>
              <a:rPr lang="id-ID" sz="2400" i="1" dirty="0">
                <a:solidFill>
                  <a:srgbClr val="EEECE1"/>
                </a:solidFill>
                <a:latin typeface="Aharoni" pitchFamily="2" charset="-79"/>
                <a:ea typeface="Calibri"/>
                <a:cs typeface="Aharoni" pitchFamily="2" charset="-79"/>
              </a:rPr>
              <a:t>Eye Contact </a:t>
            </a:r>
            <a:endParaRPr lang="id-ID" sz="2000" dirty="0">
              <a:solidFill>
                <a:srgbClr val="EEECE1"/>
              </a:solidFill>
              <a:latin typeface="Aharoni" pitchFamily="2" charset="-79"/>
              <a:ea typeface="Calibri"/>
              <a:cs typeface="Aharoni" pitchFamily="2" charset="-79"/>
            </a:endParaRPr>
          </a:p>
          <a:p>
            <a:pPr marL="342900" lvl="0" indent="-342900">
              <a:lnSpc>
                <a:spcPct val="115000"/>
              </a:lnSpc>
              <a:buFont typeface="Symbol"/>
              <a:buChar char=""/>
            </a:pPr>
            <a:r>
              <a:rPr lang="id-ID" sz="2400" i="1" dirty="0">
                <a:solidFill>
                  <a:srgbClr val="EEECE1"/>
                </a:solidFill>
                <a:latin typeface="Aharoni" pitchFamily="2" charset="-79"/>
                <a:ea typeface="Calibri"/>
                <a:cs typeface="Aharoni" pitchFamily="2" charset="-79"/>
              </a:rPr>
              <a:t>Gesture </a:t>
            </a:r>
            <a:endParaRPr lang="id-ID" sz="2400" dirty="0" smtClean="0">
              <a:solidFill>
                <a:schemeClr val="bg2"/>
              </a:solidFill>
              <a:latin typeface="Aharoni" pitchFamily="2" charset="-79"/>
              <a:ea typeface="Calibri"/>
              <a:cs typeface="Aharoni" pitchFamily="2" charset="-79"/>
            </a:endParaRPr>
          </a:p>
          <a:p>
            <a:pPr marL="342900" lvl="0" indent="-342900">
              <a:lnSpc>
                <a:spcPct val="115000"/>
              </a:lnSpc>
              <a:spcAft>
                <a:spcPts val="0"/>
              </a:spcAft>
              <a:buFont typeface="Symbol"/>
              <a:buChar char=""/>
            </a:pPr>
            <a:r>
              <a:rPr lang="id-ID" sz="2400" dirty="0" smtClean="0">
                <a:solidFill>
                  <a:schemeClr val="bg2"/>
                </a:solidFill>
                <a:latin typeface="Aharoni" pitchFamily="2" charset="-79"/>
                <a:ea typeface="Calibri"/>
                <a:cs typeface="Aharoni" pitchFamily="2" charset="-79"/>
              </a:rPr>
              <a:t>Sikap badan </a:t>
            </a:r>
            <a:endParaRPr lang="id-ID" sz="2000" dirty="0">
              <a:solidFill>
                <a:schemeClr val="bg2"/>
              </a:solidFill>
              <a:latin typeface="Aharoni" pitchFamily="2" charset="-79"/>
              <a:ea typeface="Calibri"/>
              <a:cs typeface="Aharoni" pitchFamily="2" charset="-79"/>
            </a:endParaRPr>
          </a:p>
          <a:p>
            <a:pPr marL="342900" lvl="0" indent="-342900">
              <a:lnSpc>
                <a:spcPct val="115000"/>
              </a:lnSpc>
              <a:spcAft>
                <a:spcPts val="0"/>
              </a:spcAft>
              <a:buFont typeface="Symbol"/>
              <a:buChar char=""/>
            </a:pPr>
            <a:r>
              <a:rPr lang="id-ID" sz="2400" dirty="0">
                <a:solidFill>
                  <a:schemeClr val="bg2"/>
                </a:solidFill>
                <a:latin typeface="Aharoni" pitchFamily="2" charset="-79"/>
                <a:ea typeface="Calibri"/>
                <a:cs typeface="Aharoni" pitchFamily="2" charset="-79"/>
              </a:rPr>
              <a:t>Ceria dan </a:t>
            </a:r>
            <a:r>
              <a:rPr lang="id-ID" sz="2400" dirty="0" smtClean="0">
                <a:solidFill>
                  <a:schemeClr val="bg2"/>
                </a:solidFill>
                <a:latin typeface="Aharoni" pitchFamily="2" charset="-79"/>
                <a:ea typeface="Calibri"/>
                <a:cs typeface="Aharoni" pitchFamily="2" charset="-79"/>
              </a:rPr>
              <a:t>Senyum </a:t>
            </a:r>
            <a:endParaRPr lang="id-ID" sz="2000" dirty="0">
              <a:solidFill>
                <a:schemeClr val="bg2"/>
              </a:solidFill>
              <a:latin typeface="Aharoni" pitchFamily="2" charset="-79"/>
              <a:ea typeface="Calibri"/>
              <a:cs typeface="Aharoni" pitchFamily="2" charset="-79"/>
            </a:endParaRPr>
          </a:p>
          <a:p>
            <a:pPr marL="342900" lvl="0" indent="-342900">
              <a:lnSpc>
                <a:spcPct val="115000"/>
              </a:lnSpc>
              <a:spcAft>
                <a:spcPts val="0"/>
              </a:spcAft>
              <a:buFont typeface="Symbol"/>
              <a:buChar char=""/>
            </a:pPr>
            <a:r>
              <a:rPr lang="id-ID" sz="2400" dirty="0" smtClean="0">
                <a:solidFill>
                  <a:schemeClr val="bg2"/>
                </a:solidFill>
                <a:latin typeface="Aharoni" pitchFamily="2" charset="-79"/>
                <a:ea typeface="Calibri"/>
                <a:cs typeface="Aharoni" pitchFamily="2" charset="-79"/>
              </a:rPr>
              <a:t>Konsentrasi </a:t>
            </a:r>
            <a:endParaRPr lang="id-ID" sz="2000" dirty="0">
              <a:solidFill>
                <a:schemeClr val="bg2"/>
              </a:solidFill>
              <a:latin typeface="Aharoni" pitchFamily="2" charset="-79"/>
              <a:ea typeface="Calibri"/>
              <a:cs typeface="Aharoni" pitchFamily="2" charset="-79"/>
            </a:endParaRPr>
          </a:p>
          <a:p>
            <a:pPr marL="342900" lvl="0" indent="-342900">
              <a:lnSpc>
                <a:spcPct val="115000"/>
              </a:lnSpc>
              <a:spcAft>
                <a:spcPts val="1000"/>
              </a:spcAft>
              <a:buFont typeface="Symbol"/>
              <a:buChar char=""/>
            </a:pPr>
            <a:r>
              <a:rPr lang="id-ID" sz="2400" dirty="0" smtClean="0">
                <a:solidFill>
                  <a:schemeClr val="bg2"/>
                </a:solidFill>
                <a:latin typeface="Aharoni" pitchFamily="2" charset="-79"/>
                <a:ea typeface="Calibri"/>
                <a:cs typeface="Aharoni" pitchFamily="2" charset="-79"/>
              </a:rPr>
              <a:t>Penampilan </a:t>
            </a:r>
            <a:r>
              <a:rPr lang="id-ID" sz="2400" dirty="0">
                <a:solidFill>
                  <a:schemeClr val="bg2"/>
                </a:solidFill>
                <a:latin typeface="Aharoni" pitchFamily="2" charset="-79"/>
                <a:ea typeface="Calibri"/>
                <a:cs typeface="Aharoni" pitchFamily="2" charset="-79"/>
              </a:rPr>
              <a:t>(Gaya berbusana dan Tata Rias)</a:t>
            </a:r>
            <a:endParaRPr lang="id-ID" sz="2000" dirty="0">
              <a:solidFill>
                <a:schemeClr val="bg2"/>
              </a:solidFill>
              <a:latin typeface="Aharoni" pitchFamily="2" charset="-79"/>
              <a:ea typeface="Calibri"/>
              <a:cs typeface="Aharoni" pitchFamily="2" charset="-79"/>
            </a:endParaRPr>
          </a:p>
        </p:txBody>
      </p:sp>
    </p:spTree>
    <p:extLst>
      <p:ext uri="{BB962C8B-B14F-4D97-AF65-F5344CB8AC3E}">
        <p14:creationId xmlns:p14="http://schemas.microsoft.com/office/powerpoint/2010/main" val="31155988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544" y="5805264"/>
            <a:ext cx="3816424" cy="822299"/>
          </a:xfrm>
        </p:spPr>
        <p:txBody>
          <a:bodyPr>
            <a:noAutofit/>
          </a:bodyPr>
          <a:lstStyle/>
          <a:p>
            <a:pPr marL="342900" lvl="0" indent="-342900" algn="ctr">
              <a:lnSpc>
                <a:spcPct val="115000"/>
              </a:lnSpc>
              <a:spcBef>
                <a:spcPts val="0"/>
              </a:spcBef>
            </a:pPr>
            <a:r>
              <a:rPr lang="id-ID" sz="2400" b="0" cap="none" dirty="0" smtClean="0">
                <a:solidFill>
                  <a:prstClr val="black"/>
                </a:solidFill>
                <a:latin typeface="Aharoni" pitchFamily="2" charset="-79"/>
                <a:ea typeface="Calibri"/>
                <a:cs typeface="Aharoni" pitchFamily="2" charset="-79"/>
              </a:rPr>
              <a:t> </a:t>
            </a:r>
            <a:r>
              <a:rPr lang="id-ID" b="0" i="1" cap="none" dirty="0" smtClean="0">
                <a:solidFill>
                  <a:schemeClr val="accent6">
                    <a:lumMod val="75000"/>
                  </a:schemeClr>
                </a:solidFill>
                <a:latin typeface="Aharoni" pitchFamily="2" charset="-79"/>
                <a:ea typeface="Calibri"/>
                <a:cs typeface="Aharoni" pitchFamily="2" charset="-79"/>
              </a:rPr>
              <a:t>Gesture </a:t>
            </a:r>
            <a:endParaRPr lang="id-ID" b="0" cap="none" dirty="0">
              <a:solidFill>
                <a:schemeClr val="accent6">
                  <a:lumMod val="75000"/>
                </a:schemeClr>
              </a:solidFill>
              <a:latin typeface="Aharoni" pitchFamily="2" charset="-79"/>
              <a:ea typeface="Calibri"/>
              <a:cs typeface="Aharoni" pitchFamily="2" charset="-79"/>
            </a:endParaRPr>
          </a:p>
        </p:txBody>
      </p:sp>
      <p:sp>
        <p:nvSpPr>
          <p:cNvPr id="3" name="Text Placeholder 2"/>
          <p:cNvSpPr>
            <a:spLocks noGrp="1"/>
          </p:cNvSpPr>
          <p:nvPr>
            <p:ph type="body" idx="1"/>
          </p:nvPr>
        </p:nvSpPr>
        <p:spPr>
          <a:xfrm>
            <a:off x="4427984" y="404664"/>
            <a:ext cx="4536504" cy="5832648"/>
          </a:xfrm>
          <a:solidFill>
            <a:schemeClr val="bg1"/>
          </a:solidFill>
        </p:spPr>
        <p:style>
          <a:lnRef idx="1">
            <a:schemeClr val="dk1"/>
          </a:lnRef>
          <a:fillRef idx="2">
            <a:schemeClr val="dk1"/>
          </a:fillRef>
          <a:effectRef idx="1">
            <a:schemeClr val="dk1"/>
          </a:effectRef>
          <a:fontRef idx="minor">
            <a:schemeClr val="dk1"/>
          </a:fontRef>
        </p:style>
        <p:txBody>
          <a:bodyPr>
            <a:noAutofit/>
          </a:bodyPr>
          <a:lstStyle/>
          <a:p>
            <a:pPr>
              <a:lnSpc>
                <a:spcPct val="115000"/>
              </a:lnSpc>
            </a:pPr>
            <a:r>
              <a:rPr lang="id-ID" dirty="0" smtClean="0">
                <a:solidFill>
                  <a:schemeClr val="tx1"/>
                </a:solidFill>
                <a:latin typeface="Showcard Gothic" pitchFamily="82" charset="0"/>
                <a:ea typeface="Times New Roman"/>
                <a:cs typeface="Times New Roman"/>
              </a:rPr>
              <a:t>Gunakan </a:t>
            </a:r>
            <a:r>
              <a:rPr lang="id-ID" dirty="0">
                <a:solidFill>
                  <a:schemeClr val="tx1"/>
                </a:solidFill>
                <a:latin typeface="Showcard Gothic" pitchFamily="82" charset="0"/>
                <a:ea typeface="Times New Roman"/>
                <a:cs typeface="Times New Roman"/>
              </a:rPr>
              <a:t>gerakan tubuh (gesture), meskipun tidak ada orang yang melihat Anda. </a:t>
            </a:r>
            <a:endParaRPr lang="id-ID" dirty="0" smtClean="0">
              <a:solidFill>
                <a:schemeClr val="tx1"/>
              </a:solidFill>
              <a:latin typeface="Showcard Gothic" pitchFamily="82" charset="0"/>
              <a:ea typeface="Times New Roman"/>
              <a:cs typeface="Times New Roman"/>
            </a:endParaRPr>
          </a:p>
          <a:p>
            <a:pPr>
              <a:lnSpc>
                <a:spcPct val="115000"/>
              </a:lnSpc>
            </a:pPr>
            <a:endParaRPr lang="id-ID" dirty="0" smtClean="0">
              <a:solidFill>
                <a:schemeClr val="tx1"/>
              </a:solidFill>
              <a:latin typeface="Showcard Gothic" pitchFamily="82" charset="0"/>
              <a:ea typeface="Times New Roman"/>
              <a:cs typeface="Times New Roman"/>
            </a:endParaRPr>
          </a:p>
          <a:p>
            <a:pPr>
              <a:lnSpc>
                <a:spcPct val="115000"/>
              </a:lnSpc>
            </a:pPr>
            <a:r>
              <a:rPr lang="id-ID" dirty="0" smtClean="0">
                <a:solidFill>
                  <a:schemeClr val="tx1"/>
                </a:solidFill>
                <a:latin typeface="Showcard Gothic" pitchFamily="82" charset="0"/>
                <a:ea typeface="Times New Roman"/>
                <a:cs typeface="Times New Roman"/>
              </a:rPr>
              <a:t>Anda </a:t>
            </a:r>
            <a:r>
              <a:rPr lang="id-ID" dirty="0">
                <a:solidFill>
                  <a:schemeClr val="tx1"/>
                </a:solidFill>
                <a:latin typeface="Showcard Gothic" pitchFamily="82" charset="0"/>
                <a:ea typeface="Times New Roman"/>
                <a:cs typeface="Times New Roman"/>
              </a:rPr>
              <a:t>adalah aktor. Saat berbicara di depan umum (</a:t>
            </a:r>
            <a:r>
              <a:rPr lang="id-ID" u="sng" dirty="0">
                <a:solidFill>
                  <a:schemeClr val="tx1"/>
                </a:solidFill>
                <a:latin typeface="Showcard Gothic" pitchFamily="82" charset="0"/>
                <a:ea typeface="Times New Roman"/>
                <a:cs typeface="Times New Roman"/>
                <a:hlinkClick r:id="rId2" tooltip="public speaking"/>
              </a:rPr>
              <a:t>public speaking</a:t>
            </a:r>
            <a:r>
              <a:rPr lang="id-ID" dirty="0">
                <a:solidFill>
                  <a:schemeClr val="tx1"/>
                </a:solidFill>
                <a:latin typeface="Showcard Gothic" pitchFamily="82" charset="0"/>
                <a:ea typeface="Times New Roman"/>
                <a:cs typeface="Times New Roman"/>
              </a:rPr>
              <a:t>), </a:t>
            </a:r>
            <a:endParaRPr lang="id-ID" dirty="0" smtClean="0">
              <a:solidFill>
                <a:schemeClr val="tx1"/>
              </a:solidFill>
              <a:latin typeface="Showcard Gothic" pitchFamily="82" charset="0"/>
              <a:ea typeface="Times New Roman"/>
              <a:cs typeface="Times New Roman"/>
            </a:endParaRPr>
          </a:p>
          <a:p>
            <a:pPr>
              <a:lnSpc>
                <a:spcPct val="115000"/>
              </a:lnSpc>
            </a:pPr>
            <a:endParaRPr lang="id-ID" dirty="0" smtClean="0">
              <a:solidFill>
                <a:schemeClr val="tx1"/>
              </a:solidFill>
              <a:latin typeface="Showcard Gothic" pitchFamily="82" charset="0"/>
              <a:ea typeface="Times New Roman"/>
              <a:cs typeface="Times New Roman"/>
            </a:endParaRPr>
          </a:p>
          <a:p>
            <a:pPr>
              <a:lnSpc>
                <a:spcPct val="115000"/>
              </a:lnSpc>
            </a:pPr>
            <a:r>
              <a:rPr lang="id-ID" dirty="0" smtClean="0">
                <a:solidFill>
                  <a:schemeClr val="tx1"/>
                </a:solidFill>
                <a:latin typeface="Showcard Gothic" pitchFamily="82" charset="0"/>
                <a:ea typeface="Times New Roman"/>
                <a:cs typeface="Times New Roman"/>
              </a:rPr>
              <a:t>jika </a:t>
            </a:r>
            <a:r>
              <a:rPr lang="id-ID" dirty="0">
                <a:solidFill>
                  <a:schemeClr val="tx1"/>
                </a:solidFill>
                <a:latin typeface="Showcard Gothic" pitchFamily="82" charset="0"/>
                <a:ea typeface="Times New Roman"/>
                <a:cs typeface="Times New Roman"/>
              </a:rPr>
              <a:t>Anda punya mike portable (mudah dibawa), bergeraklah mengitari panggung. </a:t>
            </a:r>
            <a:endParaRPr lang="id-ID" dirty="0" smtClean="0">
              <a:solidFill>
                <a:schemeClr val="tx1"/>
              </a:solidFill>
              <a:latin typeface="Showcard Gothic" pitchFamily="82" charset="0"/>
              <a:ea typeface="Times New Roman"/>
              <a:cs typeface="Times New Roman"/>
            </a:endParaRPr>
          </a:p>
          <a:p>
            <a:pPr>
              <a:lnSpc>
                <a:spcPct val="115000"/>
              </a:lnSpc>
            </a:pPr>
            <a:endParaRPr lang="id-ID" dirty="0" smtClean="0">
              <a:solidFill>
                <a:schemeClr val="tx1"/>
              </a:solidFill>
              <a:latin typeface="Showcard Gothic" pitchFamily="82" charset="0"/>
              <a:ea typeface="Times New Roman"/>
              <a:cs typeface="Times New Roman"/>
            </a:endParaRPr>
          </a:p>
          <a:p>
            <a:pPr>
              <a:lnSpc>
                <a:spcPct val="115000"/>
              </a:lnSpc>
            </a:pPr>
            <a:r>
              <a:rPr lang="id-ID" dirty="0" smtClean="0">
                <a:solidFill>
                  <a:schemeClr val="tx1"/>
                </a:solidFill>
                <a:latin typeface="Showcard Gothic" pitchFamily="82" charset="0"/>
                <a:ea typeface="Times New Roman"/>
                <a:cs typeface="Times New Roman"/>
              </a:rPr>
              <a:t>Bayangkan </a:t>
            </a:r>
            <a:r>
              <a:rPr lang="id-ID" dirty="0">
                <a:solidFill>
                  <a:schemeClr val="tx1"/>
                </a:solidFill>
                <a:latin typeface="Showcard Gothic" pitchFamily="82" charset="0"/>
                <a:ea typeface="Times New Roman"/>
                <a:cs typeface="Times New Roman"/>
              </a:rPr>
              <a:t>Anda adalah seorang aktor yang sedang “mentas” di televisi</a:t>
            </a:r>
            <a:r>
              <a:rPr lang="id-ID" dirty="0" smtClean="0">
                <a:solidFill>
                  <a:schemeClr val="tx1"/>
                </a:solidFill>
                <a:latin typeface="Showcard Gothic" pitchFamily="82" charset="0"/>
                <a:ea typeface="Times New Roman"/>
                <a:cs typeface="Times New Roman"/>
              </a:rPr>
              <a:t>.</a:t>
            </a:r>
          </a:p>
        </p:txBody>
      </p:sp>
      <p:pic>
        <p:nvPicPr>
          <p:cNvPr id="1026" name="Picture 2" descr="D:\Bahan Mengajar\Olah Vokal Penyiaran\Foto dan Gambar\5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36" y="0"/>
            <a:ext cx="3808180" cy="5949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03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barn(inVertical)">
                                      <p:cBhvr>
                                        <p:cTn id="15" dur="5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barn(inVertical)">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27584" y="476672"/>
            <a:ext cx="7416824" cy="6336704"/>
          </a:xfrm>
        </p:spPr>
        <p:txBody>
          <a:bodyPr>
            <a:noAutofit/>
          </a:bodyPr>
          <a:lstStyle/>
          <a:p>
            <a:pPr>
              <a:lnSpc>
                <a:spcPct val="115000"/>
              </a:lnSpc>
              <a:spcAft>
                <a:spcPts val="1000"/>
              </a:spcAft>
            </a:pPr>
            <a:r>
              <a:rPr lang="id-ID" b="1" dirty="0" smtClean="0">
                <a:solidFill>
                  <a:schemeClr val="tx1"/>
                </a:solidFill>
                <a:latin typeface="Times New Roman"/>
                <a:ea typeface="Times New Roman"/>
                <a:cs typeface="Times New Roman"/>
              </a:rPr>
              <a:t> </a:t>
            </a:r>
            <a:endParaRPr lang="id-ID" dirty="0" smtClean="0">
              <a:solidFill>
                <a:schemeClr val="tx1"/>
              </a:solidFill>
              <a:ea typeface="Times New Roman"/>
              <a:cs typeface="Times New Roman"/>
            </a:endParaRPr>
          </a:p>
          <a:p>
            <a:pPr>
              <a:lnSpc>
                <a:spcPct val="115000"/>
              </a:lnSpc>
              <a:spcAft>
                <a:spcPts val="1000"/>
              </a:spcAft>
            </a:pPr>
            <a:endParaRPr lang="id-ID" dirty="0" smtClean="0">
              <a:solidFill>
                <a:schemeClr val="tx1"/>
              </a:solidFill>
              <a:latin typeface="Times New Roman"/>
              <a:ea typeface="Times New Roman"/>
              <a:cs typeface="Times New Roman"/>
            </a:endParaRPr>
          </a:p>
          <a:p>
            <a:pPr>
              <a:lnSpc>
                <a:spcPct val="115000"/>
              </a:lnSpc>
              <a:spcAft>
                <a:spcPts val="1000"/>
              </a:spcAft>
            </a:pPr>
            <a:r>
              <a:rPr lang="id-ID" dirty="0" smtClean="0">
                <a:solidFill>
                  <a:srgbClr val="FF0000"/>
                </a:solidFill>
                <a:latin typeface="Stencil" pitchFamily="82" charset="0"/>
                <a:ea typeface="Times New Roman"/>
                <a:cs typeface="Times New Roman"/>
              </a:rPr>
              <a:t>Lakukan </a:t>
            </a:r>
            <a:r>
              <a:rPr lang="id-ID" dirty="0">
                <a:solidFill>
                  <a:srgbClr val="FF0000"/>
                </a:solidFill>
                <a:latin typeface="Stencil" pitchFamily="82" charset="0"/>
                <a:ea typeface="Times New Roman"/>
                <a:cs typeface="Times New Roman"/>
              </a:rPr>
              <a:t>Eye Contact : </a:t>
            </a:r>
            <a:endParaRPr lang="id-ID" dirty="0" smtClean="0">
              <a:solidFill>
                <a:srgbClr val="FF0000"/>
              </a:solidFill>
              <a:latin typeface="Stencil" pitchFamily="82" charset="0"/>
              <a:ea typeface="Times New Roman"/>
              <a:cs typeface="Times New Roman"/>
            </a:endParaRPr>
          </a:p>
          <a:p>
            <a:pPr>
              <a:lnSpc>
                <a:spcPct val="115000"/>
              </a:lnSpc>
              <a:spcAft>
                <a:spcPts val="1000"/>
              </a:spcAft>
            </a:pPr>
            <a:r>
              <a:rPr lang="id-ID" dirty="0" smtClean="0">
                <a:solidFill>
                  <a:srgbClr val="FF0000"/>
                </a:solidFill>
                <a:latin typeface="Stencil" pitchFamily="82" charset="0"/>
                <a:ea typeface="Times New Roman"/>
                <a:cs typeface="Times New Roman"/>
              </a:rPr>
              <a:t>Pandangi </a:t>
            </a:r>
            <a:r>
              <a:rPr lang="id-ID" dirty="0">
                <a:solidFill>
                  <a:srgbClr val="FF0000"/>
                </a:solidFill>
                <a:latin typeface="Stencil" pitchFamily="82" charset="0"/>
                <a:ea typeface="Times New Roman"/>
                <a:cs typeface="Times New Roman"/>
              </a:rPr>
              <a:t>audience ke seluruh ruangan, padang tepat ke mata mereka, (bila memungkinkan dekati bila ada yang tidak interest dengan anda</a:t>
            </a:r>
            <a:r>
              <a:rPr lang="id-ID" dirty="0" smtClean="0">
                <a:solidFill>
                  <a:srgbClr val="FF0000"/>
                </a:solidFill>
                <a:latin typeface="Stencil" pitchFamily="82" charset="0"/>
                <a:ea typeface="Times New Roman"/>
                <a:cs typeface="Times New Roman"/>
              </a:rPr>
              <a:t>)</a:t>
            </a:r>
          </a:p>
          <a:p>
            <a:pPr>
              <a:lnSpc>
                <a:spcPct val="115000"/>
              </a:lnSpc>
              <a:spcAft>
                <a:spcPts val="1000"/>
              </a:spcAft>
            </a:pPr>
            <a:endParaRPr lang="id-ID" dirty="0">
              <a:solidFill>
                <a:srgbClr val="FF0000"/>
              </a:solidFill>
              <a:latin typeface="Stencil" pitchFamily="82" charset="0"/>
              <a:ea typeface="Times New Roman"/>
              <a:cs typeface="Times New Roman"/>
            </a:endParaRPr>
          </a:p>
          <a:p>
            <a:pPr>
              <a:lnSpc>
                <a:spcPct val="115000"/>
              </a:lnSpc>
              <a:spcAft>
                <a:spcPts val="1000"/>
              </a:spcAft>
            </a:pPr>
            <a:endParaRPr lang="id-ID" dirty="0" smtClean="0">
              <a:solidFill>
                <a:srgbClr val="FF0000"/>
              </a:solidFill>
              <a:latin typeface="Stencil" pitchFamily="82" charset="0"/>
              <a:ea typeface="Times New Roman"/>
              <a:cs typeface="Times New Roman"/>
            </a:endParaRPr>
          </a:p>
          <a:p>
            <a:pPr lvl="0" algn="r">
              <a:lnSpc>
                <a:spcPct val="115000"/>
              </a:lnSpc>
              <a:spcAft>
                <a:spcPts val="1000"/>
              </a:spcAft>
            </a:pPr>
            <a:r>
              <a:rPr lang="id-ID" dirty="0">
                <a:solidFill>
                  <a:schemeClr val="tx1"/>
                </a:solidFill>
                <a:latin typeface="Times New Roman"/>
                <a:ea typeface="Times New Roman"/>
                <a:cs typeface="Times New Roman"/>
              </a:rPr>
              <a:t>Seorang </a:t>
            </a:r>
            <a:r>
              <a:rPr lang="id-ID" dirty="0" smtClean="0">
                <a:solidFill>
                  <a:schemeClr val="tx1"/>
                </a:solidFill>
                <a:latin typeface="Times New Roman"/>
                <a:ea typeface="Times New Roman"/>
                <a:cs typeface="Times New Roman"/>
              </a:rPr>
              <a:t>Public speaker </a:t>
            </a:r>
            <a:r>
              <a:rPr lang="id-ID" dirty="0">
                <a:solidFill>
                  <a:schemeClr val="tx1"/>
                </a:solidFill>
                <a:latin typeface="Times New Roman"/>
                <a:ea typeface="Times New Roman"/>
                <a:cs typeface="Times New Roman"/>
              </a:rPr>
              <a:t>harus berani menatap mata audiensnya. Hal ini sangat penting  membangun kewibawaan </a:t>
            </a:r>
            <a:r>
              <a:rPr lang="id-ID" dirty="0" smtClean="0">
                <a:solidFill>
                  <a:schemeClr val="tx1"/>
                </a:solidFill>
                <a:latin typeface="Times New Roman"/>
                <a:ea typeface="Times New Roman"/>
                <a:cs typeface="Times New Roman"/>
              </a:rPr>
              <a:t>dan </a:t>
            </a:r>
            <a:r>
              <a:rPr lang="id-ID" dirty="0">
                <a:solidFill>
                  <a:schemeClr val="tx1"/>
                </a:solidFill>
                <a:latin typeface="Times New Roman"/>
                <a:ea typeface="Times New Roman"/>
                <a:cs typeface="Times New Roman"/>
              </a:rPr>
              <a:t>menebarkan rasa percaya dirinya</a:t>
            </a:r>
            <a:r>
              <a:rPr lang="id-ID" dirty="0" smtClean="0">
                <a:solidFill>
                  <a:schemeClr val="tx1"/>
                </a:solidFill>
                <a:latin typeface="Times New Roman"/>
                <a:ea typeface="Times New Roman"/>
                <a:cs typeface="Times New Roman"/>
              </a:rPr>
              <a:t>. </a:t>
            </a:r>
          </a:p>
          <a:p>
            <a:pPr lvl="0" algn="r">
              <a:lnSpc>
                <a:spcPct val="115000"/>
              </a:lnSpc>
              <a:spcAft>
                <a:spcPts val="1000"/>
              </a:spcAft>
            </a:pPr>
            <a:r>
              <a:rPr lang="id-ID" dirty="0" smtClean="0">
                <a:solidFill>
                  <a:schemeClr val="tx1"/>
                </a:solidFill>
                <a:latin typeface="Times New Roman"/>
                <a:ea typeface="Times New Roman"/>
                <a:cs typeface="Times New Roman"/>
              </a:rPr>
              <a:t>Kontak </a:t>
            </a:r>
            <a:r>
              <a:rPr lang="id-ID" dirty="0">
                <a:solidFill>
                  <a:schemeClr val="tx1"/>
                </a:solidFill>
                <a:latin typeface="Times New Roman"/>
                <a:ea typeface="Times New Roman"/>
                <a:cs typeface="Times New Roman"/>
              </a:rPr>
              <a:t>pandang (eye contact) adalah sarana berkomunikasi yang sangat komunikatif. Kontak pandang yang </a:t>
            </a:r>
            <a:r>
              <a:rPr lang="id-ID" dirty="0" smtClean="0">
                <a:solidFill>
                  <a:schemeClr val="tx1"/>
                </a:solidFill>
                <a:latin typeface="Times New Roman"/>
                <a:ea typeface="Times New Roman"/>
                <a:cs typeface="Times New Roman"/>
              </a:rPr>
              <a:t>dilakukan </a:t>
            </a:r>
            <a:r>
              <a:rPr lang="id-ID" dirty="0">
                <a:solidFill>
                  <a:schemeClr val="tx1"/>
                </a:solidFill>
                <a:latin typeface="Times New Roman"/>
                <a:ea typeface="Times New Roman"/>
                <a:cs typeface="Times New Roman"/>
              </a:rPr>
              <a:t>akan memberikan kesan yang mendalam karena audiense merasa dihormati dan </a:t>
            </a:r>
            <a:r>
              <a:rPr lang="id-ID" dirty="0" smtClean="0">
                <a:solidFill>
                  <a:schemeClr val="tx1"/>
                </a:solidFill>
                <a:latin typeface="Times New Roman"/>
                <a:ea typeface="Times New Roman"/>
                <a:cs typeface="Times New Roman"/>
              </a:rPr>
              <a:t>diperhatikan</a:t>
            </a:r>
          </a:p>
          <a:p>
            <a:pPr lvl="0" algn="r">
              <a:lnSpc>
                <a:spcPct val="115000"/>
              </a:lnSpc>
              <a:spcAft>
                <a:spcPts val="1000"/>
              </a:spcAft>
            </a:pPr>
            <a:r>
              <a:rPr lang="id-ID" dirty="0" smtClean="0">
                <a:solidFill>
                  <a:schemeClr val="tx1"/>
                </a:solidFill>
                <a:latin typeface="Times New Roman"/>
                <a:ea typeface="Times New Roman"/>
                <a:cs typeface="Times New Roman"/>
              </a:rPr>
              <a:t>.</a:t>
            </a:r>
            <a:endParaRPr lang="id-ID" dirty="0">
              <a:solidFill>
                <a:schemeClr val="tx1"/>
              </a:solidFill>
              <a:ea typeface="Calibri"/>
              <a:cs typeface="Times New Roman"/>
            </a:endParaRPr>
          </a:p>
        </p:txBody>
      </p:sp>
    </p:spTree>
    <p:extLst>
      <p:ext uri="{BB962C8B-B14F-4D97-AF65-F5344CB8AC3E}">
        <p14:creationId xmlns:p14="http://schemas.microsoft.com/office/powerpoint/2010/main" val="9182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5" dur="500"/>
                                        <p:tgtEl>
                                          <p:spTgt spid="3">
                                            <p:txEl>
                                              <p:pRg st="6" end="6"/>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19672" y="5060776"/>
            <a:ext cx="6400800" cy="1752600"/>
          </a:xfrm>
        </p:spPr>
        <p:txBody>
          <a:bodyPr>
            <a:normAutofit/>
          </a:bodyPr>
          <a:lstStyle/>
          <a:p>
            <a:r>
              <a:rPr lang="id-ID" sz="2400" dirty="0" smtClean="0">
                <a:solidFill>
                  <a:schemeClr val="tx1">
                    <a:lumMod val="85000"/>
                    <a:lumOff val="15000"/>
                  </a:schemeClr>
                </a:solidFill>
              </a:rPr>
              <a:t>Suara/Vokal  adalah senjata utama yang dimiliki oleh Penyiar, Master of Ceremony, atau profesi dalam bidang public speaking lainnya</a:t>
            </a:r>
            <a:endParaRPr lang="id-ID" sz="2400" dirty="0">
              <a:solidFill>
                <a:schemeClr val="tx1">
                  <a:lumMod val="85000"/>
                  <a:lumOff val="15000"/>
                </a:schemeClr>
              </a:solidFill>
            </a:endParaRPr>
          </a:p>
        </p:txBody>
      </p:sp>
      <p:sp>
        <p:nvSpPr>
          <p:cNvPr id="4" name="Rounded Rectangle 3"/>
          <p:cNvSpPr/>
          <p:nvPr/>
        </p:nvSpPr>
        <p:spPr>
          <a:xfrm>
            <a:off x="1043608" y="2276872"/>
            <a:ext cx="7344816" cy="1728192"/>
          </a:xfrm>
          <a:prstGeom prst="roundRect">
            <a:avLst/>
          </a:prstGeom>
          <a:solidFill>
            <a:schemeClr val="accent1">
              <a:lumMod val="20000"/>
              <a:lumOff val="80000"/>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prstClr val="black"/>
                </a:solidFill>
                <a:latin typeface="Aharoni" pitchFamily="2" charset="-79"/>
                <a:ea typeface="+mj-ea"/>
                <a:cs typeface="Aharoni" pitchFamily="2" charset="-79"/>
              </a:rPr>
              <a:t>Olah Vokal adalah Teknik dalam mengolah suara agar menghasilkan suara yang optimal.</a:t>
            </a:r>
            <a:endParaRPr lang="id-ID" dirty="0"/>
          </a:p>
        </p:txBody>
      </p:sp>
    </p:spTree>
    <p:extLst>
      <p:ext uri="{BB962C8B-B14F-4D97-AF65-F5344CB8AC3E}">
        <p14:creationId xmlns:p14="http://schemas.microsoft.com/office/powerpoint/2010/main" val="375809713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87624" y="1052736"/>
            <a:ext cx="7272808" cy="4824536"/>
          </a:xfrm>
        </p:spPr>
        <p:txBody>
          <a:bodyPr>
            <a:noAutofit/>
          </a:bodyPr>
          <a:lstStyle/>
          <a:p>
            <a:pPr>
              <a:lnSpc>
                <a:spcPct val="115000"/>
              </a:lnSpc>
              <a:spcAft>
                <a:spcPts val="1000"/>
              </a:spcAft>
            </a:pPr>
            <a:endParaRPr lang="id-ID" dirty="0">
              <a:solidFill>
                <a:srgbClr val="C00000"/>
              </a:solidFill>
              <a:latin typeface="Broadway" pitchFamily="82" charset="0"/>
              <a:ea typeface="Calibri"/>
              <a:cs typeface="Times New Roman"/>
            </a:endParaRPr>
          </a:p>
          <a:p>
            <a:pPr>
              <a:lnSpc>
                <a:spcPct val="115000"/>
              </a:lnSpc>
              <a:spcAft>
                <a:spcPts val="1000"/>
              </a:spcAft>
            </a:pPr>
            <a:r>
              <a:rPr lang="id-ID" dirty="0" smtClean="0">
                <a:solidFill>
                  <a:srgbClr val="C00000"/>
                </a:solidFill>
                <a:latin typeface="Broadway" pitchFamily="82" charset="0"/>
                <a:ea typeface="Times New Roman"/>
                <a:cs typeface="Times New Roman"/>
              </a:rPr>
              <a:t>Lakukan </a:t>
            </a:r>
            <a:r>
              <a:rPr lang="id-ID" dirty="0">
                <a:solidFill>
                  <a:srgbClr val="C00000"/>
                </a:solidFill>
                <a:latin typeface="Broadway" pitchFamily="82" charset="0"/>
                <a:ea typeface="Times New Roman"/>
                <a:cs typeface="Times New Roman"/>
              </a:rPr>
              <a:t>gerakan tangan/isyarat/sikap yang alami, spontan (tidak dibuat-buat), tidak sepotong-sepotong, tidak ragu, serasi dengan kalimat yang diucapkan, gunakan penekanan pada point penting, tapi jangan berlebihan. </a:t>
            </a:r>
            <a:endParaRPr lang="id-ID" dirty="0" smtClean="0">
              <a:solidFill>
                <a:srgbClr val="C00000"/>
              </a:solidFill>
              <a:latin typeface="Broadway" pitchFamily="82" charset="0"/>
              <a:ea typeface="Times New Roman"/>
              <a:cs typeface="Times New Roman"/>
            </a:endParaRPr>
          </a:p>
          <a:p>
            <a:pPr>
              <a:lnSpc>
                <a:spcPct val="115000"/>
              </a:lnSpc>
              <a:spcAft>
                <a:spcPts val="1000"/>
              </a:spcAft>
            </a:pPr>
            <a:r>
              <a:rPr lang="id-ID" dirty="0" smtClean="0">
                <a:solidFill>
                  <a:srgbClr val="C00000"/>
                </a:solidFill>
                <a:latin typeface="Broadway" pitchFamily="82" charset="0"/>
                <a:ea typeface="Times New Roman"/>
                <a:cs typeface="Times New Roman"/>
              </a:rPr>
              <a:t>But </a:t>
            </a:r>
            <a:r>
              <a:rPr lang="id-ID" dirty="0">
                <a:solidFill>
                  <a:srgbClr val="C00000"/>
                </a:solidFill>
                <a:latin typeface="Broadway" pitchFamily="82" charset="0"/>
                <a:ea typeface="Times New Roman"/>
                <a:cs typeface="Times New Roman"/>
              </a:rPr>
              <a:t>The Most important Gesture : TO </a:t>
            </a:r>
            <a:r>
              <a:rPr lang="id-ID" dirty="0" smtClean="0">
                <a:solidFill>
                  <a:srgbClr val="C00000"/>
                </a:solidFill>
                <a:latin typeface="Broadway" pitchFamily="82" charset="0"/>
                <a:ea typeface="Times New Roman"/>
                <a:cs typeface="Times New Roman"/>
              </a:rPr>
              <a:t>SMILE</a:t>
            </a:r>
          </a:p>
          <a:p>
            <a:pPr>
              <a:lnSpc>
                <a:spcPct val="115000"/>
              </a:lnSpc>
              <a:spcAft>
                <a:spcPts val="1000"/>
              </a:spcAft>
            </a:pPr>
            <a:endParaRPr lang="id-ID" dirty="0">
              <a:solidFill>
                <a:srgbClr val="C00000"/>
              </a:solidFill>
              <a:latin typeface="Broadway" pitchFamily="82" charset="0"/>
              <a:ea typeface="Calibri"/>
              <a:cs typeface="Times New Roman"/>
            </a:endParaRPr>
          </a:p>
          <a:p>
            <a:pPr>
              <a:lnSpc>
                <a:spcPct val="115000"/>
              </a:lnSpc>
              <a:spcAft>
                <a:spcPts val="1000"/>
              </a:spcAft>
            </a:pPr>
            <a:r>
              <a:rPr lang="id-ID" dirty="0" smtClean="0">
                <a:solidFill>
                  <a:srgbClr val="C00000"/>
                </a:solidFill>
                <a:latin typeface="Broadway" pitchFamily="82" charset="0"/>
                <a:ea typeface="Times New Roman"/>
                <a:cs typeface="Times New Roman"/>
              </a:rPr>
              <a:t>Gerakan </a:t>
            </a:r>
            <a:r>
              <a:rPr lang="id-ID" dirty="0">
                <a:solidFill>
                  <a:srgbClr val="C00000"/>
                </a:solidFill>
                <a:latin typeface="Broadway" pitchFamily="82" charset="0"/>
                <a:ea typeface="Times New Roman"/>
                <a:cs typeface="Times New Roman"/>
              </a:rPr>
              <a:t>Tubuh ini meliputi ekspresi wajah, gerakan tangan, kaki, lengan, bahu, mulut atau bibir, gerakan hidung, kepala, badan</a:t>
            </a:r>
            <a:endParaRPr lang="id-ID" dirty="0">
              <a:solidFill>
                <a:srgbClr val="C00000"/>
              </a:solidFill>
              <a:latin typeface="Broadway" pitchFamily="82" charset="0"/>
              <a:ea typeface="Calibri"/>
              <a:cs typeface="Times New Roman"/>
            </a:endParaRPr>
          </a:p>
          <a:p>
            <a:pPr>
              <a:lnSpc>
                <a:spcPct val="115000"/>
              </a:lnSpc>
              <a:spcAft>
                <a:spcPts val="1000"/>
              </a:spcAft>
            </a:pPr>
            <a:r>
              <a:rPr lang="id-ID" dirty="0" smtClean="0">
                <a:solidFill>
                  <a:srgbClr val="C00000"/>
                </a:solidFill>
                <a:latin typeface="Broadway" pitchFamily="82" charset="0"/>
                <a:ea typeface="Times New Roman"/>
                <a:cs typeface="Times New Roman"/>
              </a:rPr>
              <a:t> </a:t>
            </a:r>
            <a:endParaRPr lang="id-ID" dirty="0">
              <a:solidFill>
                <a:srgbClr val="C00000"/>
              </a:solidFill>
              <a:latin typeface="Broadway" pitchFamily="82" charset="0"/>
              <a:ea typeface="Calibri"/>
              <a:cs typeface="Times New Roman"/>
            </a:endParaRPr>
          </a:p>
        </p:txBody>
      </p:sp>
    </p:spTree>
    <p:extLst>
      <p:ext uri="{BB962C8B-B14F-4D97-AF65-F5344CB8AC3E}">
        <p14:creationId xmlns:p14="http://schemas.microsoft.com/office/powerpoint/2010/main" val="44865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43608" y="404664"/>
            <a:ext cx="7272808" cy="4968552"/>
          </a:xfrm>
        </p:spPr>
        <p:txBody>
          <a:bodyPr>
            <a:noAutofit/>
          </a:bodyPr>
          <a:lstStyle/>
          <a:p>
            <a:pPr>
              <a:lnSpc>
                <a:spcPct val="115000"/>
              </a:lnSpc>
              <a:spcAft>
                <a:spcPts val="1000"/>
              </a:spcAft>
            </a:pPr>
            <a:r>
              <a:rPr lang="id-ID" dirty="0" smtClean="0">
                <a:solidFill>
                  <a:srgbClr val="C00000"/>
                </a:solidFill>
                <a:latin typeface="Broadway" pitchFamily="82" charset="0"/>
                <a:ea typeface="Times New Roman"/>
                <a:cs typeface="Times New Roman"/>
              </a:rPr>
              <a:t>Jangan </a:t>
            </a:r>
            <a:r>
              <a:rPr lang="id-ID" dirty="0">
                <a:solidFill>
                  <a:srgbClr val="C00000"/>
                </a:solidFill>
                <a:latin typeface="Broadway" pitchFamily="82" charset="0"/>
                <a:ea typeface="Times New Roman"/>
                <a:cs typeface="Times New Roman"/>
              </a:rPr>
              <a:t>melakukan gerakan yang monoton misalnya meremas-remas jari, </a:t>
            </a:r>
            <a:r>
              <a:rPr lang="id-ID" dirty="0" smtClean="0">
                <a:solidFill>
                  <a:srgbClr val="C00000"/>
                </a:solidFill>
                <a:latin typeface="Broadway" pitchFamily="82" charset="0"/>
                <a:ea typeface="Times New Roman"/>
                <a:cs typeface="Times New Roman"/>
              </a:rPr>
              <a:t>membunyikan jari, dll</a:t>
            </a:r>
            <a:endParaRPr lang="id-ID" dirty="0">
              <a:solidFill>
                <a:srgbClr val="C00000"/>
              </a:solidFill>
              <a:latin typeface="Broadway" pitchFamily="82" charset="0"/>
              <a:ea typeface="Times New Roman"/>
              <a:cs typeface="Times New Roman"/>
            </a:endParaRPr>
          </a:p>
          <a:p>
            <a:pPr>
              <a:lnSpc>
                <a:spcPct val="115000"/>
              </a:lnSpc>
              <a:spcAft>
                <a:spcPts val="1000"/>
              </a:spcAft>
            </a:pPr>
            <a:endParaRPr lang="id-ID" dirty="0">
              <a:solidFill>
                <a:srgbClr val="C00000"/>
              </a:solidFill>
              <a:latin typeface="Broadway" pitchFamily="82" charset="0"/>
              <a:ea typeface="Times New Roman"/>
              <a:cs typeface="Times New Roman"/>
            </a:endParaRPr>
          </a:p>
          <a:p>
            <a:pPr>
              <a:lnSpc>
                <a:spcPct val="115000"/>
              </a:lnSpc>
              <a:spcAft>
                <a:spcPts val="1000"/>
              </a:spcAft>
            </a:pPr>
            <a:r>
              <a:rPr lang="id-ID" dirty="0" smtClean="0">
                <a:solidFill>
                  <a:srgbClr val="C00000"/>
                </a:solidFill>
                <a:latin typeface="Broadway" pitchFamily="82" charset="0"/>
                <a:ea typeface="Times New Roman"/>
                <a:cs typeface="Times New Roman"/>
              </a:rPr>
              <a:t>Jangan </a:t>
            </a:r>
            <a:r>
              <a:rPr lang="id-ID" dirty="0">
                <a:solidFill>
                  <a:srgbClr val="C00000"/>
                </a:solidFill>
                <a:latin typeface="Broadway" pitchFamily="82" charset="0"/>
                <a:ea typeface="Times New Roman"/>
                <a:cs typeface="Times New Roman"/>
              </a:rPr>
              <a:t>lakukan gerakan yang tidak bermakna </a:t>
            </a:r>
            <a:r>
              <a:rPr lang="id-ID" dirty="0" smtClean="0">
                <a:solidFill>
                  <a:srgbClr val="C00000"/>
                </a:solidFill>
                <a:latin typeface="Broadway" pitchFamily="82" charset="0"/>
                <a:ea typeface="Times New Roman"/>
                <a:cs typeface="Times New Roman"/>
              </a:rPr>
              <a:t>atau </a:t>
            </a:r>
            <a:r>
              <a:rPr lang="id-ID" dirty="0">
                <a:solidFill>
                  <a:srgbClr val="C00000"/>
                </a:solidFill>
                <a:latin typeface="Broadway" pitchFamily="82" charset="0"/>
                <a:ea typeface="Times New Roman"/>
                <a:cs typeface="Times New Roman"/>
              </a:rPr>
              <a:t>tidak mendukung pembicaraan, misalnya memegang kerah baju, mengelus atau menyibak rambut, memainkan microphone, garuk-garuk kepala, </a:t>
            </a:r>
            <a:r>
              <a:rPr lang="id-ID" dirty="0" smtClean="0">
                <a:solidFill>
                  <a:srgbClr val="C00000"/>
                </a:solidFill>
                <a:latin typeface="Broadway" pitchFamily="82" charset="0"/>
                <a:ea typeface="Times New Roman"/>
                <a:cs typeface="Times New Roman"/>
              </a:rPr>
              <a:t>dll</a:t>
            </a:r>
            <a:endParaRPr lang="id-ID" dirty="0">
              <a:solidFill>
                <a:srgbClr val="C00000"/>
              </a:solidFill>
              <a:latin typeface="Broadway" pitchFamily="82" charset="0"/>
              <a:ea typeface="Calibri"/>
              <a:cs typeface="Times New Roman"/>
            </a:endParaRPr>
          </a:p>
        </p:txBody>
      </p:sp>
    </p:spTree>
    <p:extLst>
      <p:ext uri="{BB962C8B-B14F-4D97-AF65-F5344CB8AC3E}">
        <p14:creationId xmlns:p14="http://schemas.microsoft.com/office/powerpoint/2010/main" val="429002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5736" y="836712"/>
            <a:ext cx="6552728" cy="4968552"/>
          </a:xfrm>
        </p:spPr>
        <p:txBody>
          <a:bodyPr>
            <a:noAutofit/>
          </a:bodyPr>
          <a:lstStyle/>
          <a:p>
            <a:pPr algn="ctr">
              <a:lnSpc>
                <a:spcPct val="115000"/>
              </a:lnSpc>
              <a:spcAft>
                <a:spcPts val="1000"/>
              </a:spcAft>
            </a:pPr>
            <a:r>
              <a:rPr lang="id-ID" sz="2400" b="1" dirty="0" smtClean="0">
                <a:solidFill>
                  <a:schemeClr val="tx1"/>
                </a:solidFill>
                <a:latin typeface="Broadway" pitchFamily="82" charset="0"/>
                <a:ea typeface="Times New Roman"/>
                <a:cs typeface="Times New Roman"/>
              </a:rPr>
              <a:t> </a:t>
            </a:r>
            <a:endParaRPr lang="id-ID" sz="2400" dirty="0" smtClean="0">
              <a:solidFill>
                <a:schemeClr val="tx1"/>
              </a:solidFill>
              <a:latin typeface="Broadway" pitchFamily="82" charset="0"/>
              <a:ea typeface="Times New Roman"/>
              <a:cs typeface="Times New Roman"/>
            </a:endParaRPr>
          </a:p>
          <a:p>
            <a:pPr algn="ctr">
              <a:lnSpc>
                <a:spcPct val="115000"/>
              </a:lnSpc>
              <a:spcAft>
                <a:spcPts val="1000"/>
              </a:spcAft>
            </a:pPr>
            <a:r>
              <a:rPr lang="id-ID" sz="2400" dirty="0" smtClean="0">
                <a:solidFill>
                  <a:schemeClr val="tx1"/>
                </a:solidFill>
                <a:latin typeface="Broadway" pitchFamily="82" charset="0"/>
                <a:ea typeface="Calibri"/>
                <a:cs typeface="Times New Roman"/>
              </a:rPr>
              <a:t> </a:t>
            </a:r>
            <a:r>
              <a:rPr lang="id-ID" sz="2400" dirty="0" smtClean="0">
                <a:solidFill>
                  <a:schemeClr val="tx1"/>
                </a:solidFill>
                <a:latin typeface="Broadway" pitchFamily="82" charset="0"/>
                <a:ea typeface="Times New Roman"/>
                <a:cs typeface="Times New Roman"/>
              </a:rPr>
              <a:t>Jangan </a:t>
            </a:r>
            <a:r>
              <a:rPr lang="id-ID" sz="2400" dirty="0">
                <a:solidFill>
                  <a:schemeClr val="tx1"/>
                </a:solidFill>
                <a:latin typeface="Broadway" pitchFamily="82" charset="0"/>
                <a:ea typeface="Times New Roman"/>
                <a:cs typeface="Times New Roman"/>
              </a:rPr>
              <a:t>sekali-kali anda </a:t>
            </a:r>
            <a:r>
              <a:rPr lang="id-ID" sz="2400">
                <a:solidFill>
                  <a:schemeClr val="tx1"/>
                </a:solidFill>
                <a:latin typeface="Broadway" pitchFamily="82" charset="0"/>
                <a:ea typeface="Times New Roman"/>
                <a:cs typeface="Times New Roman"/>
              </a:rPr>
              <a:t>membuat </a:t>
            </a:r>
            <a:r>
              <a:rPr lang="id-ID" sz="2400" smtClean="0">
                <a:solidFill>
                  <a:schemeClr val="tx1"/>
                </a:solidFill>
                <a:latin typeface="Broadway" pitchFamily="82" charset="0"/>
                <a:ea typeface="Times New Roman"/>
                <a:cs typeface="Times New Roman"/>
              </a:rPr>
              <a:t>joke (humor) </a:t>
            </a:r>
            <a:r>
              <a:rPr lang="id-ID" sz="2400" dirty="0">
                <a:solidFill>
                  <a:schemeClr val="tx1"/>
                </a:solidFill>
                <a:latin typeface="Broadway" pitchFamily="82" charset="0"/>
                <a:ea typeface="Times New Roman"/>
                <a:cs typeface="Times New Roman"/>
              </a:rPr>
              <a:t>tapi anda sendiri tertawa </a:t>
            </a:r>
            <a:r>
              <a:rPr lang="id-ID" sz="2400" dirty="0" smtClean="0">
                <a:solidFill>
                  <a:schemeClr val="tx1"/>
                </a:solidFill>
                <a:latin typeface="Broadway" pitchFamily="82" charset="0"/>
                <a:ea typeface="Times New Roman"/>
                <a:cs typeface="Times New Roman"/>
              </a:rPr>
              <a:t>terpingkal-pingkal.</a:t>
            </a:r>
            <a:endParaRPr lang="id-ID" sz="2400" dirty="0">
              <a:solidFill>
                <a:schemeClr val="tx1"/>
              </a:solidFill>
              <a:latin typeface="Broadway" pitchFamily="82" charset="0"/>
              <a:ea typeface="Times New Roman"/>
              <a:cs typeface="Times New Roman"/>
            </a:endParaRPr>
          </a:p>
          <a:p>
            <a:pPr algn="ctr">
              <a:lnSpc>
                <a:spcPct val="115000"/>
              </a:lnSpc>
              <a:spcAft>
                <a:spcPts val="1000"/>
              </a:spcAft>
            </a:pPr>
            <a:endParaRPr lang="id-ID" sz="2400" dirty="0">
              <a:solidFill>
                <a:schemeClr val="tx1"/>
              </a:solidFill>
              <a:latin typeface="Broadway" pitchFamily="82" charset="0"/>
              <a:ea typeface="Times New Roman"/>
              <a:cs typeface="Times New Roman"/>
            </a:endParaRPr>
          </a:p>
          <a:p>
            <a:pPr algn="ctr">
              <a:lnSpc>
                <a:spcPct val="115000"/>
              </a:lnSpc>
              <a:spcAft>
                <a:spcPts val="1000"/>
              </a:spcAft>
            </a:pPr>
            <a:r>
              <a:rPr lang="id-ID" sz="2400" dirty="0" smtClean="0">
                <a:solidFill>
                  <a:schemeClr val="tx1"/>
                </a:solidFill>
                <a:latin typeface="Broadway" pitchFamily="82" charset="0"/>
                <a:ea typeface="Times New Roman"/>
                <a:cs typeface="Times New Roman"/>
              </a:rPr>
              <a:t>Jika </a:t>
            </a:r>
            <a:r>
              <a:rPr lang="id-ID" sz="2400" dirty="0">
                <a:solidFill>
                  <a:schemeClr val="tx1"/>
                </a:solidFill>
                <a:latin typeface="Broadway" pitchFamily="82" charset="0"/>
                <a:ea typeface="Times New Roman"/>
                <a:cs typeface="Times New Roman"/>
              </a:rPr>
              <a:t>melempar Joke lakukan sedikit pause untuk memberi kesempatan audience tertawa</a:t>
            </a:r>
            <a:r>
              <a:rPr lang="id-ID" sz="2400" dirty="0" smtClean="0">
                <a:solidFill>
                  <a:schemeClr val="tx1"/>
                </a:solidFill>
                <a:latin typeface="Broadway" pitchFamily="82" charset="0"/>
                <a:ea typeface="Times New Roman"/>
                <a:cs typeface="Times New Roman"/>
              </a:rPr>
              <a:t>.</a:t>
            </a:r>
          </a:p>
          <a:p>
            <a:pPr algn="ctr">
              <a:lnSpc>
                <a:spcPct val="115000"/>
              </a:lnSpc>
              <a:spcAft>
                <a:spcPts val="1000"/>
              </a:spcAft>
            </a:pPr>
            <a:endParaRPr lang="id-ID" sz="2400" dirty="0">
              <a:solidFill>
                <a:schemeClr val="tx1"/>
              </a:solidFill>
              <a:latin typeface="Broadway" pitchFamily="82" charset="0"/>
              <a:ea typeface="Calibri"/>
              <a:cs typeface="Times New Roman"/>
            </a:endParaRPr>
          </a:p>
          <a:p>
            <a:pPr lvl="0" algn="ctr">
              <a:lnSpc>
                <a:spcPct val="115000"/>
              </a:lnSpc>
              <a:spcAft>
                <a:spcPts val="1000"/>
              </a:spcAft>
            </a:pPr>
            <a:r>
              <a:rPr lang="id-ID" sz="2400" dirty="0" smtClean="0">
                <a:solidFill>
                  <a:prstClr val="black"/>
                </a:solidFill>
                <a:latin typeface="Broadway" pitchFamily="82" charset="0"/>
                <a:ea typeface="Times New Roman"/>
                <a:cs typeface="Times New Roman"/>
              </a:rPr>
              <a:t> </a:t>
            </a:r>
            <a:endParaRPr lang="id-ID" sz="2400" dirty="0">
              <a:solidFill>
                <a:schemeClr val="tx1"/>
              </a:solidFill>
              <a:latin typeface="Broadway" pitchFamily="82" charset="0"/>
              <a:ea typeface="Calibri"/>
              <a:cs typeface="Times New Roman"/>
            </a:endParaRPr>
          </a:p>
        </p:txBody>
      </p:sp>
    </p:spTree>
    <p:extLst>
      <p:ext uri="{BB962C8B-B14F-4D97-AF65-F5344CB8AC3E}">
        <p14:creationId xmlns:p14="http://schemas.microsoft.com/office/powerpoint/2010/main" val="341739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51720" y="1412776"/>
            <a:ext cx="6552728" cy="3888432"/>
          </a:xfrm>
        </p:spPr>
        <p:txBody>
          <a:bodyPr>
            <a:noAutofit/>
          </a:bodyPr>
          <a:lstStyle/>
          <a:p>
            <a:pPr>
              <a:lnSpc>
                <a:spcPct val="115000"/>
              </a:lnSpc>
              <a:spcAft>
                <a:spcPts val="1000"/>
              </a:spcAft>
            </a:pPr>
            <a:r>
              <a:rPr lang="id-ID" sz="2400" b="1" dirty="0" smtClean="0">
                <a:solidFill>
                  <a:schemeClr val="tx1"/>
                </a:solidFill>
                <a:latin typeface="Broadway" pitchFamily="82" charset="0"/>
                <a:ea typeface="Times New Roman"/>
                <a:cs typeface="Times New Roman"/>
              </a:rPr>
              <a:t> </a:t>
            </a:r>
            <a:endParaRPr lang="id-ID" sz="2400" dirty="0" smtClean="0">
              <a:solidFill>
                <a:schemeClr val="tx1"/>
              </a:solidFill>
              <a:latin typeface="Broadway" pitchFamily="82" charset="0"/>
              <a:ea typeface="Times New Roman"/>
              <a:cs typeface="Times New Roman"/>
            </a:endParaRPr>
          </a:p>
          <a:p>
            <a:pPr>
              <a:lnSpc>
                <a:spcPct val="115000"/>
              </a:lnSpc>
              <a:spcAft>
                <a:spcPts val="1000"/>
              </a:spcAft>
            </a:pPr>
            <a:r>
              <a:rPr lang="id-ID" sz="2400" dirty="0" smtClean="0">
                <a:solidFill>
                  <a:prstClr val="black"/>
                </a:solidFill>
                <a:latin typeface="Broadway" pitchFamily="82" charset="0"/>
                <a:ea typeface="Times New Roman"/>
                <a:cs typeface="Times New Roman"/>
              </a:rPr>
              <a:t>Ucapkan </a:t>
            </a:r>
            <a:r>
              <a:rPr lang="id-ID" sz="2400" dirty="0">
                <a:solidFill>
                  <a:prstClr val="black"/>
                </a:solidFill>
                <a:latin typeface="Broadway" pitchFamily="82" charset="0"/>
                <a:ea typeface="Times New Roman"/>
                <a:cs typeface="Times New Roman"/>
              </a:rPr>
              <a:t>setiap kalimat dengan senyum sehingga suara yang dihasilkan adalah Smilling Voice</a:t>
            </a:r>
            <a:endParaRPr lang="id-ID" sz="2400" dirty="0">
              <a:solidFill>
                <a:prstClr val="black"/>
              </a:solidFill>
              <a:latin typeface="Broadway" pitchFamily="82" charset="0"/>
              <a:ea typeface="Calibri"/>
              <a:cs typeface="Times New Roman"/>
            </a:endParaRPr>
          </a:p>
          <a:p>
            <a:pPr>
              <a:lnSpc>
                <a:spcPct val="115000"/>
              </a:lnSpc>
              <a:spcAft>
                <a:spcPts val="1000"/>
              </a:spcAft>
            </a:pPr>
            <a:endParaRPr lang="id-ID" sz="2400" dirty="0">
              <a:solidFill>
                <a:schemeClr val="tx1"/>
              </a:solidFill>
              <a:latin typeface="Broadway" pitchFamily="82" charset="0"/>
              <a:ea typeface="Times New Roman"/>
              <a:cs typeface="Times New Roman"/>
            </a:endParaRPr>
          </a:p>
          <a:p>
            <a:pPr>
              <a:lnSpc>
                <a:spcPct val="115000"/>
              </a:lnSpc>
              <a:spcAft>
                <a:spcPts val="1000"/>
              </a:spcAft>
            </a:pPr>
            <a:r>
              <a:rPr lang="id-ID" sz="2400" dirty="0" smtClean="0">
                <a:solidFill>
                  <a:schemeClr val="tx1"/>
                </a:solidFill>
                <a:latin typeface="Broadway" pitchFamily="82" charset="0"/>
                <a:ea typeface="Times New Roman"/>
                <a:cs typeface="Times New Roman"/>
              </a:rPr>
              <a:t>Jika </a:t>
            </a:r>
            <a:r>
              <a:rPr lang="id-ID" sz="2400" dirty="0">
                <a:solidFill>
                  <a:schemeClr val="tx1"/>
                </a:solidFill>
                <a:latin typeface="Broadway" pitchFamily="82" charset="0"/>
                <a:ea typeface="Times New Roman"/>
                <a:cs typeface="Times New Roman"/>
              </a:rPr>
              <a:t>dalam opening anda mengucapkan salam, beri jeda beberapa detik untuk memberi kesempatan audience menjawab</a:t>
            </a:r>
            <a:endParaRPr lang="id-ID" sz="2400" dirty="0">
              <a:solidFill>
                <a:schemeClr val="tx1"/>
              </a:solidFill>
              <a:latin typeface="Broadway" pitchFamily="82" charset="0"/>
              <a:ea typeface="Calibri"/>
              <a:cs typeface="Times New Roman"/>
            </a:endParaRPr>
          </a:p>
        </p:txBody>
      </p:sp>
    </p:spTree>
    <p:extLst>
      <p:ext uri="{BB962C8B-B14F-4D97-AF65-F5344CB8AC3E}">
        <p14:creationId xmlns:p14="http://schemas.microsoft.com/office/powerpoint/2010/main" val="45004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87824" y="5054973"/>
            <a:ext cx="3561655" cy="822299"/>
          </a:xfrm>
        </p:spPr>
        <p:txBody>
          <a:bodyPr>
            <a:noAutofit/>
          </a:bodyPr>
          <a:lstStyle/>
          <a:p>
            <a:pPr marL="342900" lvl="0" indent="-342900">
              <a:lnSpc>
                <a:spcPct val="115000"/>
              </a:lnSpc>
              <a:spcBef>
                <a:spcPts val="0"/>
              </a:spcBef>
            </a:pPr>
            <a:r>
              <a:rPr lang="id-ID" sz="3600" b="0" cap="none" dirty="0" smtClean="0">
                <a:solidFill>
                  <a:prstClr val="black"/>
                </a:solidFill>
                <a:latin typeface="Aharoni" pitchFamily="2" charset="-79"/>
                <a:ea typeface="Calibri"/>
                <a:cs typeface="Aharoni" pitchFamily="2" charset="-79"/>
              </a:rPr>
              <a:t> SIKAP BADAN</a:t>
            </a:r>
            <a:endParaRPr lang="id-ID" sz="3600" dirty="0"/>
          </a:p>
        </p:txBody>
      </p:sp>
      <p:sp>
        <p:nvSpPr>
          <p:cNvPr id="3" name="Text Placeholder 2"/>
          <p:cNvSpPr>
            <a:spLocks noGrp="1"/>
          </p:cNvSpPr>
          <p:nvPr>
            <p:ph type="body" idx="1"/>
          </p:nvPr>
        </p:nvSpPr>
        <p:spPr>
          <a:xfrm>
            <a:off x="323528" y="1052736"/>
            <a:ext cx="8424936" cy="2376264"/>
          </a:xfrm>
        </p:spPr>
        <p:txBody>
          <a:bodyPr>
            <a:noAutofit/>
          </a:bodyPr>
          <a:lstStyle/>
          <a:p>
            <a:pPr lvl="0">
              <a:lnSpc>
                <a:spcPct val="115000"/>
              </a:lnSpc>
              <a:spcAft>
                <a:spcPts val="1000"/>
              </a:spcAft>
              <a:buSzPts val="1000"/>
              <a:tabLst>
                <a:tab pos="457200" algn="l"/>
              </a:tabLst>
            </a:pPr>
            <a:endParaRPr lang="id-ID" sz="1800" dirty="0" smtClean="0">
              <a:solidFill>
                <a:schemeClr val="bg1">
                  <a:lumMod val="95000"/>
                </a:schemeClr>
              </a:solidFill>
              <a:latin typeface="Broadway" pitchFamily="82" charset="0"/>
              <a:ea typeface="Times New Roman"/>
              <a:cs typeface="Times New Roman"/>
            </a:endParaRPr>
          </a:p>
          <a:p>
            <a:pPr marL="342900" lvl="0" indent="-342900">
              <a:lnSpc>
                <a:spcPct val="115000"/>
              </a:lnSpc>
              <a:spcAft>
                <a:spcPts val="1000"/>
              </a:spcAft>
              <a:buSzPts val="1000"/>
              <a:buFontTx/>
              <a:buChar char="-"/>
              <a:tabLst>
                <a:tab pos="457200" algn="l"/>
              </a:tabLst>
            </a:pPr>
            <a:r>
              <a:rPr lang="id-ID" sz="1800" dirty="0" smtClean="0">
                <a:solidFill>
                  <a:schemeClr val="bg1">
                    <a:lumMod val="95000"/>
                  </a:schemeClr>
                </a:solidFill>
                <a:latin typeface="Broadway" pitchFamily="82" charset="0"/>
                <a:ea typeface="Times New Roman"/>
                <a:cs typeface="Times New Roman"/>
              </a:rPr>
              <a:t>Duduk : </a:t>
            </a:r>
            <a:r>
              <a:rPr lang="id-ID" sz="1800" dirty="0">
                <a:solidFill>
                  <a:schemeClr val="bg1">
                    <a:lumMod val="95000"/>
                  </a:schemeClr>
                </a:solidFill>
                <a:latin typeface="Broadway" pitchFamily="82" charset="0"/>
                <a:ea typeface="Times New Roman"/>
                <a:cs typeface="Times New Roman"/>
              </a:rPr>
              <a:t>Tubuh tegak, bahu relaks, tangan diatas </a:t>
            </a:r>
            <a:r>
              <a:rPr lang="id-ID" sz="1800" dirty="0" smtClean="0">
                <a:solidFill>
                  <a:schemeClr val="bg1">
                    <a:lumMod val="95000"/>
                  </a:schemeClr>
                </a:solidFill>
                <a:latin typeface="Broadway" pitchFamily="82" charset="0"/>
                <a:ea typeface="Times New Roman"/>
                <a:cs typeface="Times New Roman"/>
              </a:rPr>
              <a:t>pangkuan</a:t>
            </a:r>
          </a:p>
          <a:p>
            <a:pPr marL="342900" lvl="0" indent="-342900">
              <a:lnSpc>
                <a:spcPct val="115000"/>
              </a:lnSpc>
              <a:spcAft>
                <a:spcPts val="1000"/>
              </a:spcAft>
              <a:buSzPts val="1000"/>
              <a:buFontTx/>
              <a:buChar char="-"/>
              <a:tabLst>
                <a:tab pos="457200" algn="l"/>
              </a:tabLst>
            </a:pPr>
            <a:r>
              <a:rPr lang="id-ID" sz="1800" dirty="0" smtClean="0">
                <a:solidFill>
                  <a:schemeClr val="bg1">
                    <a:lumMod val="95000"/>
                  </a:schemeClr>
                </a:solidFill>
                <a:latin typeface="Broadway" pitchFamily="82" charset="0"/>
                <a:ea typeface="Times New Roman"/>
                <a:cs typeface="Times New Roman"/>
              </a:rPr>
              <a:t>Berdiri </a:t>
            </a:r>
            <a:r>
              <a:rPr lang="id-ID" sz="1800" dirty="0">
                <a:solidFill>
                  <a:schemeClr val="bg1">
                    <a:lumMod val="95000"/>
                  </a:schemeClr>
                </a:solidFill>
                <a:latin typeface="Broadway" pitchFamily="82" charset="0"/>
                <a:ea typeface="Times New Roman"/>
                <a:cs typeface="Times New Roman"/>
              </a:rPr>
              <a:t>: Untuk wanita membentuk sudut 45° (salah satu kaki pose), tegak, dada tegap, bahu relaks dan untuk pria kaki sedikit </a:t>
            </a:r>
            <a:r>
              <a:rPr lang="id-ID" sz="1800" dirty="0" smtClean="0">
                <a:solidFill>
                  <a:schemeClr val="bg1">
                    <a:lumMod val="95000"/>
                  </a:schemeClr>
                </a:solidFill>
                <a:latin typeface="Broadway" pitchFamily="82" charset="0"/>
                <a:ea typeface="Times New Roman"/>
                <a:cs typeface="Times New Roman"/>
              </a:rPr>
              <a:t>terbuka.</a:t>
            </a:r>
          </a:p>
          <a:p>
            <a:pPr marL="342900" lvl="0" indent="-342900">
              <a:lnSpc>
                <a:spcPct val="115000"/>
              </a:lnSpc>
              <a:spcAft>
                <a:spcPts val="1000"/>
              </a:spcAft>
              <a:buSzPts val="1000"/>
              <a:buFontTx/>
              <a:buChar char="-"/>
              <a:tabLst>
                <a:tab pos="457200" algn="l"/>
              </a:tabLst>
            </a:pPr>
            <a:r>
              <a:rPr lang="id-ID" sz="1800" dirty="0" smtClean="0">
                <a:solidFill>
                  <a:schemeClr val="bg1">
                    <a:lumMod val="95000"/>
                  </a:schemeClr>
                </a:solidFill>
                <a:latin typeface="Broadway" pitchFamily="82" charset="0"/>
                <a:ea typeface="Times New Roman"/>
                <a:cs typeface="Times New Roman"/>
              </a:rPr>
              <a:t>Berjalan </a:t>
            </a:r>
            <a:r>
              <a:rPr lang="id-ID" sz="1800" dirty="0">
                <a:solidFill>
                  <a:schemeClr val="bg1">
                    <a:lumMod val="95000"/>
                  </a:schemeClr>
                </a:solidFill>
                <a:latin typeface="Broadway" pitchFamily="82" charset="0"/>
                <a:ea typeface="Times New Roman"/>
                <a:cs typeface="Times New Roman"/>
              </a:rPr>
              <a:t>: Tubuh tegap, bahu relaks dan langkah mantap</a:t>
            </a:r>
            <a:r>
              <a:rPr lang="id-ID" sz="1800" dirty="0" smtClean="0">
                <a:solidFill>
                  <a:schemeClr val="bg1">
                    <a:lumMod val="95000"/>
                  </a:schemeClr>
                </a:solidFill>
                <a:latin typeface="Broadway" pitchFamily="82" charset="0"/>
                <a:ea typeface="Times New Roman"/>
                <a:cs typeface="Times New Roman"/>
              </a:rPr>
              <a:t>.</a:t>
            </a:r>
            <a:endParaRPr lang="id-ID" sz="1800" dirty="0">
              <a:solidFill>
                <a:schemeClr val="bg1">
                  <a:lumMod val="95000"/>
                </a:schemeClr>
              </a:solidFill>
              <a:latin typeface="Broadway" pitchFamily="82" charset="0"/>
              <a:ea typeface="Calibri"/>
              <a:cs typeface="Times New Roman"/>
            </a:endParaRPr>
          </a:p>
        </p:txBody>
      </p:sp>
    </p:spTree>
    <p:extLst>
      <p:ext uri="{BB962C8B-B14F-4D97-AF65-F5344CB8AC3E}">
        <p14:creationId xmlns:p14="http://schemas.microsoft.com/office/powerpoint/2010/main" val="410224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980728"/>
            <a:ext cx="3057599" cy="1008112"/>
          </a:xfrm>
        </p:spPr>
        <p:txBody>
          <a:bodyPr>
            <a:noAutofit/>
          </a:bodyPr>
          <a:lstStyle/>
          <a:p>
            <a:pPr marL="342900" lvl="0" indent="-342900">
              <a:lnSpc>
                <a:spcPct val="115000"/>
              </a:lnSpc>
              <a:spcBef>
                <a:spcPts val="0"/>
              </a:spcBef>
            </a:pPr>
            <a:r>
              <a:rPr lang="id-ID" sz="2800" b="0" cap="none" dirty="0" smtClean="0">
                <a:solidFill>
                  <a:schemeClr val="bg1">
                    <a:lumMod val="95000"/>
                  </a:schemeClr>
                </a:solidFill>
                <a:latin typeface="Broadway" pitchFamily="82" charset="0"/>
                <a:ea typeface="Calibri"/>
                <a:cs typeface="Aharoni" pitchFamily="2" charset="-79"/>
              </a:rPr>
              <a:t> Konsentrasi </a:t>
            </a:r>
            <a:endParaRPr lang="id-ID" sz="2800" b="0" cap="none" dirty="0">
              <a:solidFill>
                <a:schemeClr val="bg1">
                  <a:lumMod val="95000"/>
                </a:schemeClr>
              </a:solidFill>
              <a:latin typeface="Broadway" pitchFamily="82" charset="0"/>
              <a:ea typeface="Calibri"/>
              <a:cs typeface="Aharoni" pitchFamily="2" charset="-79"/>
            </a:endParaRPr>
          </a:p>
        </p:txBody>
      </p:sp>
      <p:sp>
        <p:nvSpPr>
          <p:cNvPr id="3" name="Text Placeholder 2"/>
          <p:cNvSpPr>
            <a:spLocks noGrp="1"/>
          </p:cNvSpPr>
          <p:nvPr>
            <p:ph type="body" idx="1"/>
          </p:nvPr>
        </p:nvSpPr>
        <p:spPr>
          <a:xfrm>
            <a:off x="539552" y="1628801"/>
            <a:ext cx="6192688" cy="5112567"/>
          </a:xfrm>
        </p:spPr>
        <p:txBody>
          <a:bodyPr>
            <a:normAutofit/>
          </a:bodyPr>
          <a:lstStyle/>
          <a:p>
            <a:pPr>
              <a:lnSpc>
                <a:spcPct val="115000"/>
              </a:lnSpc>
              <a:spcAft>
                <a:spcPts val="1000"/>
              </a:spcAft>
            </a:pPr>
            <a:r>
              <a:rPr lang="id-ID" dirty="0" smtClean="0">
                <a:solidFill>
                  <a:schemeClr val="bg1"/>
                </a:solidFill>
                <a:latin typeface="Aharoni" pitchFamily="2" charset="-79"/>
                <a:ea typeface="Times New Roman"/>
                <a:cs typeface="Aharoni" pitchFamily="2" charset="-79"/>
              </a:rPr>
              <a:t>Siaran </a:t>
            </a:r>
            <a:r>
              <a:rPr lang="id-ID" dirty="0">
                <a:solidFill>
                  <a:schemeClr val="bg1"/>
                </a:solidFill>
                <a:latin typeface="Aharoni" pitchFamily="2" charset="-79"/>
                <a:ea typeface="Times New Roman"/>
                <a:cs typeface="Aharoni" pitchFamily="2" charset="-79"/>
              </a:rPr>
              <a:t>yang baik membutuhkan konsentrasi tingkat tinggi. </a:t>
            </a:r>
            <a:endParaRPr lang="id-ID" dirty="0" smtClean="0">
              <a:solidFill>
                <a:schemeClr val="bg1"/>
              </a:solidFill>
              <a:latin typeface="Aharoni" pitchFamily="2" charset="-79"/>
              <a:ea typeface="Times New Roman"/>
              <a:cs typeface="Aharoni" pitchFamily="2" charset="-79"/>
            </a:endParaRPr>
          </a:p>
          <a:p>
            <a:pPr>
              <a:lnSpc>
                <a:spcPct val="115000"/>
              </a:lnSpc>
              <a:spcAft>
                <a:spcPts val="1000"/>
              </a:spcAft>
            </a:pPr>
            <a:endParaRPr lang="id-ID" dirty="0">
              <a:solidFill>
                <a:schemeClr val="bg1"/>
              </a:solidFill>
              <a:latin typeface="Aharoni" pitchFamily="2" charset="-79"/>
              <a:ea typeface="Times New Roman"/>
              <a:cs typeface="Aharoni" pitchFamily="2" charset="-79"/>
            </a:endParaRPr>
          </a:p>
          <a:p>
            <a:pPr>
              <a:lnSpc>
                <a:spcPct val="115000"/>
              </a:lnSpc>
              <a:spcAft>
                <a:spcPts val="1000"/>
              </a:spcAft>
            </a:pPr>
            <a:r>
              <a:rPr lang="id-ID" dirty="0" smtClean="0">
                <a:solidFill>
                  <a:schemeClr val="bg1"/>
                </a:solidFill>
                <a:latin typeface="Aharoni" pitchFamily="2" charset="-79"/>
                <a:ea typeface="Times New Roman"/>
                <a:cs typeface="Aharoni" pitchFamily="2" charset="-79"/>
              </a:rPr>
              <a:t>Tidak </a:t>
            </a:r>
            <a:r>
              <a:rPr lang="id-ID" dirty="0">
                <a:solidFill>
                  <a:schemeClr val="bg1"/>
                </a:solidFill>
                <a:latin typeface="Aharoni" pitchFamily="2" charset="-79"/>
                <a:ea typeface="Times New Roman"/>
                <a:cs typeface="Aharoni" pitchFamily="2" charset="-79"/>
              </a:rPr>
              <a:t>mudah untuk mengatur nafas Anda, memvisualkan pendengar Anda, dan melaporkan cerita pada saat yang sama. Karena itu, relaksasi adalah kunci konsentrasi</a:t>
            </a:r>
            <a:r>
              <a:rPr lang="id-ID" dirty="0" smtClean="0">
                <a:solidFill>
                  <a:schemeClr val="bg1"/>
                </a:solidFill>
                <a:latin typeface="Aharoni" pitchFamily="2" charset="-79"/>
                <a:ea typeface="Times New Roman"/>
                <a:cs typeface="Aharoni" pitchFamily="2" charset="-79"/>
              </a:rPr>
              <a:t>.</a:t>
            </a:r>
          </a:p>
          <a:p>
            <a:pPr>
              <a:lnSpc>
                <a:spcPct val="115000"/>
              </a:lnSpc>
              <a:spcAft>
                <a:spcPts val="1000"/>
              </a:spcAft>
            </a:pPr>
            <a:endParaRPr lang="id-ID" dirty="0">
              <a:solidFill>
                <a:schemeClr val="bg1"/>
              </a:solidFill>
              <a:latin typeface="Aharoni" pitchFamily="2" charset="-79"/>
              <a:ea typeface="Calibri"/>
              <a:cs typeface="Aharoni" pitchFamily="2" charset="-79"/>
            </a:endParaRPr>
          </a:p>
          <a:p>
            <a:pPr>
              <a:lnSpc>
                <a:spcPct val="115000"/>
              </a:lnSpc>
              <a:spcAft>
                <a:spcPts val="1000"/>
              </a:spcAft>
            </a:pPr>
            <a:endParaRPr lang="id-ID" dirty="0">
              <a:solidFill>
                <a:schemeClr val="bg1"/>
              </a:solidFill>
              <a:latin typeface="Aharoni" pitchFamily="2" charset="-79"/>
              <a:ea typeface="Calibri"/>
              <a:cs typeface="Aharoni" pitchFamily="2" charset="-79"/>
            </a:endParaRPr>
          </a:p>
          <a:p>
            <a:endParaRPr lang="id-ID" dirty="0">
              <a:solidFill>
                <a:schemeClr val="bg1"/>
              </a:solidFill>
              <a:latin typeface="Aharoni" pitchFamily="2" charset="-79"/>
              <a:cs typeface="Aharoni" pitchFamily="2" charset="-79"/>
            </a:endParaRPr>
          </a:p>
        </p:txBody>
      </p:sp>
    </p:spTree>
    <p:extLst>
      <p:ext uri="{BB962C8B-B14F-4D97-AF65-F5344CB8AC3E}">
        <p14:creationId xmlns:p14="http://schemas.microsoft.com/office/powerpoint/2010/main" val="100634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79712" y="260648"/>
            <a:ext cx="5544616" cy="822299"/>
          </a:xfrm>
        </p:spPr>
        <p:txBody>
          <a:bodyPr>
            <a:noAutofit/>
          </a:bodyPr>
          <a:lstStyle/>
          <a:p>
            <a:pPr marL="342900" lvl="0" indent="-342900" algn="ctr">
              <a:lnSpc>
                <a:spcPct val="115000"/>
              </a:lnSpc>
              <a:spcBef>
                <a:spcPts val="0"/>
              </a:spcBef>
            </a:pPr>
            <a:r>
              <a:rPr lang="id-ID" sz="2400" b="0" cap="none" dirty="0" smtClean="0">
                <a:solidFill>
                  <a:prstClr val="black"/>
                </a:solidFill>
                <a:latin typeface="Aharoni" pitchFamily="2" charset="-79"/>
                <a:ea typeface="Calibri"/>
                <a:cs typeface="Aharoni" pitchFamily="2" charset="-79"/>
              </a:rPr>
              <a:t> Penampilan </a:t>
            </a:r>
            <a:br>
              <a:rPr lang="id-ID" sz="2400" b="0" cap="none" dirty="0" smtClean="0">
                <a:solidFill>
                  <a:prstClr val="black"/>
                </a:solidFill>
                <a:latin typeface="Aharoni" pitchFamily="2" charset="-79"/>
                <a:ea typeface="Calibri"/>
                <a:cs typeface="Aharoni" pitchFamily="2" charset="-79"/>
              </a:rPr>
            </a:br>
            <a:r>
              <a:rPr lang="id-ID" sz="2400" b="0" cap="none" dirty="0" smtClean="0">
                <a:solidFill>
                  <a:prstClr val="black"/>
                </a:solidFill>
                <a:latin typeface="Aharoni" pitchFamily="2" charset="-79"/>
                <a:ea typeface="Calibri"/>
                <a:cs typeface="Aharoni" pitchFamily="2" charset="-79"/>
              </a:rPr>
              <a:t>(</a:t>
            </a:r>
            <a:r>
              <a:rPr lang="id-ID" sz="2400" b="0" cap="none" dirty="0">
                <a:solidFill>
                  <a:prstClr val="black"/>
                </a:solidFill>
                <a:latin typeface="Aharoni" pitchFamily="2" charset="-79"/>
                <a:ea typeface="Calibri"/>
                <a:cs typeface="Aharoni" pitchFamily="2" charset="-79"/>
              </a:rPr>
              <a:t>Gaya berbusana dan Tata Rias)</a:t>
            </a:r>
            <a:endParaRPr lang="id-ID" sz="2000" b="0" cap="none" dirty="0">
              <a:solidFill>
                <a:prstClr val="black"/>
              </a:solidFill>
              <a:latin typeface="Aharoni" pitchFamily="2" charset="-79"/>
              <a:ea typeface="Calibri"/>
              <a:cs typeface="Aharoni" pitchFamily="2" charset="-79"/>
            </a:endParaRPr>
          </a:p>
        </p:txBody>
      </p:sp>
      <p:sp>
        <p:nvSpPr>
          <p:cNvPr id="3" name="Text Placeholder 2"/>
          <p:cNvSpPr>
            <a:spLocks noGrp="1"/>
          </p:cNvSpPr>
          <p:nvPr>
            <p:ph type="body" idx="1"/>
          </p:nvPr>
        </p:nvSpPr>
        <p:spPr>
          <a:xfrm>
            <a:off x="1187624" y="1124744"/>
            <a:ext cx="5472608" cy="4788532"/>
          </a:xfrm>
        </p:spPr>
        <p:txBody>
          <a:bodyPr>
            <a:normAutofit/>
          </a:bodyPr>
          <a:lstStyle/>
          <a:p>
            <a:pPr>
              <a:lnSpc>
                <a:spcPct val="115000"/>
              </a:lnSpc>
              <a:spcAft>
                <a:spcPts val="1000"/>
              </a:spcAft>
            </a:pPr>
            <a:r>
              <a:rPr lang="id-ID" dirty="0" smtClean="0">
                <a:latin typeface="Broadway" pitchFamily="82" charset="0"/>
                <a:ea typeface="Times New Roman"/>
                <a:cs typeface="Times New Roman"/>
              </a:rPr>
              <a:t>Pakaialah </a:t>
            </a:r>
            <a:r>
              <a:rPr lang="id-ID" dirty="0">
                <a:latin typeface="Broadway" pitchFamily="82" charset="0"/>
                <a:ea typeface="Times New Roman"/>
                <a:cs typeface="Times New Roman"/>
              </a:rPr>
              <a:t>pakaian yang serasi/cocok dengan acara, jangan sampai saltum atau salah kostum. </a:t>
            </a:r>
            <a:r>
              <a:rPr lang="id-ID" dirty="0" smtClean="0">
                <a:latin typeface="Broadway" pitchFamily="82" charset="0"/>
                <a:ea typeface="Times New Roman"/>
                <a:cs typeface="Times New Roman"/>
              </a:rPr>
              <a:t> </a:t>
            </a:r>
          </a:p>
          <a:p>
            <a:pPr>
              <a:lnSpc>
                <a:spcPct val="115000"/>
              </a:lnSpc>
              <a:spcAft>
                <a:spcPts val="1000"/>
              </a:spcAft>
            </a:pPr>
            <a:r>
              <a:rPr lang="id-ID" dirty="0" smtClean="0">
                <a:latin typeface="Broadway" pitchFamily="82" charset="0"/>
                <a:ea typeface="Times New Roman"/>
                <a:cs typeface="Times New Roman"/>
              </a:rPr>
              <a:t>Ingat  </a:t>
            </a:r>
            <a:r>
              <a:rPr lang="id-ID" i="1" dirty="0" smtClean="0">
                <a:latin typeface="Broadway" pitchFamily="82" charset="0"/>
                <a:ea typeface="Times New Roman"/>
                <a:cs typeface="Times New Roman"/>
              </a:rPr>
              <a:t>Public speaker </a:t>
            </a:r>
            <a:r>
              <a:rPr lang="id-ID" dirty="0" smtClean="0">
                <a:latin typeface="Broadway" pitchFamily="82" charset="0"/>
                <a:ea typeface="Times New Roman"/>
                <a:cs typeface="Times New Roman"/>
              </a:rPr>
              <a:t>adalah </a:t>
            </a:r>
            <a:r>
              <a:rPr lang="id-ID" dirty="0">
                <a:latin typeface="Broadway" pitchFamily="82" charset="0"/>
                <a:ea typeface="Times New Roman"/>
                <a:cs typeface="Times New Roman"/>
              </a:rPr>
              <a:t>pusat perhatian)</a:t>
            </a:r>
            <a:endParaRPr lang="id-ID" sz="1800" dirty="0">
              <a:latin typeface="Broadway" pitchFamily="82" charset="0"/>
              <a:ea typeface="Calibri"/>
              <a:cs typeface="Times New Roman"/>
            </a:endParaRPr>
          </a:p>
          <a:p>
            <a:endParaRPr lang="id-ID" dirty="0" smtClean="0">
              <a:latin typeface="Broadway" pitchFamily="82" charset="0"/>
            </a:endParaRPr>
          </a:p>
          <a:p>
            <a:pPr>
              <a:lnSpc>
                <a:spcPct val="115000"/>
              </a:lnSpc>
            </a:pPr>
            <a:r>
              <a:rPr lang="id-ID" dirty="0" smtClean="0">
                <a:latin typeface="Broadway" pitchFamily="82" charset="0"/>
                <a:ea typeface="Times New Roman"/>
                <a:cs typeface="Times New Roman"/>
              </a:rPr>
              <a:t>Pakailah </a:t>
            </a:r>
            <a:r>
              <a:rPr lang="id-ID" dirty="0">
                <a:latin typeface="Broadway" pitchFamily="82" charset="0"/>
                <a:ea typeface="Times New Roman"/>
                <a:cs typeface="Times New Roman"/>
              </a:rPr>
              <a:t>Make </a:t>
            </a:r>
            <a:r>
              <a:rPr lang="id-ID" dirty="0" smtClean="0">
                <a:latin typeface="Broadway" pitchFamily="82" charset="0"/>
                <a:ea typeface="Times New Roman"/>
                <a:cs typeface="Times New Roman"/>
              </a:rPr>
              <a:t>Up!!!</a:t>
            </a:r>
          </a:p>
          <a:p>
            <a:pPr>
              <a:lnSpc>
                <a:spcPct val="115000"/>
              </a:lnSpc>
              <a:spcAft>
                <a:spcPts val="1000"/>
              </a:spcAft>
            </a:pPr>
            <a:r>
              <a:rPr lang="id-ID" dirty="0" smtClean="0">
                <a:latin typeface="Broadway" pitchFamily="82" charset="0"/>
                <a:ea typeface="Times New Roman"/>
                <a:cs typeface="Times New Roman"/>
              </a:rPr>
              <a:t>(meskipun </a:t>
            </a:r>
            <a:r>
              <a:rPr lang="id-ID" dirty="0">
                <a:latin typeface="Broadway" pitchFamily="82" charset="0"/>
                <a:ea typeface="Times New Roman"/>
                <a:cs typeface="Times New Roman"/>
              </a:rPr>
              <a:t>anda laki-laki pakailah sedikit riasan wajah agar wajah tidak mengkilap atau berwarna gelap</a:t>
            </a:r>
            <a:r>
              <a:rPr lang="id-ID" dirty="0" smtClean="0">
                <a:latin typeface="Broadway" pitchFamily="82" charset="0"/>
                <a:ea typeface="Times New Roman"/>
                <a:cs typeface="Times New Roman"/>
              </a:rPr>
              <a:t>)</a:t>
            </a:r>
            <a:endParaRPr lang="id-ID" sz="1800" dirty="0">
              <a:latin typeface="Broadway" pitchFamily="82" charset="0"/>
              <a:ea typeface="Calibri"/>
              <a:cs typeface="Times New Roman"/>
            </a:endParaRPr>
          </a:p>
        </p:txBody>
      </p:sp>
      <p:pic>
        <p:nvPicPr>
          <p:cNvPr id="2053" name="Picture 5" descr="D:\Bahan Mengajar\Olah Vokal Penyiaran\Foto dan Gambar\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2419" y="3212976"/>
            <a:ext cx="2364078" cy="345638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D:\Bahan Mengajar\Olah Vokal Penyiaran\Foto dan Gambar\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216" y="116632"/>
            <a:ext cx="2580287" cy="309634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999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3" end="3"/>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dirty="0"/>
          </a:p>
        </p:txBody>
      </p:sp>
      <p:pic>
        <p:nvPicPr>
          <p:cNvPr id="4098" name="Picture 2" descr="D:\Bahan Mengajar\Broadcasting 1\Foto Produksi siaran radio\index.png"/>
          <p:cNvPicPr>
            <a:picLocks noChangeAspect="1" noChangeArrowheads="1"/>
          </p:cNvPicPr>
          <p:nvPr/>
        </p:nvPicPr>
        <p:blipFill rotWithShape="1">
          <a:blip r:embed="rId3">
            <a:extLst>
              <a:ext uri="{28A0092B-C50C-407E-A947-70E740481C1C}">
                <a14:useLocalDpi xmlns:a14="http://schemas.microsoft.com/office/drawing/2010/main" val="0"/>
              </a:ext>
            </a:extLst>
          </a:blip>
          <a:srcRect t="19243" r="6963"/>
          <a:stretch/>
        </p:blipFill>
        <p:spPr bwMode="auto">
          <a:xfrm>
            <a:off x="-36511" y="0"/>
            <a:ext cx="9180511" cy="4005064"/>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D:\Bahan Mengajar\Olah Vokal Penyiaran\Foto dan Gambar\3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2" y="4005064"/>
            <a:ext cx="2749521" cy="285137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D:\Bahan Mengajar\Olah Vokal Penyiaran\Foto dan Gambar\index.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3546" y="4005064"/>
            <a:ext cx="2763830" cy="2851372"/>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D:\Bahan Mengajar\Olah Vokal Penyiaran\Foto dan Gambar\37.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002549"/>
            <a:ext cx="1426943" cy="285388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Bahan Mengajar\Olah Vokal Penyiaran\Foto dan Gambar\38.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1920" y="4005064"/>
            <a:ext cx="2552700" cy="285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407326"/>
      </p:ext>
    </p:extLst>
  </p:cSld>
  <p:clrMapOvr>
    <a:masterClrMapping/>
  </p:clrMapOvr>
  <p:transition spd="slow">
    <p:wheel spokes="1"/>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84168" y="116632"/>
            <a:ext cx="3024336" cy="792088"/>
          </a:xfrm>
        </p:spPr>
        <p:txBody>
          <a:bodyPr/>
          <a:lstStyle/>
          <a:p>
            <a:r>
              <a:rPr lang="id-ID" dirty="0" smtClean="0"/>
              <a:t>Pertemuan </a:t>
            </a:r>
            <a:r>
              <a:rPr lang="id-ID" dirty="0"/>
              <a:t>7</a:t>
            </a:r>
          </a:p>
        </p:txBody>
      </p:sp>
      <p:sp>
        <p:nvSpPr>
          <p:cNvPr id="4" name="Rectangle 3"/>
          <p:cNvSpPr/>
          <p:nvPr/>
        </p:nvSpPr>
        <p:spPr>
          <a:xfrm>
            <a:off x="2771800" y="3186842"/>
            <a:ext cx="4752528" cy="1754326"/>
          </a:xfrm>
          <a:prstGeom prst="rect">
            <a:avLst/>
          </a:prstGeom>
          <a:noFill/>
        </p:spPr>
        <p:txBody>
          <a:bodyPr wrap="square" lIns="91440" tIns="45720" rIns="91440" bIns="45720">
            <a:spAutoFit/>
          </a:bodyPr>
          <a:lstStyle/>
          <a:p>
            <a:pPr algn="ctr"/>
            <a:r>
              <a:rPr lang="id-ID"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Jenis Kegiatan Public Speaking</a:t>
            </a:r>
            <a:endParaRPr lang="en-US" sz="32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149940846"/>
      </p:ext>
    </p:extLst>
  </p:cSld>
  <p:clrMapOvr>
    <a:masterClrMapping/>
  </p:clrMapOvr>
  <p:transition spd="slow">
    <p:randomBar dir="vert"/>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05540" y="4434681"/>
            <a:ext cx="5182344" cy="2522711"/>
          </a:xfrm>
        </p:spPr>
        <p:txBody>
          <a:bodyPr>
            <a:normAutofit/>
          </a:bodyPr>
          <a:lstStyle/>
          <a:p>
            <a:r>
              <a:rPr lang="id-ID" sz="2800" b="1" dirty="0" smtClean="0">
                <a:solidFill>
                  <a:schemeClr val="bg2"/>
                </a:solidFill>
                <a:latin typeface="Agency FB" pitchFamily="34" charset="0"/>
                <a:cs typeface="Aharoni" pitchFamily="2" charset="-79"/>
              </a:rPr>
              <a:t> </a:t>
            </a:r>
            <a:endParaRPr lang="id-ID" sz="2800" b="1" dirty="0">
              <a:solidFill>
                <a:schemeClr val="bg2"/>
              </a:solidFill>
              <a:latin typeface="Agency FB" pitchFamily="34" charset="0"/>
              <a:cs typeface="Aharoni" pitchFamily="2" charset="-79"/>
            </a:endParaRPr>
          </a:p>
        </p:txBody>
      </p:sp>
      <p:sp>
        <p:nvSpPr>
          <p:cNvPr id="5" name="TextBox 4"/>
          <p:cNvSpPr txBox="1"/>
          <p:nvPr/>
        </p:nvSpPr>
        <p:spPr>
          <a:xfrm>
            <a:off x="539552" y="1484784"/>
            <a:ext cx="8064896" cy="2640723"/>
          </a:xfrm>
          <a:prstGeom prst="rect">
            <a:avLst/>
          </a:prstGeom>
          <a:noFill/>
        </p:spPr>
        <p:txBody>
          <a:bodyPr wrap="square" rtlCol="0">
            <a:spAutoFit/>
          </a:bodyPr>
          <a:lstStyle/>
          <a:p>
            <a:pPr marL="342900" lvl="0" indent="-342900">
              <a:lnSpc>
                <a:spcPct val="115000"/>
              </a:lnSpc>
              <a:spcAft>
                <a:spcPts val="0"/>
              </a:spcAft>
              <a:buFont typeface="Symbol"/>
              <a:buChar char=""/>
            </a:pPr>
            <a:r>
              <a:rPr lang="id-ID" sz="2400" dirty="0">
                <a:solidFill>
                  <a:schemeClr val="bg2"/>
                </a:solidFill>
                <a:latin typeface="Aharoni" pitchFamily="2" charset="-79"/>
                <a:ea typeface="Calibri"/>
                <a:cs typeface="Aharoni" pitchFamily="2" charset="-79"/>
              </a:rPr>
              <a:t>Pidato</a:t>
            </a:r>
            <a:endParaRPr lang="id-ID" sz="2000" dirty="0">
              <a:solidFill>
                <a:schemeClr val="bg2"/>
              </a:solidFill>
              <a:latin typeface="Aharoni" pitchFamily="2" charset="-79"/>
              <a:ea typeface="Calibri"/>
              <a:cs typeface="Aharoni" pitchFamily="2" charset="-79"/>
            </a:endParaRPr>
          </a:p>
          <a:p>
            <a:pPr marL="342900" lvl="0" indent="-342900">
              <a:lnSpc>
                <a:spcPct val="115000"/>
              </a:lnSpc>
              <a:spcAft>
                <a:spcPts val="0"/>
              </a:spcAft>
              <a:buFont typeface="Symbol"/>
              <a:buChar char=""/>
            </a:pPr>
            <a:r>
              <a:rPr lang="id-ID" sz="2400" dirty="0">
                <a:solidFill>
                  <a:schemeClr val="bg2"/>
                </a:solidFill>
                <a:latin typeface="Aharoni" pitchFamily="2" charset="-79"/>
                <a:ea typeface="Calibri"/>
                <a:cs typeface="Aharoni" pitchFamily="2" charset="-79"/>
              </a:rPr>
              <a:t>MC</a:t>
            </a:r>
            <a:endParaRPr lang="id-ID" sz="2000" dirty="0">
              <a:solidFill>
                <a:schemeClr val="bg2"/>
              </a:solidFill>
              <a:latin typeface="Aharoni" pitchFamily="2" charset="-79"/>
              <a:ea typeface="Calibri"/>
              <a:cs typeface="Aharoni" pitchFamily="2" charset="-79"/>
            </a:endParaRPr>
          </a:p>
          <a:p>
            <a:pPr marL="342900" lvl="0" indent="-342900">
              <a:lnSpc>
                <a:spcPct val="115000"/>
              </a:lnSpc>
              <a:spcAft>
                <a:spcPts val="0"/>
              </a:spcAft>
              <a:buFont typeface="Symbol"/>
              <a:buChar char=""/>
            </a:pPr>
            <a:r>
              <a:rPr lang="id-ID" sz="2400" dirty="0">
                <a:solidFill>
                  <a:schemeClr val="bg2"/>
                </a:solidFill>
                <a:latin typeface="Aharoni" pitchFamily="2" charset="-79"/>
                <a:ea typeface="Calibri"/>
                <a:cs typeface="Aharoni" pitchFamily="2" charset="-79"/>
              </a:rPr>
              <a:t>Presentasi</a:t>
            </a:r>
            <a:endParaRPr lang="id-ID" sz="2000" dirty="0">
              <a:solidFill>
                <a:schemeClr val="bg2"/>
              </a:solidFill>
              <a:latin typeface="Aharoni" pitchFamily="2" charset="-79"/>
              <a:ea typeface="Calibri"/>
              <a:cs typeface="Aharoni" pitchFamily="2" charset="-79"/>
            </a:endParaRPr>
          </a:p>
          <a:p>
            <a:pPr marL="342900" lvl="0" indent="-342900">
              <a:lnSpc>
                <a:spcPct val="115000"/>
              </a:lnSpc>
              <a:spcAft>
                <a:spcPts val="0"/>
              </a:spcAft>
              <a:buFont typeface="Symbol"/>
              <a:buChar char=""/>
            </a:pPr>
            <a:r>
              <a:rPr lang="id-ID" sz="2400" dirty="0">
                <a:solidFill>
                  <a:schemeClr val="bg2"/>
                </a:solidFill>
                <a:latin typeface="Aharoni" pitchFamily="2" charset="-79"/>
                <a:ea typeface="Calibri"/>
                <a:cs typeface="Aharoni" pitchFamily="2" charset="-79"/>
              </a:rPr>
              <a:t>Penyiaran Televisi (Reporter TV, News anchor, dll)</a:t>
            </a:r>
            <a:endParaRPr lang="id-ID" sz="2000" dirty="0">
              <a:solidFill>
                <a:schemeClr val="bg2"/>
              </a:solidFill>
              <a:latin typeface="Aharoni" pitchFamily="2" charset="-79"/>
              <a:ea typeface="Calibri"/>
              <a:cs typeface="Aharoni" pitchFamily="2" charset="-79"/>
            </a:endParaRPr>
          </a:p>
          <a:p>
            <a:pPr marL="342900" lvl="0" indent="-342900">
              <a:lnSpc>
                <a:spcPct val="115000"/>
              </a:lnSpc>
              <a:spcAft>
                <a:spcPts val="1000"/>
              </a:spcAft>
              <a:buFont typeface="Symbol"/>
              <a:buChar char=""/>
            </a:pPr>
            <a:r>
              <a:rPr lang="id-ID" sz="2400" dirty="0">
                <a:solidFill>
                  <a:schemeClr val="bg2"/>
                </a:solidFill>
                <a:latin typeface="Aharoni" pitchFamily="2" charset="-79"/>
                <a:ea typeface="Calibri"/>
                <a:cs typeface="Aharoni" pitchFamily="2" charset="-79"/>
              </a:rPr>
              <a:t>Penyiaran Radio (presenter radio/radio jockey, reporter radio, dll)</a:t>
            </a:r>
            <a:endParaRPr lang="id-ID" sz="2000" dirty="0">
              <a:solidFill>
                <a:schemeClr val="bg2"/>
              </a:solidFill>
              <a:latin typeface="Aharoni" pitchFamily="2" charset="-79"/>
              <a:ea typeface="Calibri"/>
              <a:cs typeface="Aharoni" pitchFamily="2" charset="-79"/>
            </a:endParaRPr>
          </a:p>
        </p:txBody>
      </p:sp>
    </p:spTree>
    <p:extLst>
      <p:ext uri="{BB962C8B-B14F-4D97-AF65-F5344CB8AC3E}">
        <p14:creationId xmlns:p14="http://schemas.microsoft.com/office/powerpoint/2010/main" val="42736744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dirty="0"/>
          </a:p>
        </p:txBody>
      </p:sp>
      <p:pic>
        <p:nvPicPr>
          <p:cNvPr id="4098" name="Picture 2" descr="D:\Bahan Mengajar\Broadcasting 1\Foto Produksi siaran radio\index.png"/>
          <p:cNvPicPr>
            <a:picLocks noChangeAspect="1" noChangeArrowheads="1"/>
          </p:cNvPicPr>
          <p:nvPr/>
        </p:nvPicPr>
        <p:blipFill rotWithShape="1">
          <a:blip r:embed="rId3">
            <a:extLst>
              <a:ext uri="{28A0092B-C50C-407E-A947-70E740481C1C}">
                <a14:useLocalDpi xmlns:a14="http://schemas.microsoft.com/office/drawing/2010/main" val="0"/>
              </a:ext>
            </a:extLst>
          </a:blip>
          <a:srcRect t="19243" r="6963"/>
          <a:stretch/>
        </p:blipFill>
        <p:spPr bwMode="auto">
          <a:xfrm>
            <a:off x="-36511" y="0"/>
            <a:ext cx="9180511" cy="4005064"/>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D:\Bahan Mengajar\Olah Vokal Penyiaran\Foto dan Gambar\3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2" y="4005064"/>
            <a:ext cx="2749521" cy="285137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D:\Bahan Mengajar\Olah Vokal Penyiaran\Foto dan Gambar\index.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3546" y="4005064"/>
            <a:ext cx="2763830" cy="2851372"/>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D:\Bahan Mengajar\Olah Vokal Penyiaran\Foto dan Gambar\37.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002549"/>
            <a:ext cx="1426943" cy="285388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Bahan Mengajar\Olah Vokal Penyiaran\Foto dan Gambar\38.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1920" y="4005064"/>
            <a:ext cx="2552700" cy="285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788988"/>
      </p:ext>
    </p:extLst>
  </p:cSld>
  <p:clrMapOvr>
    <a:masterClrMapping/>
  </p:clrMapOvr>
  <p:transition spd="slow">
    <p:wheel spokes="1"/>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dirty="0"/>
          </a:p>
        </p:txBody>
      </p:sp>
      <p:pic>
        <p:nvPicPr>
          <p:cNvPr id="4098" name="Picture 2" descr="D:\Bahan Mengajar\Broadcasting 1\Foto Produksi siaran radio\index.png"/>
          <p:cNvPicPr>
            <a:picLocks noChangeAspect="1" noChangeArrowheads="1"/>
          </p:cNvPicPr>
          <p:nvPr/>
        </p:nvPicPr>
        <p:blipFill rotWithShape="1">
          <a:blip r:embed="rId3">
            <a:extLst>
              <a:ext uri="{28A0092B-C50C-407E-A947-70E740481C1C}">
                <a14:useLocalDpi xmlns:a14="http://schemas.microsoft.com/office/drawing/2010/main" val="0"/>
              </a:ext>
            </a:extLst>
          </a:blip>
          <a:srcRect t="19243" r="6963"/>
          <a:stretch/>
        </p:blipFill>
        <p:spPr bwMode="auto">
          <a:xfrm>
            <a:off x="-36511" y="0"/>
            <a:ext cx="9180511" cy="4005064"/>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D:\Bahan Mengajar\Olah Vokal Penyiaran\Foto dan Gambar\3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2" y="4005064"/>
            <a:ext cx="2749521" cy="285137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D:\Bahan Mengajar\Olah Vokal Penyiaran\Foto dan Gambar\index.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3546" y="4005064"/>
            <a:ext cx="2763830" cy="2851372"/>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D:\Bahan Mengajar\Olah Vokal Penyiaran\Foto dan Gambar\37.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002549"/>
            <a:ext cx="1426943" cy="285388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Bahan Mengajar\Olah Vokal Penyiaran\Foto dan Gambar\38.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1920" y="4005064"/>
            <a:ext cx="2552700" cy="285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378149"/>
      </p:ext>
    </p:extLst>
  </p:cSld>
  <p:clrMapOvr>
    <a:masterClrMapping/>
  </p:clrMapOvr>
  <p:transition spd="slow">
    <p:wheel spokes="1"/>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496" y="5455050"/>
            <a:ext cx="7416824" cy="1286318"/>
          </a:xfrm>
        </p:spPr>
        <p:txBody>
          <a:bodyPr/>
          <a:lstStyle/>
          <a:p>
            <a:r>
              <a:rPr lang="id-ID" dirty="0" smtClean="0">
                <a:latin typeface="Aharoni" pitchFamily="2" charset="-79"/>
                <a:cs typeface="Aharoni" pitchFamily="2" charset="-79"/>
              </a:rPr>
              <a:t>Ujian Tengah Semester</a:t>
            </a:r>
            <a:endParaRPr lang="id-ID" dirty="0">
              <a:latin typeface="Aharoni" pitchFamily="2" charset="-79"/>
              <a:cs typeface="Aharoni" pitchFamily="2" charset="-79"/>
            </a:endParaRPr>
          </a:p>
        </p:txBody>
      </p:sp>
      <p:sp>
        <p:nvSpPr>
          <p:cNvPr id="3" name="Subtitle 2"/>
          <p:cNvSpPr>
            <a:spLocks noGrp="1"/>
          </p:cNvSpPr>
          <p:nvPr>
            <p:ph type="subTitle" idx="1"/>
          </p:nvPr>
        </p:nvSpPr>
        <p:spPr>
          <a:xfrm>
            <a:off x="115416" y="4509120"/>
            <a:ext cx="6400800" cy="1752600"/>
          </a:xfrm>
        </p:spPr>
        <p:txBody>
          <a:bodyPr>
            <a:normAutofit/>
          </a:bodyPr>
          <a:lstStyle/>
          <a:p>
            <a:r>
              <a:rPr lang="id-ID" sz="6000" b="1" dirty="0" smtClean="0"/>
              <a:t>UTS</a:t>
            </a:r>
            <a:endParaRPr lang="id-ID" sz="6000" b="1" dirty="0"/>
          </a:p>
        </p:txBody>
      </p:sp>
    </p:spTree>
    <p:extLst>
      <p:ext uri="{BB962C8B-B14F-4D97-AF65-F5344CB8AC3E}">
        <p14:creationId xmlns:p14="http://schemas.microsoft.com/office/powerpoint/2010/main" val="65520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726"/>
            <a:ext cx="8229600" cy="3010346"/>
          </a:xfrm>
        </p:spPr>
        <p:txBody>
          <a:bodyPr>
            <a:normAutofit/>
          </a:bodyPr>
          <a:lstStyle/>
          <a:p>
            <a:r>
              <a:rPr lang="id-ID" dirty="0" smtClean="0"/>
              <a:t>Watching</a:t>
            </a:r>
            <a:br>
              <a:rPr lang="id-ID" dirty="0" smtClean="0"/>
            </a:br>
            <a:r>
              <a:rPr lang="id-ID" dirty="0" smtClean="0"/>
              <a:t>Kings Speech</a:t>
            </a:r>
            <a:endParaRPr lang="id-ID" dirty="0"/>
          </a:p>
        </p:txBody>
      </p:sp>
      <p:sp>
        <p:nvSpPr>
          <p:cNvPr id="3" name="TextBox 2"/>
          <p:cNvSpPr txBox="1"/>
          <p:nvPr/>
        </p:nvSpPr>
        <p:spPr>
          <a:xfrm>
            <a:off x="539552" y="6165304"/>
            <a:ext cx="1392625" cy="369332"/>
          </a:xfrm>
          <a:prstGeom prst="rect">
            <a:avLst/>
          </a:prstGeom>
          <a:noFill/>
        </p:spPr>
        <p:txBody>
          <a:bodyPr wrap="none" rtlCol="0">
            <a:spAutoFit/>
          </a:bodyPr>
          <a:lstStyle/>
          <a:p>
            <a:r>
              <a:rPr lang="id-ID" dirty="0" smtClean="0"/>
              <a:t>Pertemuan 2</a:t>
            </a:r>
            <a:endParaRPr lang="id-ID" dirty="0"/>
          </a:p>
        </p:txBody>
      </p:sp>
    </p:spTree>
    <p:extLst>
      <p:ext uri="{BB962C8B-B14F-4D97-AF65-F5344CB8AC3E}">
        <p14:creationId xmlns:p14="http://schemas.microsoft.com/office/powerpoint/2010/main" val="2571056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5698</TotalTime>
  <Words>2755</Words>
  <Application>Microsoft Office PowerPoint</Application>
  <PresentationFormat>On-screen Show (4:3)</PresentationFormat>
  <Paragraphs>387</Paragraphs>
  <Slides>81</Slides>
  <Notes>0</Notes>
  <HiddenSlides>0</HiddenSlides>
  <MMClips>0</MMClips>
  <ScaleCrop>false</ScaleCrop>
  <HeadingPairs>
    <vt:vector size="4" baseType="variant">
      <vt:variant>
        <vt:lpstr>Theme</vt:lpstr>
      </vt:variant>
      <vt:variant>
        <vt:i4>10</vt:i4>
      </vt:variant>
      <vt:variant>
        <vt:lpstr>Slide Titles</vt:lpstr>
      </vt:variant>
      <vt:variant>
        <vt:i4>81</vt:i4>
      </vt:variant>
    </vt:vector>
  </HeadingPairs>
  <TitlesOfParts>
    <vt:vector size="91" baseType="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PowerPoint Presentation</vt:lpstr>
      <vt:lpstr>PowerPoint Presentation</vt:lpstr>
      <vt:lpstr>PowerPoint Presentation</vt:lpstr>
      <vt:lpstr>KONTRAK</vt:lpstr>
      <vt:lpstr>PowerPoint Presentation</vt:lpstr>
      <vt:lpstr>Materi Perkuliahan</vt:lpstr>
      <vt:lpstr>PowerPoint Presentation</vt:lpstr>
      <vt:lpstr>PowerPoint Presentation</vt:lpstr>
      <vt:lpstr>Watching Kings Speech</vt:lpstr>
      <vt:lpstr>PowerPoint Presentation</vt:lpstr>
      <vt:lpstr>TAHUKAH  ANDA...???</vt:lpstr>
      <vt:lpstr>PowerPoint Presentation</vt:lpstr>
      <vt:lpstr>Siapkah Anda  Untuk Itu???</vt:lpstr>
      <vt:lpstr>Tips Mengatasi gugup</vt:lpstr>
      <vt:lpstr>11 Kiat khas  public speakers</vt:lpstr>
      <vt:lpstr>11 Kiat khas  public speakers</vt:lpstr>
      <vt:lpstr>Apa yang membedakan cara mereka  berpidato</vt:lpstr>
      <vt:lpstr>PowerPoint Presentation</vt:lpstr>
      <vt:lpstr>Suara adalah  Theatre Of Mind</vt:lpstr>
      <vt:lpstr>Problem Umum Suara</vt:lpstr>
      <vt:lpstr>Problem Berbicara didepan Umum</vt:lpstr>
      <vt:lpstr>PowerPoint Presentation</vt:lpstr>
      <vt:lpstr>PowerPoint Presentation</vt:lpstr>
      <vt:lpstr> </vt:lpstr>
      <vt:lpstr>I N T O N A S I  </vt:lpstr>
      <vt:lpstr> A R T I K U L A S I</vt:lpstr>
      <vt:lpstr>P A U S E (Jeda Bicara)   </vt:lpstr>
      <vt:lpstr> S P E E D (kecepatan)  </vt:lpstr>
      <vt:lpstr>S T R E S S I N G  (penekanan suara)  </vt:lpstr>
      <vt:lpstr>P H R A S E R I N G (pemenggalan)  </vt:lpstr>
      <vt:lpstr>  I N F L E K S I  (tinggi-rendah suara) </vt:lpstr>
      <vt:lpstr>PowerPoint Presentation</vt:lpstr>
      <vt:lpstr>PowerPoint Presentation</vt:lpstr>
      <vt:lpstr> </vt:lpstr>
      <vt:lpstr>Sebelum melakukan latihan alat-alat bicara,  seperti lidah, bibir dan alat-alat bicara yang ada di tenggorokan, Anda perlu melakukan beberapa gerakan atau latihan untuk melenturkan alat-alat bicara tersebut. Sehingga ketika melakukan latihan olah alat-alat bicara tidak akan kaku dan sulit.   Berikut beberapa cara melatih kelenturan alat-alat bicara: </vt:lpstr>
      <vt:lpstr>  </vt:lpstr>
      <vt:lpstr>  </vt:lpstr>
      <vt:lpstr>  </vt:lpstr>
      <vt:lpstr>  </vt:lpstr>
      <vt:lpstr> </vt:lpstr>
      <vt:lpstr> </vt:lpstr>
      <vt:lpstr> </vt:lpstr>
      <vt:lpstr> </vt:lpstr>
      <vt:lpstr> </vt:lpstr>
      <vt:lpstr> </vt:lpstr>
      <vt:lpstr>PowerPoint Presentation</vt:lpstr>
      <vt:lpstr> </vt:lpstr>
      <vt:lpstr>PowerPoint Presentation</vt:lpstr>
      <vt:lpstr>PowerPoint Presentation</vt:lpstr>
      <vt:lpstr>PowerPoint Presentation</vt:lpstr>
      <vt:lpstr> Pernafasan Diafragma</vt:lpstr>
      <vt:lpstr> Pernafasan Diafragma</vt:lpstr>
      <vt:lpstr>atur nafas</vt:lpstr>
      <vt:lpstr>atur nafas</vt:lpstr>
      <vt:lpstr>atur nafas</vt:lpstr>
      <vt:lpstr>atur nafas</vt:lpstr>
      <vt:lpstr>Latihan  Pernafasan</vt:lpstr>
      <vt:lpstr>Latihan  Pernafasan</vt:lpstr>
      <vt:lpstr>Latihan Olah Vokal</vt:lpstr>
      <vt:lpstr>Latihan Olah Vokal</vt:lpstr>
      <vt:lpstr>Contoh Naskah Berita</vt:lpstr>
      <vt:lpstr>PowerPoint Presentation</vt:lpstr>
      <vt:lpstr>PowerPoint Presentation</vt:lpstr>
      <vt:lpstr>Tugas Minggu Depan:</vt:lpstr>
      <vt:lpstr>PowerPoint Presentation</vt:lpstr>
      <vt:lpstr>PowerPoint Presentation</vt:lpstr>
      <vt:lpstr> </vt:lpstr>
      <vt:lpstr> Gesture </vt:lpstr>
      <vt:lpstr>PowerPoint Presentation</vt:lpstr>
      <vt:lpstr>PowerPoint Presentation</vt:lpstr>
      <vt:lpstr>PowerPoint Presentation</vt:lpstr>
      <vt:lpstr>PowerPoint Presentation</vt:lpstr>
      <vt:lpstr>PowerPoint Presentation</vt:lpstr>
      <vt:lpstr> SIKAP BADAN</vt:lpstr>
      <vt:lpstr> Konsentrasi </vt:lpstr>
      <vt:lpstr> Penampilan  (Gaya berbusana dan Tata Rias)</vt:lpstr>
      <vt:lpstr>PowerPoint Presentation</vt:lpstr>
      <vt:lpstr>PowerPoint Presentation</vt:lpstr>
      <vt:lpstr> </vt:lpstr>
      <vt:lpstr>PowerPoint Presentation</vt:lpstr>
      <vt:lpstr>Ujian Tengah Semester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163</cp:revision>
  <dcterms:created xsi:type="dcterms:W3CDTF">2017-09-21T06:02:55Z</dcterms:created>
  <dcterms:modified xsi:type="dcterms:W3CDTF">2017-12-29T12:26:06Z</dcterms:modified>
</cp:coreProperties>
</file>