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21"/>
  </p:notesMasterIdLst>
  <p:sldIdLst>
    <p:sldId id="256" r:id="rId3"/>
    <p:sldId id="257" r:id="rId4"/>
    <p:sldId id="258" r:id="rId5"/>
    <p:sldId id="259" r:id="rId6"/>
    <p:sldId id="261" r:id="rId7"/>
    <p:sldId id="262" r:id="rId8"/>
    <p:sldId id="263" r:id="rId9"/>
    <p:sldId id="264" r:id="rId10"/>
    <p:sldId id="265" r:id="rId11"/>
    <p:sldId id="266" r:id="rId12"/>
    <p:sldId id="267" r:id="rId13"/>
    <p:sldId id="271" r:id="rId14"/>
    <p:sldId id="274" r:id="rId15"/>
    <p:sldId id="272" r:id="rId16"/>
    <p:sldId id="275" r:id="rId17"/>
    <p:sldId id="276" r:id="rId18"/>
    <p:sldId id="268" r:id="rId19"/>
    <p:sldId id="270"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2FE5A-7D3E-4889-B43A-C5EC22E22022}" type="datetimeFigureOut">
              <a:rPr lang="id-ID" smtClean="0"/>
              <a:t>03/11/2016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5A043-1E8A-42E2-AC62-591857D43077}" type="slidenum">
              <a:rPr lang="id-ID" smtClean="0"/>
              <a:t>‹#›</a:t>
            </a:fld>
            <a:endParaRPr lang="id-ID"/>
          </a:p>
        </p:txBody>
      </p:sp>
    </p:spTree>
    <p:extLst>
      <p:ext uri="{BB962C8B-B14F-4D97-AF65-F5344CB8AC3E}">
        <p14:creationId xmlns:p14="http://schemas.microsoft.com/office/powerpoint/2010/main" val="139122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9B18CAB9-2766-435B-8A19-85275F0B0675}" type="slidenum">
              <a:rPr lang="id-ID" smtClean="0">
                <a:solidFill>
                  <a:prstClr val="black"/>
                </a:solidFill>
              </a:rPr>
              <a:pPr/>
              <a:t>18</a:t>
            </a:fld>
            <a:endParaRPr lang="id-ID">
              <a:solidFill>
                <a:prstClr val="black"/>
              </a:solidFill>
            </a:endParaRPr>
          </a:p>
        </p:txBody>
      </p:sp>
    </p:spTree>
    <p:extLst>
      <p:ext uri="{BB962C8B-B14F-4D97-AF65-F5344CB8AC3E}">
        <p14:creationId xmlns:p14="http://schemas.microsoft.com/office/powerpoint/2010/main" val="467153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6F8A7B1-D1CD-4828-9D36-C55051FB921E}" type="datetimeFigureOut">
              <a:rPr lang="id-ID" smtClean="0"/>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A33243-1A2D-4180-AD8B-F28556FCCA6A}" type="slidenum">
              <a:rPr lang="id-ID" smtClean="0"/>
              <a:t>‹#›</a:t>
            </a:fld>
            <a:endParaRPr lang="id-ID"/>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8A7B1-D1CD-4828-9D36-C55051FB921E}" type="datetimeFigureOut">
              <a:rPr lang="id-ID" smtClean="0"/>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8A7B1-D1CD-4828-9D36-C55051FB921E}" type="datetimeFigureOut">
              <a:rPr lang="id-ID" smtClean="0"/>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102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114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2860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5911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4227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837167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4874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7394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6F8A7B1-D1CD-4828-9D36-C55051FB921E}" type="datetimeFigureOut">
              <a:rPr lang="id-ID" smtClean="0"/>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A33243-1A2D-4180-AD8B-F28556FCCA6A}" type="slidenum">
              <a:rPr lang="id-ID" smtClean="0"/>
              <a:t>‹#›</a:t>
            </a:fld>
            <a:endParaRPr lang="id-ID"/>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28679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9593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9126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8A7B1-D1CD-4828-9D36-C55051FB921E}" type="datetimeFigureOut">
              <a:rPr lang="id-ID" smtClean="0"/>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6F8A7B1-D1CD-4828-9D36-C55051FB921E}" type="datetimeFigureOut">
              <a:rPr lang="id-ID" smtClean="0"/>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6F8A7B1-D1CD-4828-9D36-C55051FB921E}" type="datetimeFigureOut">
              <a:rPr lang="id-ID" smtClean="0"/>
              <a:t>03/11/2016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F8A7B1-D1CD-4828-9D36-C55051FB921E}" type="datetimeFigureOut">
              <a:rPr lang="id-ID" smtClean="0"/>
              <a:t>03/11/2016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8A7B1-D1CD-4828-9D36-C55051FB921E}" type="datetimeFigureOut">
              <a:rPr lang="id-ID" smtClean="0"/>
              <a:t>03/11/2016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8A7B1-D1CD-4828-9D36-C55051FB921E}" type="datetimeFigureOut">
              <a:rPr lang="id-ID" smtClean="0"/>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8A7B1-D1CD-4828-9D36-C55051FB921E}" type="datetimeFigureOut">
              <a:rPr lang="id-ID" smtClean="0"/>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A33243-1A2D-4180-AD8B-F28556FCCA6A}"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6F8A7B1-D1CD-4828-9D36-C55051FB921E}" type="datetimeFigureOut">
              <a:rPr lang="id-ID" smtClean="0"/>
              <a:t>03/11/2016</a:t>
            </a:fld>
            <a:endParaRPr lang="id-ID"/>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id-ID"/>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DA33243-1A2D-4180-AD8B-F28556FCCA6A}"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5F623-FF82-4EEE-A13F-3B1350B5FB69}" type="datetimeFigureOut">
              <a:rPr lang="id-ID" smtClean="0">
                <a:solidFill>
                  <a:prstClr val="black">
                    <a:tint val="75000"/>
                  </a:prstClr>
                </a:solidFill>
              </a:rPr>
              <a:pPr/>
              <a:t>03/11/2016</a:t>
            </a:fld>
            <a:endParaRPr lang="id-ID">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198C1-17BF-476E-A2C4-26BE4DE5F263}"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71193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717032"/>
            <a:ext cx="6656784" cy="1752600"/>
          </a:xfrm>
        </p:spPr>
        <p:txBody>
          <a:bodyPr>
            <a:normAutofit/>
          </a:bodyPr>
          <a:lstStyle/>
          <a:p>
            <a:r>
              <a:rPr lang="id-ID" sz="2000" i="1" dirty="0" smtClean="0">
                <a:latin typeface="Andalus" pitchFamily="18" charset="-78"/>
                <a:cs typeface="Andalus" pitchFamily="18" charset="-78"/>
              </a:rPr>
              <a:t>Fotografi adalah sebuah bahasa seni, </a:t>
            </a:r>
          </a:p>
          <a:p>
            <a:r>
              <a:rPr lang="id-ID" sz="2000" i="1" dirty="0" smtClean="0">
                <a:latin typeface="Andalus" pitchFamily="18" charset="-78"/>
                <a:cs typeface="Andalus" pitchFamily="18" charset="-78"/>
              </a:rPr>
              <a:t>Seni memotret dan merekam peristiwa </a:t>
            </a:r>
            <a:endParaRPr lang="id-ID" sz="2000" i="1" dirty="0">
              <a:latin typeface="Andalus" pitchFamily="18" charset="-78"/>
              <a:cs typeface="Andalus" pitchFamily="18" charset="-78"/>
            </a:endParaRPr>
          </a:p>
        </p:txBody>
      </p:sp>
      <p:sp>
        <p:nvSpPr>
          <p:cNvPr id="2" name="Title 1"/>
          <p:cNvSpPr>
            <a:spLocks noGrp="1"/>
          </p:cNvSpPr>
          <p:nvPr>
            <p:ph type="ctrTitle"/>
          </p:nvPr>
        </p:nvSpPr>
        <p:spPr>
          <a:xfrm>
            <a:off x="539552" y="2060848"/>
            <a:ext cx="7772400" cy="1470025"/>
          </a:xfrm>
        </p:spPr>
        <p:txBody>
          <a:bodyPr/>
          <a:lstStyle/>
          <a:p>
            <a:r>
              <a:rPr lang="id-ID" sz="5400" dirty="0" smtClean="0">
                <a:latin typeface="Aharoni" pitchFamily="2" charset="-79"/>
                <a:cs typeface="Aharoni" pitchFamily="2" charset="-79"/>
              </a:rPr>
              <a:t>FOTOGRAFI</a:t>
            </a:r>
            <a:endParaRPr lang="id-ID" sz="5400" dirty="0">
              <a:latin typeface="Aharoni" pitchFamily="2" charset="-79"/>
              <a:cs typeface="Aharoni" pitchFamily="2" charset="-79"/>
            </a:endParaRPr>
          </a:p>
        </p:txBody>
      </p:sp>
      <p:sp>
        <p:nvSpPr>
          <p:cNvPr id="4" name="TextBox 3"/>
          <p:cNvSpPr txBox="1"/>
          <p:nvPr/>
        </p:nvSpPr>
        <p:spPr>
          <a:xfrm>
            <a:off x="3779912" y="6052645"/>
            <a:ext cx="5295039" cy="461665"/>
          </a:xfrm>
          <a:prstGeom prst="rect">
            <a:avLst/>
          </a:prstGeom>
          <a:noFill/>
        </p:spPr>
        <p:txBody>
          <a:bodyPr wrap="none" rtlCol="0">
            <a:spAutoFit/>
          </a:bodyPr>
          <a:lstStyle/>
          <a:p>
            <a:r>
              <a:rPr lang="id-ID" sz="2400" dirty="0" smtClean="0">
                <a:latin typeface="Bauhaus 93" pitchFamily="82" charset="0"/>
              </a:rPr>
              <a:t>Tanpa Gambar, Aksara tak Bermakna</a:t>
            </a:r>
            <a:endParaRPr lang="id-ID" sz="2400" dirty="0">
              <a:latin typeface="Bauhaus 93" pitchFamily="82" charset="0"/>
            </a:endParaRPr>
          </a:p>
        </p:txBody>
      </p:sp>
      <p:pic>
        <p:nvPicPr>
          <p:cNvPr id="1026" name="Picture 2" descr="D:\Bahan Mengajar\foto 5.jpg"/>
          <p:cNvPicPr>
            <a:picLocks noChangeAspect="1" noChangeArrowheads="1"/>
          </p:cNvPicPr>
          <p:nvPr/>
        </p:nvPicPr>
        <p:blipFill rotWithShape="1">
          <a:blip r:embed="rId2">
            <a:extLst>
              <a:ext uri="{28A0092B-C50C-407E-A947-70E740481C1C}">
                <a14:useLocalDpi xmlns:a14="http://schemas.microsoft.com/office/drawing/2010/main" val="0"/>
              </a:ext>
            </a:extLst>
          </a:blip>
          <a:srcRect t="31605"/>
          <a:stretch/>
        </p:blipFill>
        <p:spPr bwMode="auto">
          <a:xfrm>
            <a:off x="0" y="-27384"/>
            <a:ext cx="9144000" cy="2664296"/>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404664"/>
            <a:ext cx="8856984" cy="6120680"/>
          </a:xfrm>
          <a:effectLst>
            <a:softEdge rad="317500"/>
          </a:effectLst>
        </p:spPr>
        <p:txBody>
          <a:bodyPr/>
          <a:lstStyle/>
          <a:p>
            <a:r>
              <a:rPr lang="id-ID" b="1" u="sng" dirty="0" smtClean="0"/>
              <a:t>Contrast (Kontras)</a:t>
            </a:r>
            <a:r>
              <a:rPr lang="id-ID" b="1" dirty="0" smtClean="0"/>
              <a:t>					</a:t>
            </a:r>
            <a:r>
              <a:rPr lang="id-ID" b="1" u="sng" dirty="0" smtClean="0"/>
              <a:t>Repetition (Pengulangan)</a:t>
            </a:r>
          </a:p>
          <a:p>
            <a:endParaRPr lang="id-ID" b="1" dirty="0"/>
          </a:p>
          <a:p>
            <a:endParaRPr lang="id-ID" b="1" dirty="0" smtClean="0"/>
          </a:p>
          <a:p>
            <a:endParaRPr lang="id-ID" b="1" dirty="0" smtClean="0"/>
          </a:p>
          <a:p>
            <a:endParaRPr lang="id-ID" b="1" dirty="0" smtClean="0"/>
          </a:p>
          <a:p>
            <a:r>
              <a:rPr lang="id-ID" b="1" u="sng" dirty="0" smtClean="0"/>
              <a:t>Dominance (Dominasi)</a:t>
            </a:r>
          </a:p>
          <a:p>
            <a:endParaRPr lang="id-ID" b="1" u="sng" dirty="0">
              <a:solidFill>
                <a:srgbClr val="DC9E1F"/>
              </a:solidFill>
            </a:endParaRPr>
          </a:p>
          <a:p>
            <a:endParaRPr lang="id-ID" b="1" u="sng" dirty="0" smtClean="0">
              <a:solidFill>
                <a:srgbClr val="DC9E1F"/>
              </a:solidFill>
            </a:endParaRPr>
          </a:p>
          <a:p>
            <a:pPr lvl="2"/>
            <a:r>
              <a:rPr lang="id-ID" b="1" dirty="0" smtClean="0">
                <a:solidFill>
                  <a:srgbClr val="DC9E1F"/>
                </a:solidFill>
              </a:rPr>
              <a:t>						</a:t>
            </a:r>
            <a:r>
              <a:rPr lang="id-ID" b="1" u="sng" dirty="0" smtClean="0">
                <a:solidFill>
                  <a:srgbClr val="DC9E1F"/>
                </a:solidFill>
              </a:rPr>
              <a:t>Unity (Kesatuan)</a:t>
            </a:r>
          </a:p>
          <a:p>
            <a:pPr algn="l">
              <a:tabLst>
                <a:tab pos="2959100" algn="l"/>
              </a:tabLst>
            </a:pPr>
            <a:r>
              <a:rPr lang="id-ID" b="1" u="sng" dirty="0" smtClean="0">
                <a:solidFill>
                  <a:srgbClr val="DC9E1F"/>
                </a:solidFill>
              </a:rPr>
              <a:t>Balance (Keseimbangan)</a:t>
            </a:r>
            <a:endParaRPr lang="id-ID" b="1" dirty="0" smtClean="0"/>
          </a:p>
          <a:p>
            <a:pPr algn="r"/>
            <a:r>
              <a:rPr lang="id-ID" b="1" dirty="0" smtClean="0"/>
              <a:t>				</a:t>
            </a:r>
            <a:endParaRPr lang="id-ID" b="1" u="sng" dirty="0" smtClean="0"/>
          </a:p>
          <a:p>
            <a:endParaRPr lang="id-ID" b="1" dirty="0"/>
          </a:p>
          <a:p>
            <a:endParaRPr lang="id-ID" b="1" dirty="0" smtClean="0"/>
          </a:p>
          <a:p>
            <a:endParaRPr lang="id-ID" b="1" dirty="0"/>
          </a:p>
          <a:p>
            <a:endParaRPr lang="id-ID" b="1" dirty="0" smtClean="0"/>
          </a:p>
          <a:p>
            <a:endParaRPr lang="id-ID" b="1" dirty="0"/>
          </a:p>
        </p:txBody>
      </p:sp>
      <p:sp>
        <p:nvSpPr>
          <p:cNvPr id="2" name="Title 1"/>
          <p:cNvSpPr>
            <a:spLocks noGrp="1"/>
          </p:cNvSpPr>
          <p:nvPr>
            <p:ph type="ctrTitle"/>
          </p:nvPr>
        </p:nvSpPr>
        <p:spPr>
          <a:xfrm>
            <a:off x="2681848" y="-273273"/>
            <a:ext cx="4050392" cy="965969"/>
          </a:xfrm>
        </p:spPr>
        <p:txBody>
          <a:bodyPr/>
          <a:lstStyle/>
          <a:p>
            <a:r>
              <a:rPr lang="id-ID" sz="4000" dirty="0" smtClean="0">
                <a:latin typeface="Aharoni" pitchFamily="2" charset="-79"/>
                <a:cs typeface="Aharoni" pitchFamily="2" charset="-79"/>
              </a:rPr>
              <a:t>Komposisi</a:t>
            </a:r>
            <a:endParaRPr lang="id-ID" sz="4000" dirty="0">
              <a:latin typeface="Aharoni" pitchFamily="2" charset="-79"/>
              <a:cs typeface="Aharoni" pitchFamily="2" charset="-79"/>
            </a:endParaRPr>
          </a:p>
        </p:txBody>
      </p:sp>
      <p:pic>
        <p:nvPicPr>
          <p:cNvPr id="6146" name="Picture 2" descr="D:\Bahan Mengajar\KOMPOSISI KONT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243621" cy="216673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7" name="Picture 3" descr="D:\Bahan Mengajar\KOMPOSISI REPETI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20688"/>
            <a:ext cx="3168352" cy="23762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148" name="Picture 4" descr="D:\Bahan Mengajar\KOMPOSISI DOMIN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660388"/>
            <a:ext cx="3201144" cy="2136764"/>
          </a:xfrm>
          <a:prstGeom prst="roundRect">
            <a:avLst>
              <a:gd name="adj" fmla="val 16667"/>
            </a:avLst>
          </a:prstGeom>
          <a:ln>
            <a:no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9" name="Picture 5" descr="D:\Bahan Mengajar\KOMPOSISI BALAN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369012"/>
            <a:ext cx="3125510" cy="20843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150" name="Picture 6" descr="D:\Bahan Mengajar\KOMPOSISI KESATU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1067" y="4251487"/>
            <a:ext cx="3399445" cy="2273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p:cTn id="20" dur="500" fill="hold"/>
                                        <p:tgtEl>
                                          <p:spTgt spid="6146"/>
                                        </p:tgtEl>
                                        <p:attrNameLst>
                                          <p:attrName>ppt_w</p:attrName>
                                        </p:attrNameLst>
                                      </p:cBhvr>
                                      <p:tavLst>
                                        <p:tav tm="0">
                                          <p:val>
                                            <p:fltVal val="0"/>
                                          </p:val>
                                        </p:tav>
                                        <p:tav tm="100000">
                                          <p:val>
                                            <p:strVal val="#ppt_w"/>
                                          </p:val>
                                        </p:tav>
                                      </p:tavLst>
                                    </p:anim>
                                    <p:anim calcmode="lin" valueType="num">
                                      <p:cBhvr>
                                        <p:cTn id="21" dur="500" fill="hold"/>
                                        <p:tgtEl>
                                          <p:spTgt spid="6146"/>
                                        </p:tgtEl>
                                        <p:attrNameLst>
                                          <p:attrName>ppt_h</p:attrName>
                                        </p:attrNameLst>
                                      </p:cBhvr>
                                      <p:tavLst>
                                        <p:tav tm="0">
                                          <p:val>
                                            <p:fltVal val="0"/>
                                          </p:val>
                                        </p:tav>
                                        <p:tav tm="100000">
                                          <p:val>
                                            <p:strVal val="#ppt_h"/>
                                          </p:val>
                                        </p:tav>
                                      </p:tavLst>
                                    </p:anim>
                                    <p:animEffect transition="in" filter="fade">
                                      <p:cBhvr>
                                        <p:cTn id="22" dur="500"/>
                                        <p:tgtEl>
                                          <p:spTgt spid="6146"/>
                                        </p:tgtEl>
                                      </p:cBhvr>
                                    </p:animEffect>
                                  </p:childTnLst>
                                </p:cTn>
                              </p:par>
                              <p:par>
                                <p:cTn id="23" presetID="53" presetClass="entr" presetSubtype="16" fill="hold" nodeType="with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p:cTn id="25" dur="500" fill="hold"/>
                                        <p:tgtEl>
                                          <p:spTgt spid="6147"/>
                                        </p:tgtEl>
                                        <p:attrNameLst>
                                          <p:attrName>ppt_w</p:attrName>
                                        </p:attrNameLst>
                                      </p:cBhvr>
                                      <p:tavLst>
                                        <p:tav tm="0">
                                          <p:val>
                                            <p:fltVal val="0"/>
                                          </p:val>
                                        </p:tav>
                                        <p:tav tm="100000">
                                          <p:val>
                                            <p:strVal val="#ppt_w"/>
                                          </p:val>
                                        </p:tav>
                                      </p:tavLst>
                                    </p:anim>
                                    <p:anim calcmode="lin" valueType="num">
                                      <p:cBhvr>
                                        <p:cTn id="26" dur="500" fill="hold"/>
                                        <p:tgtEl>
                                          <p:spTgt spid="6147"/>
                                        </p:tgtEl>
                                        <p:attrNameLst>
                                          <p:attrName>ppt_h</p:attrName>
                                        </p:attrNameLst>
                                      </p:cBhvr>
                                      <p:tavLst>
                                        <p:tav tm="0">
                                          <p:val>
                                            <p:fltVal val="0"/>
                                          </p:val>
                                        </p:tav>
                                        <p:tav tm="100000">
                                          <p:val>
                                            <p:strVal val="#ppt_h"/>
                                          </p:val>
                                        </p:tav>
                                      </p:tavLst>
                                    </p:anim>
                                    <p:animEffect transition="in" filter="fade">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148"/>
                                        </p:tgtEl>
                                        <p:attrNameLst>
                                          <p:attrName>style.visibility</p:attrName>
                                        </p:attrNameLst>
                                      </p:cBhvr>
                                      <p:to>
                                        <p:strVal val="visible"/>
                                      </p:to>
                                    </p:set>
                                    <p:anim calcmode="lin" valueType="num">
                                      <p:cBhvr>
                                        <p:cTn id="38" dur="500" fill="hold"/>
                                        <p:tgtEl>
                                          <p:spTgt spid="6148"/>
                                        </p:tgtEl>
                                        <p:attrNameLst>
                                          <p:attrName>ppt_w</p:attrName>
                                        </p:attrNameLst>
                                      </p:cBhvr>
                                      <p:tavLst>
                                        <p:tav tm="0">
                                          <p:val>
                                            <p:fltVal val="0"/>
                                          </p:val>
                                        </p:tav>
                                        <p:tav tm="100000">
                                          <p:val>
                                            <p:strVal val="#ppt_w"/>
                                          </p:val>
                                        </p:tav>
                                      </p:tavLst>
                                    </p:anim>
                                    <p:anim calcmode="lin" valueType="num">
                                      <p:cBhvr>
                                        <p:cTn id="39" dur="500" fill="hold"/>
                                        <p:tgtEl>
                                          <p:spTgt spid="6148"/>
                                        </p:tgtEl>
                                        <p:attrNameLst>
                                          <p:attrName>ppt_h</p:attrName>
                                        </p:attrNameLst>
                                      </p:cBhvr>
                                      <p:tavLst>
                                        <p:tav tm="0">
                                          <p:val>
                                            <p:fltVal val="0"/>
                                          </p:val>
                                        </p:tav>
                                        <p:tav tm="100000">
                                          <p:val>
                                            <p:strVal val="#ppt_h"/>
                                          </p:val>
                                        </p:tav>
                                      </p:tavLst>
                                    </p:anim>
                                    <p:animEffect transition="in" filter="fade">
                                      <p:cBhvr>
                                        <p:cTn id="40" dur="500"/>
                                        <p:tgtEl>
                                          <p:spTgt spid="614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150"/>
                                        </p:tgtEl>
                                        <p:attrNameLst>
                                          <p:attrName>style.visibility</p:attrName>
                                        </p:attrNameLst>
                                      </p:cBhvr>
                                      <p:to>
                                        <p:strVal val="visible"/>
                                      </p:to>
                                    </p:set>
                                    <p:anim calcmode="lin" valueType="num">
                                      <p:cBhvr>
                                        <p:cTn id="50" dur="500" fill="hold"/>
                                        <p:tgtEl>
                                          <p:spTgt spid="6150"/>
                                        </p:tgtEl>
                                        <p:attrNameLst>
                                          <p:attrName>ppt_w</p:attrName>
                                        </p:attrNameLst>
                                      </p:cBhvr>
                                      <p:tavLst>
                                        <p:tav tm="0">
                                          <p:val>
                                            <p:fltVal val="0"/>
                                          </p:val>
                                        </p:tav>
                                        <p:tav tm="100000">
                                          <p:val>
                                            <p:strVal val="#ppt_w"/>
                                          </p:val>
                                        </p:tav>
                                      </p:tavLst>
                                    </p:anim>
                                    <p:anim calcmode="lin" valueType="num">
                                      <p:cBhvr>
                                        <p:cTn id="51" dur="500" fill="hold"/>
                                        <p:tgtEl>
                                          <p:spTgt spid="6150"/>
                                        </p:tgtEl>
                                        <p:attrNameLst>
                                          <p:attrName>ppt_h</p:attrName>
                                        </p:attrNameLst>
                                      </p:cBhvr>
                                      <p:tavLst>
                                        <p:tav tm="0">
                                          <p:val>
                                            <p:fltVal val="0"/>
                                          </p:val>
                                        </p:tav>
                                        <p:tav tm="100000">
                                          <p:val>
                                            <p:strVal val="#ppt_h"/>
                                          </p:val>
                                        </p:tav>
                                      </p:tavLst>
                                    </p:anim>
                                    <p:animEffect transition="in" filter="fade">
                                      <p:cBhvr>
                                        <p:cTn id="52" dur="500"/>
                                        <p:tgtEl>
                                          <p:spTgt spid="615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6149"/>
                                        </p:tgtEl>
                                        <p:attrNameLst>
                                          <p:attrName>style.visibility</p:attrName>
                                        </p:attrNameLst>
                                      </p:cBhvr>
                                      <p:to>
                                        <p:strVal val="visible"/>
                                      </p:to>
                                    </p:set>
                                    <p:anim calcmode="lin" valueType="num">
                                      <p:cBhvr>
                                        <p:cTn id="62" dur="500" fill="hold"/>
                                        <p:tgtEl>
                                          <p:spTgt spid="6149"/>
                                        </p:tgtEl>
                                        <p:attrNameLst>
                                          <p:attrName>ppt_w</p:attrName>
                                        </p:attrNameLst>
                                      </p:cBhvr>
                                      <p:tavLst>
                                        <p:tav tm="0">
                                          <p:val>
                                            <p:fltVal val="0"/>
                                          </p:val>
                                        </p:tav>
                                        <p:tav tm="100000">
                                          <p:val>
                                            <p:strVal val="#ppt_w"/>
                                          </p:val>
                                        </p:tav>
                                      </p:tavLst>
                                    </p:anim>
                                    <p:anim calcmode="lin" valueType="num">
                                      <p:cBhvr>
                                        <p:cTn id="63" dur="500" fill="hold"/>
                                        <p:tgtEl>
                                          <p:spTgt spid="6149"/>
                                        </p:tgtEl>
                                        <p:attrNameLst>
                                          <p:attrName>ppt_h</p:attrName>
                                        </p:attrNameLst>
                                      </p:cBhvr>
                                      <p:tavLst>
                                        <p:tav tm="0">
                                          <p:val>
                                            <p:fltVal val="0"/>
                                          </p:val>
                                        </p:tav>
                                        <p:tav tm="100000">
                                          <p:val>
                                            <p:strVal val="#ppt_h"/>
                                          </p:val>
                                        </p:tav>
                                      </p:tavLst>
                                    </p:anim>
                                    <p:animEffect transition="in" filter="fade">
                                      <p:cBhvr>
                                        <p:cTn id="6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id-ID" sz="2000" b="1" u="sng" dirty="0" smtClean="0">
                <a:solidFill>
                  <a:srgbClr val="FF0000"/>
                </a:solidFill>
              </a:rPr>
              <a:t>Teknik Pengambilan Gambar : </a:t>
            </a:r>
          </a:p>
          <a:p>
            <a:pPr marL="0" indent="0">
              <a:buNone/>
            </a:pPr>
            <a:r>
              <a:rPr lang="id-ID" sz="2000" b="1" dirty="0" smtClean="0">
                <a:solidFill>
                  <a:srgbClr val="FF0000"/>
                </a:solidFill>
              </a:rPr>
              <a:t>(Type Of Shot)</a:t>
            </a:r>
            <a:r>
              <a:rPr lang="id-ID" sz="2000" b="1" u="sng" dirty="0" smtClean="0">
                <a:solidFill>
                  <a:srgbClr val="FF0000"/>
                </a:solidFill>
              </a:rPr>
              <a:t> </a:t>
            </a:r>
          </a:p>
          <a:p>
            <a:r>
              <a:rPr lang="id-ID" sz="2000" b="1" dirty="0" smtClean="0"/>
              <a:t>Extreme Long Shot</a:t>
            </a:r>
          </a:p>
          <a:p>
            <a:r>
              <a:rPr lang="id-ID" sz="2000" b="1" dirty="0" smtClean="0"/>
              <a:t> Long Shot </a:t>
            </a:r>
          </a:p>
          <a:p>
            <a:r>
              <a:rPr lang="id-ID" sz="2000" b="1" dirty="0" smtClean="0"/>
              <a:t>Medium Long Shot</a:t>
            </a:r>
          </a:p>
          <a:p>
            <a:r>
              <a:rPr lang="id-ID" sz="2000" b="1" dirty="0" smtClean="0"/>
              <a:t> Medium Shot</a:t>
            </a:r>
          </a:p>
          <a:p>
            <a:r>
              <a:rPr lang="id-ID" sz="2000" b="1" dirty="0" smtClean="0"/>
              <a:t> Close Up</a:t>
            </a:r>
          </a:p>
          <a:p>
            <a:r>
              <a:rPr lang="id-ID" sz="2000" b="1" dirty="0" smtClean="0"/>
              <a:t>Big Close Up</a:t>
            </a:r>
          </a:p>
          <a:p>
            <a:r>
              <a:rPr lang="id-ID" sz="2000" b="1" dirty="0" smtClean="0"/>
              <a:t> Extreme CloseUp</a:t>
            </a:r>
          </a:p>
          <a:p>
            <a:pPr marL="0" indent="0">
              <a:buNone/>
            </a:pPr>
            <a:endParaRPr lang="id-ID" sz="2000" b="1" dirty="0"/>
          </a:p>
        </p:txBody>
      </p:sp>
      <p:sp>
        <p:nvSpPr>
          <p:cNvPr id="4" name="Content Placeholder 3"/>
          <p:cNvSpPr>
            <a:spLocks noGrp="1"/>
          </p:cNvSpPr>
          <p:nvPr>
            <p:ph sz="quarter" idx="14"/>
          </p:nvPr>
        </p:nvSpPr>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id-ID" sz="2000" b="1" u="sng" dirty="0" smtClean="0">
                <a:solidFill>
                  <a:srgbClr val="FF0000"/>
                </a:solidFill>
              </a:rPr>
              <a:t>Teknik Memotret : </a:t>
            </a:r>
          </a:p>
          <a:p>
            <a:pPr marL="0" indent="0">
              <a:buNone/>
            </a:pPr>
            <a:endParaRPr lang="id-ID" sz="2000" b="1" u="sng" dirty="0" smtClean="0">
              <a:solidFill>
                <a:srgbClr val="FF0000"/>
              </a:solidFill>
            </a:endParaRPr>
          </a:p>
          <a:p>
            <a:r>
              <a:rPr lang="id-ID" sz="2000" b="1" dirty="0" smtClean="0"/>
              <a:t>Freezing </a:t>
            </a:r>
          </a:p>
          <a:p>
            <a:r>
              <a:rPr lang="id-ID" sz="2000" b="1" dirty="0" smtClean="0"/>
              <a:t>Bluring</a:t>
            </a:r>
          </a:p>
          <a:p>
            <a:r>
              <a:rPr lang="id-ID" sz="2000" b="1" dirty="0" smtClean="0"/>
              <a:t>Panning</a:t>
            </a:r>
          </a:p>
          <a:p>
            <a:r>
              <a:rPr lang="id-ID" sz="2000" b="1" dirty="0" smtClean="0"/>
              <a:t>Bulb</a:t>
            </a:r>
          </a:p>
          <a:p>
            <a:r>
              <a:rPr lang="id-ID" sz="2000" b="1" dirty="0" smtClean="0"/>
              <a:t>Zooming</a:t>
            </a:r>
          </a:p>
          <a:p>
            <a:r>
              <a:rPr lang="id-ID" sz="2000" b="1" dirty="0" smtClean="0"/>
              <a:t>DOF (Depth Of Field)</a:t>
            </a:r>
            <a:endParaRPr lang="id-ID" sz="2000" b="1" dirty="0"/>
          </a:p>
        </p:txBody>
      </p:sp>
      <p:sp>
        <p:nvSpPr>
          <p:cNvPr id="2" name="Title 1"/>
          <p:cNvSpPr>
            <a:spLocks noGrp="1"/>
          </p:cNvSpPr>
          <p:nvPr>
            <p:ph type="title"/>
          </p:nvPr>
        </p:nvSpPr>
        <p:spPr>
          <a:xfrm>
            <a:off x="251520" y="116632"/>
            <a:ext cx="4754488" cy="1143000"/>
          </a:xfrm>
        </p:spPr>
        <p:txBody>
          <a:bodyPr/>
          <a:lstStyle/>
          <a:p>
            <a:r>
              <a:rPr lang="id-ID" sz="3600" dirty="0" smtClean="0">
                <a:latin typeface="Aharoni" pitchFamily="2" charset="-79"/>
                <a:cs typeface="Aharoni" pitchFamily="2" charset="-79"/>
              </a:rPr>
              <a:t>Teknik Fotografi</a:t>
            </a:r>
            <a:endParaRPr lang="id-ID" sz="3600" dirty="0">
              <a:latin typeface="Aharoni" pitchFamily="2" charset="-79"/>
              <a:cs typeface="Aharoni" pitchFamily="2" charset="-79"/>
            </a:endParaRPr>
          </a:p>
        </p:txBody>
      </p:sp>
    </p:spTree>
    <p:extLst>
      <p:ext uri="{BB962C8B-B14F-4D97-AF65-F5344CB8AC3E}">
        <p14:creationId xmlns:p14="http://schemas.microsoft.com/office/powerpoint/2010/main" val="32342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 calcmode="lin" valueType="num">
                                      <p:cBhvr>
                                        <p:cTn id="7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Effect transition="in" filter="fade">
                                      <p:cBhvr>
                                        <p:cTn id="85" dur="1000"/>
                                        <p:tgtEl>
                                          <p:spTgt spid="4">
                                            <p:txEl>
                                              <p:pRg st="2" end="2"/>
                                            </p:txEl>
                                          </p:spTgt>
                                        </p:tgtEl>
                                      </p:cBhvr>
                                    </p:animEffect>
                                    <p:anim calcmode="lin" valueType="num">
                                      <p:cBhvr>
                                        <p:cTn id="8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
                                            <p:txEl>
                                              <p:pRg st="3" end="3"/>
                                            </p:txEl>
                                          </p:spTgt>
                                        </p:tgtEl>
                                        <p:attrNameLst>
                                          <p:attrName>style.visibility</p:attrName>
                                        </p:attrNameLst>
                                      </p:cBhvr>
                                      <p:to>
                                        <p:strVal val="visible"/>
                                      </p:to>
                                    </p:set>
                                    <p:animEffect transition="in" filter="fade">
                                      <p:cBhvr>
                                        <p:cTn id="92" dur="1000"/>
                                        <p:tgtEl>
                                          <p:spTgt spid="4">
                                            <p:txEl>
                                              <p:pRg st="3" end="3"/>
                                            </p:txEl>
                                          </p:spTgt>
                                        </p:tgtEl>
                                      </p:cBhvr>
                                    </p:animEffect>
                                    <p:anim calcmode="lin" valueType="num">
                                      <p:cBhvr>
                                        <p:cTn id="9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xEl>
                                              <p:pRg st="4" end="4"/>
                                            </p:txEl>
                                          </p:spTgt>
                                        </p:tgtEl>
                                        <p:attrNameLst>
                                          <p:attrName>style.visibility</p:attrName>
                                        </p:attrNameLst>
                                      </p:cBhvr>
                                      <p:to>
                                        <p:strVal val="visible"/>
                                      </p:to>
                                    </p:set>
                                    <p:animEffect transition="in" filter="fade">
                                      <p:cBhvr>
                                        <p:cTn id="99" dur="1000"/>
                                        <p:tgtEl>
                                          <p:spTgt spid="4">
                                            <p:txEl>
                                              <p:pRg st="4" end="4"/>
                                            </p:txEl>
                                          </p:spTgt>
                                        </p:tgtEl>
                                      </p:cBhvr>
                                    </p:animEffect>
                                    <p:anim calcmode="lin" valueType="num">
                                      <p:cBhvr>
                                        <p:cTn id="10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
                                            <p:txEl>
                                              <p:pRg st="5" end="5"/>
                                            </p:txEl>
                                          </p:spTgt>
                                        </p:tgtEl>
                                        <p:attrNameLst>
                                          <p:attrName>style.visibility</p:attrName>
                                        </p:attrNameLst>
                                      </p:cBhvr>
                                      <p:to>
                                        <p:strVal val="visible"/>
                                      </p:to>
                                    </p:set>
                                    <p:animEffect transition="in" filter="fade">
                                      <p:cBhvr>
                                        <p:cTn id="106" dur="1000"/>
                                        <p:tgtEl>
                                          <p:spTgt spid="4">
                                            <p:txEl>
                                              <p:pRg st="5" end="5"/>
                                            </p:txEl>
                                          </p:spTgt>
                                        </p:tgtEl>
                                      </p:cBhvr>
                                    </p:animEffect>
                                    <p:anim calcmode="lin" valueType="num">
                                      <p:cBhvr>
                                        <p:cTn id="10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4">
                                            <p:txEl>
                                              <p:pRg st="6" end="6"/>
                                            </p:txEl>
                                          </p:spTgt>
                                        </p:tgtEl>
                                        <p:attrNameLst>
                                          <p:attrName>style.visibility</p:attrName>
                                        </p:attrNameLst>
                                      </p:cBhvr>
                                      <p:to>
                                        <p:strVal val="visible"/>
                                      </p:to>
                                    </p:set>
                                    <p:animEffect transition="in" filter="fade">
                                      <p:cBhvr>
                                        <p:cTn id="113" dur="1000"/>
                                        <p:tgtEl>
                                          <p:spTgt spid="4">
                                            <p:txEl>
                                              <p:pRg st="6" end="6"/>
                                            </p:txEl>
                                          </p:spTgt>
                                        </p:tgtEl>
                                      </p:cBhvr>
                                    </p:animEffect>
                                    <p:anim calcmode="lin" valueType="num">
                                      <p:cBhvr>
                                        <p:cTn id="11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4">
                                            <p:txEl>
                                              <p:pRg st="7" end="7"/>
                                            </p:txEl>
                                          </p:spTgt>
                                        </p:tgtEl>
                                        <p:attrNameLst>
                                          <p:attrName>style.visibility</p:attrName>
                                        </p:attrNameLst>
                                      </p:cBhvr>
                                      <p:to>
                                        <p:strVal val="visible"/>
                                      </p:to>
                                    </p:set>
                                    <p:animEffect transition="in" filter="fade">
                                      <p:cBhvr>
                                        <p:cTn id="120" dur="1000"/>
                                        <p:tgtEl>
                                          <p:spTgt spid="4">
                                            <p:txEl>
                                              <p:pRg st="7" end="7"/>
                                            </p:txEl>
                                          </p:spTgt>
                                        </p:tgtEl>
                                      </p:cBhvr>
                                    </p:animEffect>
                                    <p:anim calcmode="lin" valueType="num">
                                      <p:cBhvr>
                                        <p:cTn id="12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2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383" y="-171400"/>
            <a:ext cx="5210161" cy="724942"/>
          </a:xfrm>
        </p:spPr>
        <p:txBody>
          <a:bodyPr/>
          <a:lstStyle/>
          <a:p>
            <a:r>
              <a:rPr lang="id-ID" sz="2400" b="1" dirty="0" smtClean="0"/>
              <a:t>Teknik pengambilan gambar .....</a:t>
            </a:r>
            <a:endParaRPr lang="id-ID" sz="2400" b="1" dirty="0"/>
          </a:p>
        </p:txBody>
      </p:sp>
      <p:pic>
        <p:nvPicPr>
          <p:cNvPr id="3074" name="Picture 2" descr="D:\Bahan Mengajar\03 Medium long 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461" y="4509120"/>
            <a:ext cx="3122995" cy="20803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Bahan Mengajar\01 Extreme long 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64704"/>
            <a:ext cx="2952328" cy="196670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Bahan Mengajar\02 Long 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492896"/>
            <a:ext cx="3240360" cy="2158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797888"/>
            <a:ext cx="1920719" cy="369332"/>
          </a:xfrm>
          <a:prstGeom prst="rect">
            <a:avLst/>
          </a:prstGeom>
          <a:noFill/>
        </p:spPr>
        <p:txBody>
          <a:bodyPr wrap="none" rtlCol="0">
            <a:spAutoFit/>
          </a:bodyPr>
          <a:lstStyle/>
          <a:p>
            <a:r>
              <a:rPr lang="id-ID" b="1" u="sng" dirty="0" smtClean="0">
                <a:solidFill>
                  <a:schemeClr val="bg1"/>
                </a:solidFill>
              </a:rPr>
              <a:t>Extreme Long Shot</a:t>
            </a:r>
            <a:endParaRPr lang="id-ID" b="1" u="sng" dirty="0">
              <a:solidFill>
                <a:schemeClr val="bg1"/>
              </a:solidFill>
            </a:endParaRPr>
          </a:p>
        </p:txBody>
      </p:sp>
      <p:sp>
        <p:nvSpPr>
          <p:cNvPr id="4" name="TextBox 3"/>
          <p:cNvSpPr txBox="1"/>
          <p:nvPr/>
        </p:nvSpPr>
        <p:spPr>
          <a:xfrm>
            <a:off x="4860032" y="2492896"/>
            <a:ext cx="1119217" cy="369332"/>
          </a:xfrm>
          <a:prstGeom prst="rect">
            <a:avLst/>
          </a:prstGeom>
          <a:noFill/>
        </p:spPr>
        <p:txBody>
          <a:bodyPr wrap="none" rtlCol="0">
            <a:spAutoFit/>
          </a:bodyPr>
          <a:lstStyle/>
          <a:p>
            <a:r>
              <a:rPr lang="id-ID" b="1" u="sng" dirty="0" smtClean="0"/>
              <a:t>Long Shot</a:t>
            </a:r>
            <a:endParaRPr lang="id-ID" b="1" u="sng" dirty="0"/>
          </a:p>
        </p:txBody>
      </p:sp>
      <p:sp>
        <p:nvSpPr>
          <p:cNvPr id="5" name="TextBox 4"/>
          <p:cNvSpPr txBox="1"/>
          <p:nvPr/>
        </p:nvSpPr>
        <p:spPr>
          <a:xfrm>
            <a:off x="5606224" y="4651474"/>
            <a:ext cx="1887055" cy="369332"/>
          </a:xfrm>
          <a:prstGeom prst="rect">
            <a:avLst/>
          </a:prstGeom>
          <a:noFill/>
        </p:spPr>
        <p:txBody>
          <a:bodyPr wrap="none" rtlCol="0">
            <a:spAutoFit/>
          </a:bodyPr>
          <a:lstStyle/>
          <a:p>
            <a:r>
              <a:rPr lang="id-ID" b="1" u="sng" dirty="0" smtClean="0">
                <a:solidFill>
                  <a:schemeClr val="bg1"/>
                </a:solidFill>
              </a:rPr>
              <a:t>Medium Long Shot</a:t>
            </a:r>
            <a:endParaRPr lang="id-ID" b="1" u="sng" dirty="0">
              <a:solidFill>
                <a:schemeClr val="bg1"/>
              </a:solidFill>
            </a:endParaRPr>
          </a:p>
        </p:txBody>
      </p:sp>
      <p:sp>
        <p:nvSpPr>
          <p:cNvPr id="6" name="TextBox 5"/>
          <p:cNvSpPr txBox="1"/>
          <p:nvPr/>
        </p:nvSpPr>
        <p:spPr>
          <a:xfrm>
            <a:off x="3810767" y="1052736"/>
            <a:ext cx="5009705" cy="923330"/>
          </a:xfrm>
          <a:prstGeom prst="rect">
            <a:avLst/>
          </a:prstGeom>
          <a:noFill/>
        </p:spPr>
        <p:txBody>
          <a:bodyPr wrap="none" rtlCol="0">
            <a:spAutoFit/>
          </a:bodyPr>
          <a:lstStyle/>
          <a:p>
            <a:r>
              <a:rPr lang="id-ID" dirty="0" smtClean="0"/>
              <a:t>tmencakup </a:t>
            </a:r>
            <a:r>
              <a:rPr lang="id-ID" dirty="0"/>
              <a:t>area yang sangat </a:t>
            </a:r>
            <a:r>
              <a:rPr lang="id-ID" dirty="0" smtClean="0"/>
              <a:t>luas dengan </a:t>
            </a:r>
            <a:r>
              <a:rPr lang="id-ID" dirty="0"/>
              <a:t>maksud untuk </a:t>
            </a:r>
            <a:endParaRPr lang="id-ID" dirty="0" smtClean="0"/>
          </a:p>
          <a:p>
            <a:r>
              <a:rPr lang="id-ID" dirty="0" smtClean="0"/>
              <a:t>mengikut-sertakan </a:t>
            </a:r>
            <a:r>
              <a:rPr lang="id-ID" dirty="0"/>
              <a:t>objek dan </a:t>
            </a:r>
            <a:r>
              <a:rPr lang="id-ID" dirty="0" smtClean="0"/>
              <a:t>kondisi</a:t>
            </a:r>
          </a:p>
          <a:p>
            <a:r>
              <a:rPr lang="id-ID" dirty="0" smtClean="0"/>
              <a:t>disekitar </a:t>
            </a:r>
            <a:r>
              <a:rPr lang="id-ID" dirty="0"/>
              <a:t>subjek utama ke dalam frame.</a:t>
            </a:r>
          </a:p>
        </p:txBody>
      </p:sp>
      <p:sp>
        <p:nvSpPr>
          <p:cNvPr id="7" name="Right Arrow 6"/>
          <p:cNvSpPr/>
          <p:nvPr/>
        </p:nvSpPr>
        <p:spPr>
          <a:xfrm>
            <a:off x="3131840" y="1340768"/>
            <a:ext cx="539085"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0405" y="3386367"/>
            <a:ext cx="277018"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72200" y="2948751"/>
            <a:ext cx="2845651" cy="1200329"/>
          </a:xfrm>
          <a:prstGeom prst="rect">
            <a:avLst/>
          </a:prstGeom>
          <a:noFill/>
        </p:spPr>
        <p:txBody>
          <a:bodyPr wrap="none" rtlCol="0">
            <a:spAutoFit/>
          </a:bodyPr>
          <a:lstStyle/>
          <a:p>
            <a:r>
              <a:rPr lang="id-ID" dirty="0"/>
              <a:t>menggunakan area yang </a:t>
            </a:r>
            <a:r>
              <a:rPr lang="id-ID" dirty="0" smtClean="0"/>
              <a:t>cukup</a:t>
            </a:r>
          </a:p>
          <a:p>
            <a:r>
              <a:rPr lang="id-ID" dirty="0" smtClean="0"/>
              <a:t> </a:t>
            </a:r>
            <a:r>
              <a:rPr lang="id-ID" dirty="0"/>
              <a:t>/ pas untuk memperlihatkan </a:t>
            </a:r>
            <a:endParaRPr lang="id-ID" dirty="0" smtClean="0"/>
          </a:p>
          <a:p>
            <a:r>
              <a:rPr lang="id-ID" dirty="0" smtClean="0"/>
              <a:t>seluruh </a:t>
            </a:r>
            <a:r>
              <a:rPr lang="id-ID" dirty="0"/>
              <a:t>tubuh subjek </a:t>
            </a:r>
            <a:r>
              <a:rPr lang="id-ID" dirty="0" smtClean="0"/>
              <a:t>tanpa</a:t>
            </a:r>
          </a:p>
          <a:p>
            <a:r>
              <a:rPr lang="id-ID" dirty="0" smtClean="0"/>
              <a:t> </a:t>
            </a:r>
            <a:r>
              <a:rPr lang="id-ID" dirty="0"/>
              <a:t>terpotong oleh frame.</a:t>
            </a: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82059" y="5377209"/>
            <a:ext cx="55403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48648" y="5229200"/>
            <a:ext cx="3339376" cy="646331"/>
          </a:xfrm>
          <a:prstGeom prst="rect">
            <a:avLst/>
          </a:prstGeom>
          <a:noFill/>
        </p:spPr>
        <p:txBody>
          <a:bodyPr wrap="none" rtlCol="0">
            <a:spAutoFit/>
          </a:bodyPr>
          <a:lstStyle/>
          <a:p>
            <a:r>
              <a:rPr lang="id-ID" dirty="0"/>
              <a:t>pengambilan gambar dimulai </a:t>
            </a:r>
            <a:r>
              <a:rPr lang="id-ID" dirty="0" smtClean="0"/>
              <a:t>dari</a:t>
            </a:r>
          </a:p>
          <a:p>
            <a:r>
              <a:rPr lang="id-ID" dirty="0" smtClean="0"/>
              <a:t> </a:t>
            </a:r>
            <a:r>
              <a:rPr lang="id-ID" dirty="0"/>
              <a:t>bawah lutut kaki sampai atas kepala.</a:t>
            </a:r>
          </a:p>
        </p:txBody>
      </p:sp>
    </p:spTree>
    <p:extLst>
      <p:ext uri="{BB962C8B-B14F-4D97-AF65-F5344CB8AC3E}">
        <p14:creationId xmlns:p14="http://schemas.microsoft.com/office/powerpoint/2010/main" val="8138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p:cTn id="34" dur="500" fill="hold"/>
                                        <p:tgtEl>
                                          <p:spTgt spid="3077"/>
                                        </p:tgtEl>
                                        <p:attrNameLst>
                                          <p:attrName>ppt_w</p:attrName>
                                        </p:attrNameLst>
                                      </p:cBhvr>
                                      <p:tavLst>
                                        <p:tav tm="0">
                                          <p:val>
                                            <p:fltVal val="0"/>
                                          </p:val>
                                        </p:tav>
                                        <p:tav tm="100000">
                                          <p:val>
                                            <p:strVal val="#ppt_w"/>
                                          </p:val>
                                        </p:tav>
                                      </p:tavLst>
                                    </p:anim>
                                    <p:anim calcmode="lin" valueType="num">
                                      <p:cBhvr>
                                        <p:cTn id="35" dur="500" fill="hold"/>
                                        <p:tgtEl>
                                          <p:spTgt spid="3077"/>
                                        </p:tgtEl>
                                        <p:attrNameLst>
                                          <p:attrName>ppt_h</p:attrName>
                                        </p:attrNameLst>
                                      </p:cBhvr>
                                      <p:tavLst>
                                        <p:tav tm="0">
                                          <p:val>
                                            <p:fltVal val="0"/>
                                          </p:val>
                                        </p:tav>
                                        <p:tav tm="100000">
                                          <p:val>
                                            <p:strVal val="#ppt_h"/>
                                          </p:val>
                                        </p:tav>
                                      </p:tavLst>
                                    </p:anim>
                                    <p:animEffect transition="in" filter="fade">
                                      <p:cBhvr>
                                        <p:cTn id="36" dur="500"/>
                                        <p:tgtEl>
                                          <p:spTgt spid="307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078"/>
                                        </p:tgtEl>
                                        <p:attrNameLst>
                                          <p:attrName>style.visibility</p:attrName>
                                        </p:attrNameLst>
                                      </p:cBhvr>
                                      <p:to>
                                        <p:strVal val="visible"/>
                                      </p:to>
                                    </p:set>
                                    <p:animEffect transition="in" filter="fade">
                                      <p:cBhvr>
                                        <p:cTn id="46" dur="1000"/>
                                        <p:tgtEl>
                                          <p:spTgt spid="3078"/>
                                        </p:tgtEl>
                                      </p:cBhvr>
                                    </p:animEffect>
                                    <p:anim calcmode="lin" valueType="num">
                                      <p:cBhvr>
                                        <p:cTn id="47" dur="1000" fill="hold"/>
                                        <p:tgtEl>
                                          <p:spTgt spid="3078"/>
                                        </p:tgtEl>
                                        <p:attrNameLst>
                                          <p:attrName>ppt_x</p:attrName>
                                        </p:attrNameLst>
                                      </p:cBhvr>
                                      <p:tavLst>
                                        <p:tav tm="0">
                                          <p:val>
                                            <p:strVal val="#ppt_x"/>
                                          </p:val>
                                        </p:tav>
                                        <p:tav tm="100000">
                                          <p:val>
                                            <p:strVal val="#ppt_x"/>
                                          </p:val>
                                        </p:tav>
                                      </p:tavLst>
                                    </p:anim>
                                    <p:anim calcmode="lin" valueType="num">
                                      <p:cBhvr>
                                        <p:cTn id="48"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randombar(horizont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074"/>
                                        </p:tgtEl>
                                        <p:attrNameLst>
                                          <p:attrName>style.visibility</p:attrName>
                                        </p:attrNameLst>
                                      </p:cBhvr>
                                      <p:to>
                                        <p:strVal val="visible"/>
                                      </p:to>
                                    </p:set>
                                    <p:anim calcmode="lin" valueType="num">
                                      <p:cBhvr>
                                        <p:cTn id="58" dur="500" fill="hold"/>
                                        <p:tgtEl>
                                          <p:spTgt spid="3074"/>
                                        </p:tgtEl>
                                        <p:attrNameLst>
                                          <p:attrName>ppt_w</p:attrName>
                                        </p:attrNameLst>
                                      </p:cBhvr>
                                      <p:tavLst>
                                        <p:tav tm="0">
                                          <p:val>
                                            <p:fltVal val="0"/>
                                          </p:val>
                                        </p:tav>
                                        <p:tav tm="100000">
                                          <p:val>
                                            <p:strVal val="#ppt_w"/>
                                          </p:val>
                                        </p:tav>
                                      </p:tavLst>
                                    </p:anim>
                                    <p:anim calcmode="lin" valueType="num">
                                      <p:cBhvr>
                                        <p:cTn id="59" dur="500" fill="hold"/>
                                        <p:tgtEl>
                                          <p:spTgt spid="3074"/>
                                        </p:tgtEl>
                                        <p:attrNameLst>
                                          <p:attrName>ppt_h</p:attrName>
                                        </p:attrNameLst>
                                      </p:cBhvr>
                                      <p:tavLst>
                                        <p:tav tm="0">
                                          <p:val>
                                            <p:fltVal val="0"/>
                                          </p:val>
                                        </p:tav>
                                        <p:tav tm="100000">
                                          <p:val>
                                            <p:strVal val="#ppt_h"/>
                                          </p:val>
                                        </p:tav>
                                      </p:tavLst>
                                    </p:anim>
                                    <p:animEffect transition="in" filter="fade">
                                      <p:cBhvr>
                                        <p:cTn id="60" dur="500"/>
                                        <p:tgtEl>
                                          <p:spTgt spid="307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barn(inVertical)">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79"/>
                                        </p:tgtEl>
                                        <p:attrNameLst>
                                          <p:attrName>style.visibility</p:attrName>
                                        </p:attrNameLst>
                                      </p:cBhvr>
                                      <p:to>
                                        <p:strVal val="visible"/>
                                      </p:to>
                                    </p:set>
                                    <p:animEffect transition="in" filter="fade">
                                      <p:cBhvr>
                                        <p:cTn id="70" dur="1000"/>
                                        <p:tgtEl>
                                          <p:spTgt spid="3079"/>
                                        </p:tgtEl>
                                      </p:cBhvr>
                                    </p:animEffect>
                                    <p:anim calcmode="lin" valueType="num">
                                      <p:cBhvr>
                                        <p:cTn id="71" dur="1000" fill="hold"/>
                                        <p:tgtEl>
                                          <p:spTgt spid="3079"/>
                                        </p:tgtEl>
                                        <p:attrNameLst>
                                          <p:attrName>ppt_x</p:attrName>
                                        </p:attrNameLst>
                                      </p:cBhvr>
                                      <p:tavLst>
                                        <p:tav tm="0">
                                          <p:val>
                                            <p:strVal val="#ppt_x"/>
                                          </p:val>
                                        </p:tav>
                                        <p:tav tm="100000">
                                          <p:val>
                                            <p:strVal val="#ppt_x"/>
                                          </p:val>
                                        </p:tav>
                                      </p:tavLst>
                                    </p:anim>
                                    <p:anim calcmode="lin" valueType="num">
                                      <p:cBhvr>
                                        <p:cTn id="72"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randombar(horizontal)">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383" y="-171400"/>
            <a:ext cx="5210161" cy="724942"/>
          </a:xfrm>
        </p:spPr>
        <p:txBody>
          <a:bodyPr/>
          <a:lstStyle/>
          <a:p>
            <a:r>
              <a:rPr lang="id-ID" sz="2400" b="1" dirty="0" smtClean="0"/>
              <a:t>Teknik pengambilan gambar .....</a:t>
            </a:r>
            <a:endParaRPr lang="id-ID" sz="2400" b="1" dirty="0"/>
          </a:p>
        </p:txBody>
      </p:sp>
      <p:sp>
        <p:nvSpPr>
          <p:cNvPr id="3" name="TextBox 2"/>
          <p:cNvSpPr txBox="1"/>
          <p:nvPr/>
        </p:nvSpPr>
        <p:spPr>
          <a:xfrm>
            <a:off x="1465745" y="428556"/>
            <a:ext cx="237566" cy="369332"/>
          </a:xfrm>
          <a:prstGeom prst="rect">
            <a:avLst/>
          </a:prstGeom>
          <a:noFill/>
        </p:spPr>
        <p:txBody>
          <a:bodyPr wrap="none" rtlCol="0">
            <a:spAutoFit/>
          </a:bodyPr>
          <a:lstStyle/>
          <a:p>
            <a:r>
              <a:rPr lang="id-ID" dirty="0" smtClean="0">
                <a:solidFill>
                  <a:srgbClr val="FFFFFF"/>
                </a:solidFill>
              </a:rPr>
              <a:t> </a:t>
            </a:r>
            <a:endParaRPr lang="id-ID" dirty="0">
              <a:solidFill>
                <a:srgbClr val="FFFFFF"/>
              </a:solidFill>
            </a:endParaRPr>
          </a:p>
        </p:txBody>
      </p:sp>
      <p:sp>
        <p:nvSpPr>
          <p:cNvPr id="4" name="TextBox 3"/>
          <p:cNvSpPr txBox="1"/>
          <p:nvPr/>
        </p:nvSpPr>
        <p:spPr>
          <a:xfrm>
            <a:off x="5076056" y="2204864"/>
            <a:ext cx="237566" cy="369332"/>
          </a:xfrm>
          <a:prstGeom prst="rect">
            <a:avLst/>
          </a:prstGeom>
          <a:noFill/>
        </p:spPr>
        <p:txBody>
          <a:bodyPr wrap="none" rtlCol="0">
            <a:spAutoFit/>
          </a:bodyPr>
          <a:lstStyle/>
          <a:p>
            <a:r>
              <a:rPr lang="id-ID" smtClean="0">
                <a:solidFill>
                  <a:srgbClr val="FFFFFF"/>
                </a:solidFill>
              </a:rPr>
              <a:t> </a:t>
            </a:r>
            <a:endParaRPr lang="id-ID" dirty="0">
              <a:solidFill>
                <a:srgbClr val="FFFFFF"/>
              </a:solidFill>
            </a:endParaRPr>
          </a:p>
        </p:txBody>
      </p:sp>
      <p:sp>
        <p:nvSpPr>
          <p:cNvPr id="5" name="TextBox 4"/>
          <p:cNvSpPr txBox="1"/>
          <p:nvPr/>
        </p:nvSpPr>
        <p:spPr>
          <a:xfrm>
            <a:off x="6948264" y="4211796"/>
            <a:ext cx="237566" cy="369332"/>
          </a:xfrm>
          <a:prstGeom prst="rect">
            <a:avLst/>
          </a:prstGeom>
          <a:noFill/>
        </p:spPr>
        <p:txBody>
          <a:bodyPr wrap="none" rtlCol="0">
            <a:spAutoFit/>
          </a:bodyPr>
          <a:lstStyle/>
          <a:p>
            <a:r>
              <a:rPr lang="id-ID" dirty="0" smtClean="0">
                <a:solidFill>
                  <a:srgbClr val="FFFFFF"/>
                </a:solidFill>
              </a:rPr>
              <a:t> </a:t>
            </a:r>
            <a:endParaRPr lang="id-ID" dirty="0">
              <a:solidFill>
                <a:srgbClr val="FFFFFF"/>
              </a:solidFill>
            </a:endParaRPr>
          </a:p>
        </p:txBody>
      </p:sp>
      <p:pic>
        <p:nvPicPr>
          <p:cNvPr id="4098" name="Picture 2" descr="D:\Bahan Mengajar\07 Extreme close 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100" y="3717032"/>
            <a:ext cx="2421180" cy="18796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099" name="Picture 3" descr="D:\Bahan Mengajar\04 Medium 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94" y="797888"/>
            <a:ext cx="2389301" cy="177630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0" name="Picture 4" descr="D:\Bahan Mengajar\05 Close 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919174"/>
            <a:ext cx="2397806" cy="173565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1" name="Picture 5" descr="D:\Bahan Mengajar\06 Big close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717032"/>
            <a:ext cx="2389301" cy="18796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6" y="2555612"/>
            <a:ext cx="1301959" cy="369332"/>
          </a:xfrm>
          <a:prstGeom prst="rect">
            <a:avLst/>
          </a:prstGeom>
          <a:noFill/>
        </p:spPr>
        <p:txBody>
          <a:bodyPr wrap="none" rtlCol="0">
            <a:spAutoFit/>
          </a:bodyPr>
          <a:lstStyle/>
          <a:p>
            <a:r>
              <a:rPr lang="id-ID" u="sng" dirty="0" smtClean="0">
                <a:solidFill>
                  <a:srgbClr val="FFC000"/>
                </a:solidFill>
              </a:rPr>
              <a:t>Medium Shot</a:t>
            </a:r>
            <a:endParaRPr lang="id-ID" u="sng" dirty="0">
              <a:solidFill>
                <a:srgbClr val="FFC000"/>
              </a:solidFill>
            </a:endParaRPr>
          </a:p>
        </p:txBody>
      </p:sp>
      <p:sp>
        <p:nvSpPr>
          <p:cNvPr id="7" name="TextBox 6"/>
          <p:cNvSpPr txBox="1"/>
          <p:nvPr/>
        </p:nvSpPr>
        <p:spPr>
          <a:xfrm>
            <a:off x="7185830" y="2627620"/>
            <a:ext cx="963725" cy="369332"/>
          </a:xfrm>
          <a:prstGeom prst="rect">
            <a:avLst/>
          </a:prstGeom>
          <a:noFill/>
        </p:spPr>
        <p:txBody>
          <a:bodyPr wrap="none" rtlCol="0">
            <a:spAutoFit/>
          </a:bodyPr>
          <a:lstStyle/>
          <a:p>
            <a:r>
              <a:rPr lang="id-ID" u="sng" dirty="0" smtClean="0">
                <a:solidFill>
                  <a:srgbClr val="FFC000"/>
                </a:solidFill>
              </a:rPr>
              <a:t>Close Up</a:t>
            </a:r>
            <a:endParaRPr lang="id-ID" u="sng" dirty="0">
              <a:solidFill>
                <a:srgbClr val="FFC000"/>
              </a:solidFill>
            </a:endParaRPr>
          </a:p>
        </p:txBody>
      </p:sp>
      <p:sp>
        <p:nvSpPr>
          <p:cNvPr id="8" name="TextBox 7"/>
          <p:cNvSpPr txBox="1"/>
          <p:nvPr/>
        </p:nvSpPr>
        <p:spPr>
          <a:xfrm>
            <a:off x="2555776" y="5589240"/>
            <a:ext cx="1290738" cy="369332"/>
          </a:xfrm>
          <a:prstGeom prst="rect">
            <a:avLst/>
          </a:prstGeom>
          <a:noFill/>
        </p:spPr>
        <p:txBody>
          <a:bodyPr wrap="none" rtlCol="0">
            <a:spAutoFit/>
          </a:bodyPr>
          <a:lstStyle/>
          <a:p>
            <a:r>
              <a:rPr lang="id-ID" u="sng" dirty="0" smtClean="0">
                <a:solidFill>
                  <a:srgbClr val="FFC000"/>
                </a:solidFill>
              </a:rPr>
              <a:t>Big Close Up</a:t>
            </a:r>
            <a:endParaRPr lang="id-ID" u="sng" dirty="0">
              <a:solidFill>
                <a:srgbClr val="FFC000"/>
              </a:solidFill>
            </a:endParaRPr>
          </a:p>
        </p:txBody>
      </p:sp>
      <p:sp>
        <p:nvSpPr>
          <p:cNvPr id="9" name="TextBox 8"/>
          <p:cNvSpPr txBox="1"/>
          <p:nvPr/>
        </p:nvSpPr>
        <p:spPr>
          <a:xfrm>
            <a:off x="5082302" y="5517232"/>
            <a:ext cx="1721946" cy="369332"/>
          </a:xfrm>
          <a:prstGeom prst="rect">
            <a:avLst/>
          </a:prstGeom>
          <a:noFill/>
        </p:spPr>
        <p:txBody>
          <a:bodyPr wrap="none" rtlCol="0">
            <a:spAutoFit/>
          </a:bodyPr>
          <a:lstStyle/>
          <a:p>
            <a:r>
              <a:rPr lang="id-ID" u="sng" dirty="0" smtClean="0">
                <a:solidFill>
                  <a:srgbClr val="FFC000"/>
                </a:solidFill>
              </a:rPr>
              <a:t>Extreme Close Up</a:t>
            </a:r>
            <a:endParaRPr lang="id-ID" u="sng" dirty="0">
              <a:solidFill>
                <a:srgbClr val="FFC000"/>
              </a:solidFill>
            </a:endParaRPr>
          </a:p>
        </p:txBody>
      </p:sp>
      <p:cxnSp>
        <p:nvCxnSpPr>
          <p:cNvPr id="11" name="Straight Connector 10"/>
          <p:cNvCxnSpPr/>
          <p:nvPr/>
        </p:nvCxnSpPr>
        <p:spPr>
          <a:xfrm>
            <a:off x="4572000" y="548680"/>
            <a:ext cx="0" cy="6128146"/>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Straight Connector 14"/>
          <p:cNvCxnSpPr/>
          <p:nvPr/>
        </p:nvCxnSpPr>
        <p:spPr>
          <a:xfrm>
            <a:off x="271094" y="3612753"/>
            <a:ext cx="8405362" cy="0"/>
          </a:xfrm>
          <a:prstGeom prst="line">
            <a:avLst/>
          </a:prstGeom>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2411760" y="1340768"/>
            <a:ext cx="2187775" cy="2031325"/>
          </a:xfrm>
          <a:prstGeom prst="rect">
            <a:avLst/>
          </a:prstGeom>
        </p:spPr>
        <p:txBody>
          <a:bodyPr wrap="square">
            <a:spAutoFit/>
          </a:bodyPr>
          <a:lstStyle/>
          <a:p>
            <a:pPr algn="ctr"/>
            <a:r>
              <a:rPr lang="id-ID" dirty="0"/>
              <a:t>dimulai dari batas pinggang sampai atas kepala. Teknik ini bertujuan untuk menonjolkan lebih detail lagi bahasa tubuh dari ekspresi subjek.</a:t>
            </a:r>
          </a:p>
        </p:txBody>
      </p:sp>
      <p:sp>
        <p:nvSpPr>
          <p:cNvPr id="17" name="Rectangle 16"/>
          <p:cNvSpPr/>
          <p:nvPr/>
        </p:nvSpPr>
        <p:spPr>
          <a:xfrm>
            <a:off x="4653726" y="1373867"/>
            <a:ext cx="2186900" cy="2031325"/>
          </a:xfrm>
          <a:prstGeom prst="rect">
            <a:avLst/>
          </a:prstGeom>
        </p:spPr>
        <p:txBody>
          <a:bodyPr wrap="square">
            <a:spAutoFit/>
          </a:bodyPr>
          <a:lstStyle/>
          <a:p>
            <a:pPr algn="ctr"/>
            <a:r>
              <a:rPr lang="id-ID" dirty="0"/>
              <a:t>batas sedikit dibawah bahu sampai batas kepala. Tujuannya untuk menceritakan secara detail ekspresi dan mimik dari wajah seseorang.</a:t>
            </a:r>
          </a:p>
        </p:txBody>
      </p:sp>
      <p:sp>
        <p:nvSpPr>
          <p:cNvPr id="18" name="Rectangle 17"/>
          <p:cNvSpPr/>
          <p:nvPr/>
        </p:nvSpPr>
        <p:spPr>
          <a:xfrm>
            <a:off x="202987" y="4915034"/>
            <a:ext cx="1776725" cy="1754326"/>
          </a:xfrm>
          <a:prstGeom prst="rect">
            <a:avLst/>
          </a:prstGeom>
        </p:spPr>
        <p:txBody>
          <a:bodyPr wrap="square">
            <a:spAutoFit/>
          </a:bodyPr>
          <a:lstStyle/>
          <a:p>
            <a:pPr algn="ctr"/>
            <a:r>
              <a:rPr lang="id-ID" dirty="0"/>
              <a:t>sedikit dibawah dagu sampai di atas dahi (batas kepala</a:t>
            </a:r>
            <a:r>
              <a:rPr lang="id-ID" dirty="0" smtClean="0"/>
              <a:t>). Tujuannya lebih mendetailkan ekspresi wajah </a:t>
            </a:r>
            <a:endParaRPr lang="id-ID" dirty="0"/>
          </a:p>
        </p:txBody>
      </p:sp>
      <p:sp>
        <p:nvSpPr>
          <p:cNvPr id="19" name="Rectangle 18"/>
          <p:cNvSpPr/>
          <p:nvPr/>
        </p:nvSpPr>
        <p:spPr>
          <a:xfrm>
            <a:off x="6948264" y="5192032"/>
            <a:ext cx="2186900" cy="1477328"/>
          </a:xfrm>
          <a:prstGeom prst="rect">
            <a:avLst/>
          </a:prstGeom>
        </p:spPr>
        <p:txBody>
          <a:bodyPr wrap="square">
            <a:spAutoFit/>
          </a:bodyPr>
          <a:lstStyle/>
          <a:p>
            <a:pPr algn="ctr"/>
            <a:r>
              <a:rPr lang="id-ID" dirty="0"/>
              <a:t>teknik pengambilan gambar ini hanya mengekspose bagian tertentu saja pada wajah. </a:t>
            </a:r>
          </a:p>
        </p:txBody>
      </p:sp>
    </p:spTree>
    <p:extLst>
      <p:ext uri="{BB962C8B-B14F-4D97-AF65-F5344CB8AC3E}">
        <p14:creationId xmlns:p14="http://schemas.microsoft.com/office/powerpoint/2010/main" val="3023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anim calcmode="lin" valueType="num">
                                      <p:cBhvr>
                                        <p:cTn id="14" dur="1000" fill="hold"/>
                                        <p:tgtEl>
                                          <p:spTgt spid="4099"/>
                                        </p:tgtEl>
                                        <p:attrNameLst>
                                          <p:attrName>style.rotation</p:attrName>
                                        </p:attrNameLst>
                                      </p:cBhvr>
                                      <p:tavLst>
                                        <p:tav tm="0">
                                          <p:val>
                                            <p:fltVal val="90"/>
                                          </p:val>
                                        </p:tav>
                                        <p:tav tm="100000">
                                          <p:val>
                                            <p:fltVal val="0"/>
                                          </p:val>
                                        </p:tav>
                                      </p:tavLst>
                                    </p:anim>
                                    <p:animEffect transition="in" filter="fade">
                                      <p:cBhvr>
                                        <p:cTn id="15" dur="1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wheel(1)">
                                      <p:cBhvr>
                                        <p:cTn id="32" dur="20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101"/>
                                        </p:tgtEl>
                                        <p:attrNameLst>
                                          <p:attrName>style.visibility</p:attrName>
                                        </p:attrNameLst>
                                      </p:cBhvr>
                                      <p:to>
                                        <p:strVal val="visible"/>
                                      </p:to>
                                    </p:set>
                                    <p:anim calcmode="lin" valueType="num">
                                      <p:cBhvr>
                                        <p:cTn id="59" dur="500" fill="hold"/>
                                        <p:tgtEl>
                                          <p:spTgt spid="4101"/>
                                        </p:tgtEl>
                                        <p:attrNameLst>
                                          <p:attrName>ppt_w</p:attrName>
                                        </p:attrNameLst>
                                      </p:cBhvr>
                                      <p:tavLst>
                                        <p:tav tm="0">
                                          <p:val>
                                            <p:fltVal val="0"/>
                                          </p:val>
                                        </p:tav>
                                        <p:tav tm="100000">
                                          <p:val>
                                            <p:strVal val="#ppt_w"/>
                                          </p:val>
                                        </p:tav>
                                      </p:tavLst>
                                    </p:anim>
                                    <p:anim calcmode="lin" valueType="num">
                                      <p:cBhvr>
                                        <p:cTn id="60" dur="500" fill="hold"/>
                                        <p:tgtEl>
                                          <p:spTgt spid="4101"/>
                                        </p:tgtEl>
                                        <p:attrNameLst>
                                          <p:attrName>ppt_h</p:attrName>
                                        </p:attrNameLst>
                                      </p:cBhvr>
                                      <p:tavLst>
                                        <p:tav tm="0">
                                          <p:val>
                                            <p:fltVal val="0"/>
                                          </p:val>
                                        </p:tav>
                                        <p:tav tm="100000">
                                          <p:val>
                                            <p:strVal val="#ppt_h"/>
                                          </p:val>
                                        </p:tav>
                                      </p:tavLst>
                                    </p:anim>
                                    <p:animEffect transition="in" filter="fade">
                                      <p:cBhvr>
                                        <p:cTn id="61" dur="500"/>
                                        <p:tgtEl>
                                          <p:spTgt spid="410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4098"/>
                                        </p:tgtEl>
                                        <p:attrNameLst>
                                          <p:attrName>style.visibility</p:attrName>
                                        </p:attrNameLst>
                                      </p:cBhvr>
                                      <p:to>
                                        <p:strVal val="visible"/>
                                      </p:to>
                                    </p:set>
                                    <p:anim calcmode="lin" valueType="num">
                                      <p:cBhvr>
                                        <p:cTn id="78" dur="1000" fill="hold"/>
                                        <p:tgtEl>
                                          <p:spTgt spid="4098"/>
                                        </p:tgtEl>
                                        <p:attrNameLst>
                                          <p:attrName>ppt_w</p:attrName>
                                        </p:attrNameLst>
                                      </p:cBhvr>
                                      <p:tavLst>
                                        <p:tav tm="0">
                                          <p:val>
                                            <p:fltVal val="0"/>
                                          </p:val>
                                        </p:tav>
                                        <p:tav tm="100000">
                                          <p:val>
                                            <p:strVal val="#ppt_w"/>
                                          </p:val>
                                        </p:tav>
                                      </p:tavLst>
                                    </p:anim>
                                    <p:anim calcmode="lin" valueType="num">
                                      <p:cBhvr>
                                        <p:cTn id="79" dur="1000" fill="hold"/>
                                        <p:tgtEl>
                                          <p:spTgt spid="4098"/>
                                        </p:tgtEl>
                                        <p:attrNameLst>
                                          <p:attrName>ppt_h</p:attrName>
                                        </p:attrNameLst>
                                      </p:cBhvr>
                                      <p:tavLst>
                                        <p:tav tm="0">
                                          <p:val>
                                            <p:fltVal val="0"/>
                                          </p:val>
                                        </p:tav>
                                        <p:tav tm="100000">
                                          <p:val>
                                            <p:strVal val="#ppt_h"/>
                                          </p:val>
                                        </p:tav>
                                      </p:tavLst>
                                    </p:anim>
                                    <p:anim calcmode="lin" valueType="num">
                                      <p:cBhvr>
                                        <p:cTn id="80" dur="1000" fill="hold"/>
                                        <p:tgtEl>
                                          <p:spTgt spid="4098"/>
                                        </p:tgtEl>
                                        <p:attrNameLst>
                                          <p:attrName>style.rotation</p:attrName>
                                        </p:attrNameLst>
                                      </p:cBhvr>
                                      <p:tavLst>
                                        <p:tav tm="0">
                                          <p:val>
                                            <p:fltVal val="90"/>
                                          </p:val>
                                        </p:tav>
                                        <p:tav tm="100000">
                                          <p:val>
                                            <p:fltVal val="0"/>
                                          </p:val>
                                        </p:tav>
                                      </p:tavLst>
                                    </p:anim>
                                    <p:animEffect transition="in" filter="fade">
                                      <p:cBhvr>
                                        <p:cTn id="81" dur="1000"/>
                                        <p:tgtEl>
                                          <p:spTgt spid="409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arn(inVertical)">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circle(in)">
                                      <p:cBhvr>
                                        <p:cTn id="9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84" y="116632"/>
            <a:ext cx="4285928" cy="652934"/>
          </a:xfrm>
        </p:spPr>
        <p:txBody>
          <a:bodyPr/>
          <a:lstStyle/>
          <a:p>
            <a:r>
              <a:rPr lang="id-ID" dirty="0" smtClean="0"/>
              <a:t>Teknik memotret .....</a:t>
            </a:r>
            <a:endParaRPr lang="id-ID" dirty="0"/>
          </a:p>
        </p:txBody>
      </p:sp>
      <p:sp>
        <p:nvSpPr>
          <p:cNvPr id="3" name="Rectangle 2"/>
          <p:cNvSpPr/>
          <p:nvPr/>
        </p:nvSpPr>
        <p:spPr>
          <a:xfrm>
            <a:off x="5364088" y="4509120"/>
            <a:ext cx="3347864" cy="1200329"/>
          </a:xfrm>
          <a:prstGeom prst="rect">
            <a:avLst/>
          </a:prstGeom>
        </p:spPr>
        <p:txBody>
          <a:bodyPr wrap="square">
            <a:spAutoFit/>
          </a:bodyPr>
          <a:lstStyle/>
          <a:p>
            <a:r>
              <a:rPr lang="id-ID" dirty="0" smtClean="0"/>
              <a:t>BLURING </a:t>
            </a:r>
          </a:p>
          <a:p>
            <a:pPr algn="ctr"/>
            <a:r>
              <a:rPr lang="id-ID" dirty="0" smtClean="0"/>
              <a:t>ketika </a:t>
            </a:r>
            <a:r>
              <a:rPr lang="id-ID" dirty="0"/>
              <a:t>melakukan teknik ini, yang perlu kita lakukan adalah men-setting shutter speed di nomor yang rendah. </a:t>
            </a:r>
          </a:p>
        </p:txBody>
      </p:sp>
      <p:sp>
        <p:nvSpPr>
          <p:cNvPr id="4" name="Rectangle 3"/>
          <p:cNvSpPr/>
          <p:nvPr/>
        </p:nvSpPr>
        <p:spPr>
          <a:xfrm>
            <a:off x="539552" y="1004535"/>
            <a:ext cx="3816424" cy="1200329"/>
          </a:xfrm>
          <a:prstGeom prst="rect">
            <a:avLst/>
          </a:prstGeom>
        </p:spPr>
        <p:txBody>
          <a:bodyPr wrap="square">
            <a:spAutoFit/>
          </a:bodyPr>
          <a:lstStyle/>
          <a:p>
            <a:r>
              <a:rPr lang="id-ID" dirty="0" smtClean="0"/>
              <a:t>FREEZING</a:t>
            </a:r>
          </a:p>
          <a:p>
            <a:pPr algn="ctr"/>
            <a:r>
              <a:rPr lang="id-ID" dirty="0" smtClean="0"/>
              <a:t>menggunakan </a:t>
            </a:r>
            <a:r>
              <a:rPr lang="id-ID" dirty="0"/>
              <a:t>speed yang tinggi ketika memotret maka secara otomatis kita akan mendapatkan foto yang membeku.</a:t>
            </a:r>
          </a:p>
        </p:txBody>
      </p:sp>
      <p:pic>
        <p:nvPicPr>
          <p:cNvPr id="5122" name="Picture 2" descr="D:\Bahan Mengajar\Freez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04" y="2345130"/>
            <a:ext cx="2162740" cy="32441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D:\Bahan Mengajar\FREEZI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80928"/>
            <a:ext cx="2216995" cy="22524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652993" y="1268760"/>
            <a:ext cx="0" cy="4392488"/>
          </a:xfrm>
          <a:prstGeom prst="line">
            <a:avLst/>
          </a:prstGeom>
        </p:spPr>
        <p:style>
          <a:lnRef idx="1">
            <a:schemeClr val="accent2"/>
          </a:lnRef>
          <a:fillRef idx="0">
            <a:schemeClr val="accent2"/>
          </a:fillRef>
          <a:effectRef idx="0">
            <a:schemeClr val="accent2"/>
          </a:effectRef>
          <a:fontRef idx="minor">
            <a:schemeClr val="tx1"/>
          </a:fontRef>
        </p:style>
      </p:cxnSp>
      <p:pic>
        <p:nvPicPr>
          <p:cNvPr id="5124" name="Picture 4" descr="D:\Bahan Mengajar\blu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334" y="1412776"/>
            <a:ext cx="4207162" cy="2806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 calcmode="lin" valueType="num">
                                      <p:cBhvr>
                                        <p:cTn id="37" dur="500" fill="hold"/>
                                        <p:tgtEl>
                                          <p:spTgt spid="5124"/>
                                        </p:tgtEl>
                                        <p:attrNameLst>
                                          <p:attrName>ppt_w</p:attrName>
                                        </p:attrNameLst>
                                      </p:cBhvr>
                                      <p:tavLst>
                                        <p:tav tm="0">
                                          <p:val>
                                            <p:fltVal val="0"/>
                                          </p:val>
                                        </p:tav>
                                        <p:tav tm="100000">
                                          <p:val>
                                            <p:strVal val="#ppt_w"/>
                                          </p:val>
                                        </p:tav>
                                      </p:tavLst>
                                    </p:anim>
                                    <p:anim calcmode="lin" valueType="num">
                                      <p:cBhvr>
                                        <p:cTn id="38" dur="500" fill="hold"/>
                                        <p:tgtEl>
                                          <p:spTgt spid="5124"/>
                                        </p:tgtEl>
                                        <p:attrNameLst>
                                          <p:attrName>ppt_h</p:attrName>
                                        </p:attrNameLst>
                                      </p:cBhvr>
                                      <p:tavLst>
                                        <p:tav tm="0">
                                          <p:val>
                                            <p:fltVal val="0"/>
                                          </p:val>
                                        </p:tav>
                                        <p:tav tm="100000">
                                          <p:val>
                                            <p:strVal val="#ppt_h"/>
                                          </p:val>
                                        </p:tav>
                                      </p:tavLst>
                                    </p:anim>
                                    <p:animEffect transition="in" filter="fade">
                                      <p:cBhvr>
                                        <p:cTn id="3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84" y="116632"/>
            <a:ext cx="4285928" cy="652934"/>
          </a:xfrm>
        </p:spPr>
        <p:txBody>
          <a:bodyPr/>
          <a:lstStyle/>
          <a:p>
            <a:r>
              <a:rPr lang="id-ID" dirty="0" smtClean="0"/>
              <a:t>Teknik memotret .....</a:t>
            </a:r>
            <a:endParaRPr lang="id-ID" dirty="0"/>
          </a:p>
        </p:txBody>
      </p:sp>
      <p:sp>
        <p:nvSpPr>
          <p:cNvPr id="7" name="Rectangle 6"/>
          <p:cNvSpPr/>
          <p:nvPr/>
        </p:nvSpPr>
        <p:spPr>
          <a:xfrm>
            <a:off x="6084168" y="4149080"/>
            <a:ext cx="2841242" cy="2031325"/>
          </a:xfrm>
          <a:prstGeom prst="rect">
            <a:avLst/>
          </a:prstGeom>
        </p:spPr>
        <p:txBody>
          <a:bodyPr wrap="square">
            <a:spAutoFit/>
          </a:bodyPr>
          <a:lstStyle/>
          <a:p>
            <a:r>
              <a:rPr lang="id-ID" dirty="0" smtClean="0">
                <a:solidFill>
                  <a:srgbClr val="FFFFFF"/>
                </a:solidFill>
              </a:rPr>
              <a:t>ZOOMING</a:t>
            </a:r>
          </a:p>
          <a:p>
            <a:r>
              <a:rPr lang="id-ID" dirty="0" smtClean="0">
                <a:solidFill>
                  <a:srgbClr val="FFFFFF"/>
                </a:solidFill>
              </a:rPr>
              <a:t>Cara </a:t>
            </a:r>
            <a:r>
              <a:rPr lang="id-ID" dirty="0">
                <a:solidFill>
                  <a:srgbClr val="FFFFFF"/>
                </a:solidFill>
              </a:rPr>
              <a:t>untuk mengaplikasikan teknik ini adalah dengan memakai shutter speed yang rendah. Setelah kita mengatur shutter speed, selanjutnya tentukan titik fokus pada objek.</a:t>
            </a:r>
          </a:p>
        </p:txBody>
      </p:sp>
      <p:sp>
        <p:nvSpPr>
          <p:cNvPr id="9" name="Rectangle 8"/>
          <p:cNvSpPr/>
          <p:nvPr/>
        </p:nvSpPr>
        <p:spPr>
          <a:xfrm>
            <a:off x="251520" y="1340768"/>
            <a:ext cx="4572000" cy="1477328"/>
          </a:xfrm>
          <a:prstGeom prst="rect">
            <a:avLst/>
          </a:prstGeom>
        </p:spPr>
        <p:txBody>
          <a:bodyPr>
            <a:spAutoFit/>
          </a:bodyPr>
          <a:lstStyle/>
          <a:p>
            <a:r>
              <a:rPr lang="id-ID" dirty="0" smtClean="0"/>
              <a:t>PANNING</a:t>
            </a:r>
          </a:p>
          <a:p>
            <a:pPr algn="ctr"/>
            <a:r>
              <a:rPr lang="id-ID" dirty="0" smtClean="0"/>
              <a:t>Cara </a:t>
            </a:r>
            <a:r>
              <a:rPr lang="id-ID" dirty="0"/>
              <a:t>untuk melakukan efek ini adalah dengan mengunci fokus pada objek yang bergerak, lalu kita pasang shutter speed di angka yang kira-kira tidak akan membuat objek bergerak tersebut menjadi blur.</a:t>
            </a:r>
          </a:p>
        </p:txBody>
      </p:sp>
      <p:pic>
        <p:nvPicPr>
          <p:cNvPr id="6146" name="Picture 2" descr="D:\Bahan Mengajar\pa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520" y="980728"/>
            <a:ext cx="3960440" cy="28778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395536" y="4005064"/>
            <a:ext cx="7920880" cy="0"/>
          </a:xfrm>
          <a:prstGeom prst="line">
            <a:avLst/>
          </a:prstGeom>
        </p:spPr>
        <p:style>
          <a:lnRef idx="1">
            <a:schemeClr val="accent2"/>
          </a:lnRef>
          <a:fillRef idx="0">
            <a:schemeClr val="accent2"/>
          </a:fillRef>
          <a:effectRef idx="0">
            <a:schemeClr val="accent2"/>
          </a:effectRef>
          <a:fontRef idx="minor">
            <a:schemeClr val="tx1"/>
          </a:fontRef>
        </p:style>
      </p:cxnSp>
      <p:pic>
        <p:nvPicPr>
          <p:cNvPr id="6148" name="Picture 4" descr="D:\Bahan Mengajar\Zoom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1" y="4281154"/>
            <a:ext cx="2966502" cy="21001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9" name="Picture 5" descr="D:\Bahan Mengajar\ZOOMI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903" y="4323896"/>
            <a:ext cx="2576385" cy="20574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500" fill="hold"/>
                                        <p:tgtEl>
                                          <p:spTgt spid="6146"/>
                                        </p:tgtEl>
                                        <p:attrNameLst>
                                          <p:attrName>ppt_w</p:attrName>
                                        </p:attrNameLst>
                                      </p:cBhvr>
                                      <p:tavLst>
                                        <p:tav tm="0">
                                          <p:val>
                                            <p:fltVal val="0"/>
                                          </p:val>
                                        </p:tav>
                                        <p:tav tm="100000">
                                          <p:val>
                                            <p:strVal val="#ppt_w"/>
                                          </p:val>
                                        </p:tav>
                                      </p:tavLst>
                                    </p:anim>
                                    <p:anim calcmode="lin" valueType="num">
                                      <p:cBhvr>
                                        <p:cTn id="18" dur="500" fill="hold"/>
                                        <p:tgtEl>
                                          <p:spTgt spid="6146"/>
                                        </p:tgtEl>
                                        <p:attrNameLst>
                                          <p:attrName>ppt_h</p:attrName>
                                        </p:attrNameLst>
                                      </p:cBhvr>
                                      <p:tavLst>
                                        <p:tav tm="0">
                                          <p:val>
                                            <p:fltVal val="0"/>
                                          </p:val>
                                        </p:tav>
                                        <p:tav tm="100000">
                                          <p:val>
                                            <p:strVal val="#ppt_h"/>
                                          </p:val>
                                        </p:tav>
                                      </p:tavLst>
                                    </p:anim>
                                    <p:animEffect transition="in" filter="fade">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 calcmode="lin" valueType="num">
                                      <p:cBhvr>
                                        <p:cTn id="34" dur="1000" fill="hold"/>
                                        <p:tgtEl>
                                          <p:spTgt spid="6148"/>
                                        </p:tgtEl>
                                        <p:attrNameLst>
                                          <p:attrName>ppt_w</p:attrName>
                                        </p:attrNameLst>
                                      </p:cBhvr>
                                      <p:tavLst>
                                        <p:tav tm="0">
                                          <p:val>
                                            <p:fltVal val="0"/>
                                          </p:val>
                                        </p:tav>
                                        <p:tav tm="100000">
                                          <p:val>
                                            <p:strVal val="#ppt_w"/>
                                          </p:val>
                                        </p:tav>
                                      </p:tavLst>
                                    </p:anim>
                                    <p:anim calcmode="lin" valueType="num">
                                      <p:cBhvr>
                                        <p:cTn id="35" dur="1000" fill="hold"/>
                                        <p:tgtEl>
                                          <p:spTgt spid="6148"/>
                                        </p:tgtEl>
                                        <p:attrNameLst>
                                          <p:attrName>ppt_h</p:attrName>
                                        </p:attrNameLst>
                                      </p:cBhvr>
                                      <p:tavLst>
                                        <p:tav tm="0">
                                          <p:val>
                                            <p:fltVal val="0"/>
                                          </p:val>
                                        </p:tav>
                                        <p:tav tm="100000">
                                          <p:val>
                                            <p:strVal val="#ppt_h"/>
                                          </p:val>
                                        </p:tav>
                                      </p:tavLst>
                                    </p:anim>
                                    <p:anim calcmode="lin" valueType="num">
                                      <p:cBhvr>
                                        <p:cTn id="36" dur="1000" fill="hold"/>
                                        <p:tgtEl>
                                          <p:spTgt spid="6148"/>
                                        </p:tgtEl>
                                        <p:attrNameLst>
                                          <p:attrName>style.rotation</p:attrName>
                                        </p:attrNameLst>
                                      </p:cBhvr>
                                      <p:tavLst>
                                        <p:tav tm="0">
                                          <p:val>
                                            <p:fltVal val="90"/>
                                          </p:val>
                                        </p:tav>
                                        <p:tav tm="100000">
                                          <p:val>
                                            <p:fltVal val="0"/>
                                          </p:val>
                                        </p:tav>
                                      </p:tavLst>
                                    </p:anim>
                                    <p:animEffect transition="in" filter="fade">
                                      <p:cBhvr>
                                        <p:cTn id="37" dur="1000"/>
                                        <p:tgtEl>
                                          <p:spTgt spid="6148"/>
                                        </p:tgtEl>
                                      </p:cBhvr>
                                    </p:animEffect>
                                  </p:childTnLst>
                                </p:cTn>
                              </p:par>
                              <p:par>
                                <p:cTn id="38" presetID="31" presetClass="entr" presetSubtype="0" fill="hold" nodeType="withEffect">
                                  <p:stCondLst>
                                    <p:cond delay="0"/>
                                  </p:stCondLst>
                                  <p:childTnLst>
                                    <p:set>
                                      <p:cBhvr>
                                        <p:cTn id="39" dur="1" fill="hold">
                                          <p:stCondLst>
                                            <p:cond delay="0"/>
                                          </p:stCondLst>
                                        </p:cTn>
                                        <p:tgtEl>
                                          <p:spTgt spid="6149"/>
                                        </p:tgtEl>
                                        <p:attrNameLst>
                                          <p:attrName>style.visibility</p:attrName>
                                        </p:attrNameLst>
                                      </p:cBhvr>
                                      <p:to>
                                        <p:strVal val="visible"/>
                                      </p:to>
                                    </p:set>
                                    <p:anim calcmode="lin" valueType="num">
                                      <p:cBhvr>
                                        <p:cTn id="40" dur="1000" fill="hold"/>
                                        <p:tgtEl>
                                          <p:spTgt spid="6149"/>
                                        </p:tgtEl>
                                        <p:attrNameLst>
                                          <p:attrName>ppt_w</p:attrName>
                                        </p:attrNameLst>
                                      </p:cBhvr>
                                      <p:tavLst>
                                        <p:tav tm="0">
                                          <p:val>
                                            <p:fltVal val="0"/>
                                          </p:val>
                                        </p:tav>
                                        <p:tav tm="100000">
                                          <p:val>
                                            <p:strVal val="#ppt_w"/>
                                          </p:val>
                                        </p:tav>
                                      </p:tavLst>
                                    </p:anim>
                                    <p:anim calcmode="lin" valueType="num">
                                      <p:cBhvr>
                                        <p:cTn id="41" dur="1000" fill="hold"/>
                                        <p:tgtEl>
                                          <p:spTgt spid="6149"/>
                                        </p:tgtEl>
                                        <p:attrNameLst>
                                          <p:attrName>ppt_h</p:attrName>
                                        </p:attrNameLst>
                                      </p:cBhvr>
                                      <p:tavLst>
                                        <p:tav tm="0">
                                          <p:val>
                                            <p:fltVal val="0"/>
                                          </p:val>
                                        </p:tav>
                                        <p:tav tm="100000">
                                          <p:val>
                                            <p:strVal val="#ppt_h"/>
                                          </p:val>
                                        </p:tav>
                                      </p:tavLst>
                                    </p:anim>
                                    <p:anim calcmode="lin" valueType="num">
                                      <p:cBhvr>
                                        <p:cTn id="42" dur="1000" fill="hold"/>
                                        <p:tgtEl>
                                          <p:spTgt spid="6149"/>
                                        </p:tgtEl>
                                        <p:attrNameLst>
                                          <p:attrName>style.rotation</p:attrName>
                                        </p:attrNameLst>
                                      </p:cBhvr>
                                      <p:tavLst>
                                        <p:tav tm="0">
                                          <p:val>
                                            <p:fltVal val="90"/>
                                          </p:val>
                                        </p:tav>
                                        <p:tav tm="100000">
                                          <p:val>
                                            <p:fltVal val="0"/>
                                          </p:val>
                                        </p:tav>
                                      </p:tavLst>
                                    </p:anim>
                                    <p:animEffect transition="in" filter="fade">
                                      <p:cBhvr>
                                        <p:cTn id="43"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84" y="116632"/>
            <a:ext cx="4285928" cy="652934"/>
          </a:xfrm>
        </p:spPr>
        <p:txBody>
          <a:bodyPr/>
          <a:lstStyle/>
          <a:p>
            <a:r>
              <a:rPr lang="id-ID" dirty="0" smtClean="0"/>
              <a:t>Teknik memotret .....</a:t>
            </a:r>
            <a:endParaRPr lang="id-ID" dirty="0"/>
          </a:p>
        </p:txBody>
      </p:sp>
      <p:sp>
        <p:nvSpPr>
          <p:cNvPr id="6" name="Rectangle 5"/>
          <p:cNvSpPr/>
          <p:nvPr/>
        </p:nvSpPr>
        <p:spPr>
          <a:xfrm>
            <a:off x="4355976" y="4581128"/>
            <a:ext cx="4572000" cy="2031325"/>
          </a:xfrm>
          <a:prstGeom prst="rect">
            <a:avLst/>
          </a:prstGeom>
        </p:spPr>
        <p:txBody>
          <a:bodyPr>
            <a:spAutoFit/>
          </a:bodyPr>
          <a:lstStyle/>
          <a:p>
            <a:r>
              <a:rPr lang="id-ID" dirty="0" smtClean="0">
                <a:solidFill>
                  <a:srgbClr val="FFFFFF"/>
                </a:solidFill>
              </a:rPr>
              <a:t>BULB</a:t>
            </a:r>
          </a:p>
          <a:p>
            <a:pPr algn="ctr"/>
            <a:r>
              <a:rPr lang="id-ID" dirty="0" smtClean="0">
                <a:solidFill>
                  <a:srgbClr val="FFFFFF"/>
                </a:solidFill>
              </a:rPr>
              <a:t>Cara </a:t>
            </a:r>
            <a:r>
              <a:rPr lang="id-ID" dirty="0">
                <a:solidFill>
                  <a:srgbClr val="FFFFFF"/>
                </a:solidFill>
              </a:rPr>
              <a:t>membuat foto ini adalah dengan melakukan pengaturan pada kamera, kamera kita harus berada dalam shutter yang sangat rendah serta bairkan rana yang ada dalam kamera tebuka lama, ini akan membuat kendaraan-kendaraan yang bergerak hanya terambil gerakan sorotan lampunya saja</a:t>
            </a:r>
          </a:p>
        </p:txBody>
      </p:sp>
      <p:sp>
        <p:nvSpPr>
          <p:cNvPr id="8" name="Rectangle 7"/>
          <p:cNvSpPr/>
          <p:nvPr/>
        </p:nvSpPr>
        <p:spPr>
          <a:xfrm>
            <a:off x="251520" y="1196752"/>
            <a:ext cx="3744416" cy="2031325"/>
          </a:xfrm>
          <a:prstGeom prst="rect">
            <a:avLst/>
          </a:prstGeom>
        </p:spPr>
        <p:txBody>
          <a:bodyPr wrap="square">
            <a:spAutoFit/>
          </a:bodyPr>
          <a:lstStyle/>
          <a:p>
            <a:r>
              <a:rPr lang="id-ID" dirty="0" smtClean="0">
                <a:solidFill>
                  <a:srgbClr val="FFFFFF"/>
                </a:solidFill>
              </a:rPr>
              <a:t>DOF</a:t>
            </a:r>
          </a:p>
          <a:p>
            <a:pPr algn="ctr"/>
            <a:r>
              <a:rPr lang="id-ID" dirty="0" smtClean="0">
                <a:solidFill>
                  <a:srgbClr val="FFFFFF"/>
                </a:solidFill>
              </a:rPr>
              <a:t>Caranya </a:t>
            </a:r>
            <a:r>
              <a:rPr lang="id-ID" dirty="0">
                <a:solidFill>
                  <a:srgbClr val="FFFFFF"/>
                </a:solidFill>
              </a:rPr>
              <a:t>adalah lakukan focussing yang benar pada objek yang kita inginkan menjadi point of interest. Setelah itu set diafragma yang kita miliki menjadi nomor terkecil.karena semakin kecil diafragma akan semakin terasa efek ini. </a:t>
            </a:r>
          </a:p>
        </p:txBody>
      </p:sp>
      <p:cxnSp>
        <p:nvCxnSpPr>
          <p:cNvPr id="4" name="Straight Connector 3"/>
          <p:cNvCxnSpPr/>
          <p:nvPr/>
        </p:nvCxnSpPr>
        <p:spPr>
          <a:xfrm>
            <a:off x="4211960" y="1052736"/>
            <a:ext cx="0" cy="5184576"/>
          </a:xfrm>
          <a:prstGeom prst="line">
            <a:avLst/>
          </a:prstGeom>
        </p:spPr>
        <p:style>
          <a:lnRef idx="1">
            <a:schemeClr val="accent2"/>
          </a:lnRef>
          <a:fillRef idx="0">
            <a:schemeClr val="accent2"/>
          </a:fillRef>
          <a:effectRef idx="0">
            <a:schemeClr val="accent2"/>
          </a:effectRef>
          <a:fontRef idx="minor">
            <a:schemeClr val="tx1"/>
          </a:fontRef>
        </p:style>
      </p:cxnSp>
      <p:pic>
        <p:nvPicPr>
          <p:cNvPr id="7170" name="Picture 2" descr="D:\Bahan Mengajar\D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25144"/>
            <a:ext cx="2827429" cy="188730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Bahan Mengajar\BULB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116" y="2396459"/>
            <a:ext cx="3146220" cy="21079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Bahan Mengajar\bul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748" y="1101850"/>
            <a:ext cx="2731227" cy="182309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Bahan Mengajar\DOF SEMPIT DAN LEB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16" y="3284984"/>
            <a:ext cx="295747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p:cTn id="17" dur="500" fill="hold"/>
                                        <p:tgtEl>
                                          <p:spTgt spid="7173"/>
                                        </p:tgtEl>
                                        <p:attrNameLst>
                                          <p:attrName>ppt_w</p:attrName>
                                        </p:attrNameLst>
                                      </p:cBhvr>
                                      <p:tavLst>
                                        <p:tav tm="0">
                                          <p:val>
                                            <p:fltVal val="0"/>
                                          </p:val>
                                        </p:tav>
                                        <p:tav tm="100000">
                                          <p:val>
                                            <p:strVal val="#ppt_w"/>
                                          </p:val>
                                        </p:tav>
                                      </p:tavLst>
                                    </p:anim>
                                    <p:anim calcmode="lin" valueType="num">
                                      <p:cBhvr>
                                        <p:cTn id="18" dur="500" fill="hold"/>
                                        <p:tgtEl>
                                          <p:spTgt spid="7173"/>
                                        </p:tgtEl>
                                        <p:attrNameLst>
                                          <p:attrName>ppt_h</p:attrName>
                                        </p:attrNameLst>
                                      </p:cBhvr>
                                      <p:tavLst>
                                        <p:tav tm="0">
                                          <p:val>
                                            <p:fltVal val="0"/>
                                          </p:val>
                                        </p:tav>
                                        <p:tav tm="100000">
                                          <p:val>
                                            <p:strVal val="#ppt_h"/>
                                          </p:val>
                                        </p:tav>
                                      </p:tavLst>
                                    </p:anim>
                                    <p:animEffect transition="in" filter="fade">
                                      <p:cBhvr>
                                        <p:cTn id="19" dur="500"/>
                                        <p:tgtEl>
                                          <p:spTgt spid="717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p:cTn id="24" dur="500" fill="hold"/>
                                        <p:tgtEl>
                                          <p:spTgt spid="7170"/>
                                        </p:tgtEl>
                                        <p:attrNameLst>
                                          <p:attrName>ppt_w</p:attrName>
                                        </p:attrNameLst>
                                      </p:cBhvr>
                                      <p:tavLst>
                                        <p:tav tm="0">
                                          <p:val>
                                            <p:fltVal val="0"/>
                                          </p:val>
                                        </p:tav>
                                        <p:tav tm="100000">
                                          <p:val>
                                            <p:strVal val="#ppt_w"/>
                                          </p:val>
                                        </p:tav>
                                      </p:tavLst>
                                    </p:anim>
                                    <p:anim calcmode="lin" valueType="num">
                                      <p:cBhvr>
                                        <p:cTn id="25" dur="500" fill="hold"/>
                                        <p:tgtEl>
                                          <p:spTgt spid="7170"/>
                                        </p:tgtEl>
                                        <p:attrNameLst>
                                          <p:attrName>ppt_h</p:attrName>
                                        </p:attrNameLst>
                                      </p:cBhvr>
                                      <p:tavLst>
                                        <p:tav tm="0">
                                          <p:val>
                                            <p:fltVal val="0"/>
                                          </p:val>
                                        </p:tav>
                                        <p:tav tm="100000">
                                          <p:val>
                                            <p:strVal val="#ppt_h"/>
                                          </p:val>
                                        </p:tav>
                                      </p:tavLst>
                                    </p:anim>
                                    <p:animEffect transition="in" filter="fade">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171"/>
                                        </p:tgtEl>
                                        <p:attrNameLst>
                                          <p:attrName>style.visibility</p:attrName>
                                        </p:attrNameLst>
                                      </p:cBhvr>
                                      <p:to>
                                        <p:strVal val="visible"/>
                                      </p:to>
                                    </p:set>
                                    <p:anim calcmode="lin" valueType="num">
                                      <p:cBhvr>
                                        <p:cTn id="41" dur="500" fill="hold"/>
                                        <p:tgtEl>
                                          <p:spTgt spid="7171"/>
                                        </p:tgtEl>
                                        <p:attrNameLst>
                                          <p:attrName>ppt_w</p:attrName>
                                        </p:attrNameLst>
                                      </p:cBhvr>
                                      <p:tavLst>
                                        <p:tav tm="0">
                                          <p:val>
                                            <p:fltVal val="0"/>
                                          </p:val>
                                        </p:tav>
                                        <p:tav tm="100000">
                                          <p:val>
                                            <p:strVal val="#ppt_w"/>
                                          </p:val>
                                        </p:tav>
                                      </p:tavLst>
                                    </p:anim>
                                    <p:anim calcmode="lin" valueType="num">
                                      <p:cBhvr>
                                        <p:cTn id="42" dur="500" fill="hold"/>
                                        <p:tgtEl>
                                          <p:spTgt spid="7171"/>
                                        </p:tgtEl>
                                        <p:attrNameLst>
                                          <p:attrName>ppt_h</p:attrName>
                                        </p:attrNameLst>
                                      </p:cBhvr>
                                      <p:tavLst>
                                        <p:tav tm="0">
                                          <p:val>
                                            <p:fltVal val="0"/>
                                          </p:val>
                                        </p:tav>
                                        <p:tav tm="100000">
                                          <p:val>
                                            <p:strVal val="#ppt_h"/>
                                          </p:val>
                                        </p:tav>
                                      </p:tavLst>
                                    </p:anim>
                                    <p:animEffect transition="in" filter="fade">
                                      <p:cBhvr>
                                        <p:cTn id="43" dur="500"/>
                                        <p:tgtEl>
                                          <p:spTgt spid="717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7172"/>
                                        </p:tgtEl>
                                        <p:attrNameLst>
                                          <p:attrName>style.visibility</p:attrName>
                                        </p:attrNameLst>
                                      </p:cBhvr>
                                      <p:to>
                                        <p:strVal val="visible"/>
                                      </p:to>
                                    </p:set>
                                    <p:anim calcmode="lin" valueType="num">
                                      <p:cBhvr>
                                        <p:cTn id="48" dur="500" fill="hold"/>
                                        <p:tgtEl>
                                          <p:spTgt spid="7172"/>
                                        </p:tgtEl>
                                        <p:attrNameLst>
                                          <p:attrName>ppt_w</p:attrName>
                                        </p:attrNameLst>
                                      </p:cBhvr>
                                      <p:tavLst>
                                        <p:tav tm="0">
                                          <p:val>
                                            <p:fltVal val="0"/>
                                          </p:val>
                                        </p:tav>
                                        <p:tav tm="100000">
                                          <p:val>
                                            <p:strVal val="#ppt_w"/>
                                          </p:val>
                                        </p:tav>
                                      </p:tavLst>
                                    </p:anim>
                                    <p:anim calcmode="lin" valueType="num">
                                      <p:cBhvr>
                                        <p:cTn id="49" dur="500" fill="hold"/>
                                        <p:tgtEl>
                                          <p:spTgt spid="7172"/>
                                        </p:tgtEl>
                                        <p:attrNameLst>
                                          <p:attrName>ppt_h</p:attrName>
                                        </p:attrNameLst>
                                      </p:cBhvr>
                                      <p:tavLst>
                                        <p:tav tm="0">
                                          <p:val>
                                            <p:fltVal val="0"/>
                                          </p:val>
                                        </p:tav>
                                        <p:tav tm="100000">
                                          <p:val>
                                            <p:strVal val="#ppt_h"/>
                                          </p:val>
                                        </p:tav>
                                      </p:tavLst>
                                    </p:anim>
                                    <p:animEffect transition="in" filter="fade">
                                      <p:cBhvr>
                                        <p:cTn id="5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16" y="-243408"/>
            <a:ext cx="7524328" cy="648072"/>
          </a:xfrm>
        </p:spPr>
        <p:txBody>
          <a:bodyPr>
            <a:noAutofit/>
          </a:bodyPr>
          <a:lstStyle/>
          <a:p>
            <a:r>
              <a:rPr lang="id-ID" sz="2400" b="1" dirty="0" smtClean="0">
                <a:solidFill>
                  <a:srgbClr val="FF0000"/>
                </a:solidFill>
              </a:rPr>
              <a:t>Camera Angle  (Penempatan Kamera)</a:t>
            </a:r>
            <a:endParaRPr lang="id-ID" sz="2400" b="1" dirty="0">
              <a:solidFill>
                <a:srgbClr val="FF0000"/>
              </a:solidFill>
            </a:endParaRPr>
          </a:p>
        </p:txBody>
      </p:sp>
      <p:sp>
        <p:nvSpPr>
          <p:cNvPr id="3" name="Content Placeholder 2"/>
          <p:cNvSpPr>
            <a:spLocks noGrp="1"/>
          </p:cNvSpPr>
          <p:nvPr>
            <p:ph sz="quarter" idx="13"/>
          </p:nvPr>
        </p:nvSpPr>
        <p:spPr>
          <a:xfrm>
            <a:off x="827584" y="-1"/>
            <a:ext cx="7632848" cy="6381329"/>
          </a:xfrm>
        </p:spPr>
        <p:txBody>
          <a:bodyPr>
            <a:normAutofit/>
          </a:bodyPr>
          <a:lstStyle/>
          <a:p>
            <a:pPr marL="0" indent="0" algn="ctr">
              <a:buNone/>
            </a:pPr>
            <a:endParaRPr lang="id-ID" sz="2000" b="1" dirty="0">
              <a:solidFill>
                <a:schemeClr val="accent5">
                  <a:lumMod val="40000"/>
                  <a:lumOff val="60000"/>
                </a:schemeClr>
              </a:solidFill>
            </a:endParaRPr>
          </a:p>
        </p:txBody>
      </p:sp>
      <p:pic>
        <p:nvPicPr>
          <p:cNvPr id="7170" name="Picture 2" descr="D:\Bahan Mengajar\ANGLE BIRD EY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9532"/>
            <a:ext cx="3608044" cy="25369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D:\Bahan Mengajar\ANGLE H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9531"/>
            <a:ext cx="3528392" cy="23366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2" name="Picture 4" descr="D:\Bahan Mengajar\ANGLE EYE LEV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780928"/>
            <a:ext cx="3024336" cy="226663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3" name="Picture 5" descr="D:\Bahan Mengajar\ANGLE 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492896"/>
            <a:ext cx="3048000" cy="20304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D:\Bahan Mengajar\ANGLE FROG EY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725144"/>
            <a:ext cx="3660376" cy="20758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5" name="Picture 7" descr="D:\Bahan Mengajar\ANGLE  FIELD OF VIE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6647" y="4349665"/>
            <a:ext cx="3888432" cy="258823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476672"/>
            <a:ext cx="954107" cy="369332"/>
          </a:xfrm>
          <a:prstGeom prst="rect">
            <a:avLst/>
          </a:prstGeom>
          <a:noFill/>
        </p:spPr>
        <p:txBody>
          <a:bodyPr wrap="none" rtlCol="0">
            <a:spAutoFit/>
          </a:bodyPr>
          <a:lstStyle/>
          <a:p>
            <a:r>
              <a:rPr lang="id-ID" b="1" u="sng" dirty="0" smtClean="0"/>
              <a:t>Bird Eye</a:t>
            </a:r>
            <a:endParaRPr lang="id-ID" b="1" u="sng" dirty="0"/>
          </a:p>
        </p:txBody>
      </p:sp>
      <p:sp>
        <p:nvSpPr>
          <p:cNvPr id="5" name="TextBox 4"/>
          <p:cNvSpPr txBox="1"/>
          <p:nvPr/>
        </p:nvSpPr>
        <p:spPr>
          <a:xfrm>
            <a:off x="7236296" y="548680"/>
            <a:ext cx="1238994" cy="369332"/>
          </a:xfrm>
          <a:prstGeom prst="rect">
            <a:avLst/>
          </a:prstGeom>
          <a:noFill/>
        </p:spPr>
        <p:txBody>
          <a:bodyPr wrap="none" rtlCol="0">
            <a:spAutoFit/>
          </a:bodyPr>
          <a:lstStyle/>
          <a:p>
            <a:r>
              <a:rPr lang="id-ID" b="1" u="sng" dirty="0" smtClean="0"/>
              <a:t>Hight Angle</a:t>
            </a:r>
            <a:endParaRPr lang="id-ID" b="1" u="sng" dirty="0"/>
          </a:p>
        </p:txBody>
      </p:sp>
      <p:sp>
        <p:nvSpPr>
          <p:cNvPr id="6" name="TextBox 5"/>
          <p:cNvSpPr txBox="1"/>
          <p:nvPr/>
        </p:nvSpPr>
        <p:spPr>
          <a:xfrm>
            <a:off x="3707904" y="2420888"/>
            <a:ext cx="1061509" cy="369332"/>
          </a:xfrm>
          <a:prstGeom prst="rect">
            <a:avLst/>
          </a:prstGeom>
          <a:noFill/>
        </p:spPr>
        <p:txBody>
          <a:bodyPr wrap="none" rtlCol="0">
            <a:spAutoFit/>
          </a:bodyPr>
          <a:lstStyle/>
          <a:p>
            <a:r>
              <a:rPr lang="id-ID" b="1" u="sng" dirty="0" smtClean="0"/>
              <a:t>Eye Level</a:t>
            </a:r>
            <a:endParaRPr lang="id-ID" b="1" u="sng" dirty="0"/>
          </a:p>
        </p:txBody>
      </p:sp>
      <p:sp>
        <p:nvSpPr>
          <p:cNvPr id="7" name="TextBox 6"/>
          <p:cNvSpPr txBox="1"/>
          <p:nvPr/>
        </p:nvSpPr>
        <p:spPr>
          <a:xfrm>
            <a:off x="6372200" y="2627620"/>
            <a:ext cx="1134798" cy="369332"/>
          </a:xfrm>
          <a:prstGeom prst="rect">
            <a:avLst/>
          </a:prstGeom>
          <a:noFill/>
        </p:spPr>
        <p:txBody>
          <a:bodyPr wrap="none" rtlCol="0">
            <a:spAutoFit/>
          </a:bodyPr>
          <a:lstStyle/>
          <a:p>
            <a:r>
              <a:rPr lang="id-ID" b="1" u="sng" dirty="0" smtClean="0">
                <a:solidFill>
                  <a:schemeClr val="bg1"/>
                </a:solidFill>
              </a:rPr>
              <a:t>Low Angle</a:t>
            </a:r>
            <a:endParaRPr lang="id-ID" b="1" u="sng" dirty="0">
              <a:solidFill>
                <a:schemeClr val="bg1"/>
              </a:solidFill>
            </a:endParaRPr>
          </a:p>
        </p:txBody>
      </p:sp>
      <p:sp>
        <p:nvSpPr>
          <p:cNvPr id="8" name="TextBox 7"/>
          <p:cNvSpPr txBox="1"/>
          <p:nvPr/>
        </p:nvSpPr>
        <p:spPr>
          <a:xfrm>
            <a:off x="395536" y="4715852"/>
            <a:ext cx="995785" cy="369332"/>
          </a:xfrm>
          <a:prstGeom prst="rect">
            <a:avLst/>
          </a:prstGeom>
          <a:noFill/>
        </p:spPr>
        <p:txBody>
          <a:bodyPr wrap="none" rtlCol="0">
            <a:spAutoFit/>
          </a:bodyPr>
          <a:lstStyle/>
          <a:p>
            <a:r>
              <a:rPr lang="id-ID" b="1" u="sng" dirty="0" smtClean="0"/>
              <a:t>Frog Eye</a:t>
            </a:r>
            <a:endParaRPr lang="id-ID" b="1" u="sng" dirty="0"/>
          </a:p>
        </p:txBody>
      </p:sp>
      <p:sp>
        <p:nvSpPr>
          <p:cNvPr id="9" name="TextBox 8"/>
          <p:cNvSpPr txBox="1"/>
          <p:nvPr/>
        </p:nvSpPr>
        <p:spPr>
          <a:xfrm>
            <a:off x="6511941" y="5229200"/>
            <a:ext cx="1372427" cy="369332"/>
          </a:xfrm>
          <a:prstGeom prst="rect">
            <a:avLst/>
          </a:prstGeom>
          <a:noFill/>
        </p:spPr>
        <p:txBody>
          <a:bodyPr wrap="none" rtlCol="0">
            <a:spAutoFit/>
          </a:bodyPr>
          <a:lstStyle/>
          <a:p>
            <a:r>
              <a:rPr lang="id-ID" b="1" u="sng" dirty="0" smtClean="0">
                <a:solidFill>
                  <a:schemeClr val="bg1"/>
                </a:solidFill>
              </a:rPr>
              <a:t>Field Of View</a:t>
            </a:r>
            <a:endParaRPr lang="id-ID" b="1" u="sng" dirty="0">
              <a:solidFill>
                <a:schemeClr val="bg1"/>
              </a:solidFill>
            </a:endParaRPr>
          </a:p>
        </p:txBody>
      </p:sp>
    </p:spTree>
    <p:extLst>
      <p:ext uri="{BB962C8B-B14F-4D97-AF65-F5344CB8AC3E}">
        <p14:creationId xmlns:p14="http://schemas.microsoft.com/office/powerpoint/2010/main" val="1306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barn(inVertical)">
                                      <p:cBhvr>
                                        <p:cTn id="27" dur="5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barn(inVertical)">
                                      <p:cBhvr>
                                        <p:cTn id="37" dur="500"/>
                                        <p:tgtEl>
                                          <p:spTgt spid="717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barn(inVertical)">
                                      <p:cBhvr>
                                        <p:cTn id="57" dur="500"/>
                                        <p:tgtEl>
                                          <p:spTgt spid="717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175"/>
                                        </p:tgtEl>
                                        <p:attrNameLst>
                                          <p:attrName>style.visibility</p:attrName>
                                        </p:attrNameLst>
                                      </p:cBhvr>
                                      <p:to>
                                        <p:strVal val="visible"/>
                                      </p:to>
                                    </p:set>
                                    <p:animEffect transition="in" filter="barn(inVertical)">
                                      <p:cBhvr>
                                        <p:cTn id="62" dur="500"/>
                                        <p:tgtEl>
                                          <p:spTgt spid="717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87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260648"/>
            <a:ext cx="8640960" cy="5256584"/>
          </a:xfrm>
        </p:spPr>
        <p:txBody>
          <a:bodyPr>
            <a:normAutofit/>
          </a:bodyPr>
          <a:lstStyle/>
          <a:p>
            <a:endParaRPr lang="id-ID" sz="2000" b="1" dirty="0"/>
          </a:p>
        </p:txBody>
      </p:sp>
      <p:pic>
        <p:nvPicPr>
          <p:cNvPr id="2050" name="Picture 2" descr="D:\Bahan Mengajar\foto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3264"/>
            <a:ext cx="9108504"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00" y="0"/>
            <a:ext cx="9108504" cy="5660011"/>
          </a:xfrm>
          <a:prstGeom prst="rect">
            <a:avLst/>
          </a:prstGeom>
        </p:spPr>
        <p:txBody>
          <a:bodyPr wrap="square">
            <a:spAutoFit/>
          </a:bodyPr>
          <a:lstStyle/>
          <a:p>
            <a:pPr lvl="0">
              <a:spcBef>
                <a:spcPct val="20000"/>
              </a:spcBef>
              <a:spcAft>
                <a:spcPts val="600"/>
              </a:spcAft>
              <a:buClr>
                <a:srgbClr val="DC9E1F"/>
              </a:buClr>
            </a:pPr>
            <a:r>
              <a:rPr lang="id-ID" sz="1700" spc="30" dirty="0">
                <a:solidFill>
                  <a:srgbClr val="DC9E1F"/>
                </a:solidFill>
              </a:rPr>
              <a:t>					</a:t>
            </a:r>
            <a:r>
              <a:rPr lang="id-ID" sz="2200" b="1" spc="30" dirty="0">
                <a:solidFill>
                  <a:srgbClr val="DC9E1F"/>
                </a:solidFill>
              </a:rPr>
              <a:t>Fotografi adalah seni melihat </a:t>
            </a:r>
          </a:p>
          <a:p>
            <a:pPr lvl="0">
              <a:spcBef>
                <a:spcPct val="20000"/>
              </a:spcBef>
              <a:spcAft>
                <a:spcPts val="600"/>
              </a:spcAft>
              <a:buClr>
                <a:srgbClr val="DC9E1F"/>
              </a:buClr>
            </a:pPr>
            <a:r>
              <a:rPr lang="id-ID" sz="2200" b="1" spc="30" dirty="0">
                <a:solidFill>
                  <a:srgbClr val="DC9E1F"/>
                </a:solidFill>
              </a:rPr>
              <a:t>						  (Sukarya 2010:10)</a:t>
            </a:r>
          </a:p>
          <a:p>
            <a:pPr lvl="0">
              <a:spcBef>
                <a:spcPct val="20000"/>
              </a:spcBef>
              <a:spcAft>
                <a:spcPts val="600"/>
              </a:spcAft>
              <a:buClr>
                <a:srgbClr val="DC9E1F"/>
              </a:buClr>
            </a:pPr>
            <a:endParaRPr lang="id-ID" sz="1700" spc="30" dirty="0">
              <a:solidFill>
                <a:srgbClr val="DC9E1F"/>
              </a:solidFill>
            </a:endParaRPr>
          </a:p>
          <a:p>
            <a:pPr lvl="0" algn="just">
              <a:spcBef>
                <a:spcPct val="20000"/>
              </a:spcBef>
              <a:spcAft>
                <a:spcPts val="600"/>
              </a:spcAft>
              <a:buClr>
                <a:srgbClr val="DC9E1F"/>
              </a:buClr>
            </a:pPr>
            <a:r>
              <a:rPr lang="id-ID" sz="2000" b="1" spc="30" dirty="0">
                <a:solidFill>
                  <a:srgbClr val="DC9E1F"/>
                </a:solidFill>
              </a:rPr>
              <a:t>Salah satu kegunaan dari fotografi adalah mendokumentasikan aktivitas manusia.</a:t>
            </a:r>
          </a:p>
          <a:p>
            <a:pPr lvl="0" algn="just">
              <a:spcBef>
                <a:spcPct val="20000"/>
              </a:spcBef>
              <a:spcAft>
                <a:spcPts val="600"/>
              </a:spcAft>
              <a:buClr>
                <a:srgbClr val="DC9E1F"/>
              </a:buClr>
            </a:pPr>
            <a:endParaRPr lang="id-ID" sz="2000" b="1" spc="30" dirty="0">
              <a:solidFill>
                <a:srgbClr val="DC9E1F"/>
              </a:solidFill>
            </a:endParaRPr>
          </a:p>
          <a:p>
            <a:pPr lvl="0" algn="just">
              <a:spcBef>
                <a:spcPct val="20000"/>
              </a:spcBef>
              <a:spcAft>
                <a:spcPts val="600"/>
              </a:spcAft>
              <a:buClr>
                <a:srgbClr val="DC9E1F"/>
              </a:buClr>
            </a:pPr>
            <a:r>
              <a:rPr lang="id-ID" sz="2000" b="1" spc="30" dirty="0">
                <a:solidFill>
                  <a:srgbClr val="DC9E1F"/>
                </a:solidFill>
              </a:rPr>
              <a:t>Jenis kamera yang pertama kali menggebrak dunia fotografi adalah KAMERA OBSCURA (abad ke-17)</a:t>
            </a:r>
          </a:p>
          <a:p>
            <a:pPr lvl="0" algn="just">
              <a:spcBef>
                <a:spcPct val="20000"/>
              </a:spcBef>
              <a:spcAft>
                <a:spcPts val="600"/>
              </a:spcAft>
              <a:buClr>
                <a:srgbClr val="DC9E1F"/>
              </a:buClr>
            </a:pPr>
            <a:endParaRPr lang="id-ID" sz="2000" b="1" spc="30" dirty="0">
              <a:solidFill>
                <a:srgbClr val="DC9E1F"/>
              </a:solidFill>
            </a:endParaRPr>
          </a:p>
          <a:p>
            <a:pPr lvl="0" algn="just">
              <a:spcBef>
                <a:spcPct val="20000"/>
              </a:spcBef>
              <a:spcAft>
                <a:spcPts val="600"/>
              </a:spcAft>
              <a:buClr>
                <a:srgbClr val="DC9E1F"/>
              </a:buClr>
            </a:pPr>
            <a:r>
              <a:rPr lang="id-ID" sz="2000" b="1" spc="30" dirty="0">
                <a:solidFill>
                  <a:srgbClr val="DC9E1F"/>
                </a:solidFill>
              </a:rPr>
              <a:t>Tahun 1888, George Eastman, memperkenalkan Box-Camera (Kamera Kotak) dengan merk Kodak, sebagai produk pertama dalam sejarah kamera yang tersedia untuk masyarakat umum. </a:t>
            </a:r>
          </a:p>
          <a:p>
            <a:pPr lvl="0" algn="just">
              <a:spcBef>
                <a:spcPct val="20000"/>
              </a:spcBef>
              <a:spcAft>
                <a:spcPts val="600"/>
              </a:spcAft>
              <a:buClr>
                <a:srgbClr val="DC9E1F"/>
              </a:buClr>
            </a:pPr>
            <a:endParaRPr lang="id-ID" sz="2000" b="1" spc="30" dirty="0">
              <a:solidFill>
                <a:srgbClr val="DC9E1F"/>
              </a:solidFill>
            </a:endParaRPr>
          </a:p>
          <a:p>
            <a:pPr lvl="0" algn="just">
              <a:spcBef>
                <a:spcPct val="20000"/>
              </a:spcBef>
              <a:spcAft>
                <a:spcPts val="600"/>
              </a:spcAft>
              <a:buClr>
                <a:srgbClr val="DC9E1F"/>
              </a:buClr>
            </a:pPr>
            <a:r>
              <a:rPr lang="id-ID" sz="2000" b="1" spc="30" dirty="0">
                <a:solidFill>
                  <a:srgbClr val="DC9E1F"/>
                </a:solidFill>
              </a:rPr>
              <a:t>Kamera Digital pertama kali merekam gambar yang dapat dionalh dengan  komputer adalah Fuji DS-1P tahun 1988.</a:t>
            </a:r>
          </a:p>
        </p:txBody>
      </p:sp>
      <p:sp>
        <p:nvSpPr>
          <p:cNvPr id="5" name="Title 4"/>
          <p:cNvSpPr>
            <a:spLocks noGrp="1"/>
          </p:cNvSpPr>
          <p:nvPr>
            <p:ph type="title"/>
          </p:nvPr>
        </p:nvSpPr>
        <p:spPr/>
        <p:txBody>
          <a:bodyPr/>
          <a:lstStyle/>
          <a:p>
            <a:endParaRPr lang="id-ID"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5661068"/>
            <a:ext cx="73040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5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3" dur="500"/>
                                        <p:tgtEl>
                                          <p:spTgt spid="4">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2" y="188640"/>
            <a:ext cx="4860032" cy="936104"/>
          </a:xfrm>
        </p:spPr>
        <p:txBody>
          <a:bodyPr>
            <a:normAutofit fontScale="90000"/>
          </a:bodyPr>
          <a:lstStyle/>
          <a:p>
            <a:r>
              <a:rPr lang="id-ID" sz="2800" b="1" dirty="0" smtClean="0">
                <a:latin typeface="Aharoni" pitchFamily="2" charset="-79"/>
                <a:cs typeface="Aharoni" pitchFamily="2" charset="-79"/>
              </a:rPr>
              <a:t>Pengertian dan prinsip dasar fotografi</a:t>
            </a:r>
            <a:endParaRPr lang="id-ID" sz="2800" b="1" dirty="0">
              <a:latin typeface="Aharoni" pitchFamily="2" charset="-79"/>
              <a:cs typeface="Aharoni" pitchFamily="2" charset="-79"/>
            </a:endParaRPr>
          </a:p>
        </p:txBody>
      </p:sp>
      <p:sp>
        <p:nvSpPr>
          <p:cNvPr id="3" name="Text Placeholder 2"/>
          <p:cNvSpPr>
            <a:spLocks noGrp="1"/>
          </p:cNvSpPr>
          <p:nvPr>
            <p:ph type="body" idx="1"/>
          </p:nvPr>
        </p:nvSpPr>
        <p:spPr>
          <a:xfrm>
            <a:off x="179512" y="1484784"/>
            <a:ext cx="8243193" cy="2736304"/>
          </a:xfrm>
        </p:spPr>
        <p:txBody>
          <a:bodyPr>
            <a:normAutofit/>
          </a:bodyPr>
          <a:lstStyle/>
          <a:p>
            <a:r>
              <a:rPr lang="id-ID" sz="2000" b="1" dirty="0" smtClean="0"/>
              <a:t>Secara etimologi, fotografi berasal dari bahasa Inggris yakni </a:t>
            </a:r>
            <a:r>
              <a:rPr lang="id-ID" sz="2000" b="1" i="1" dirty="0" smtClean="0"/>
              <a:t>Photography. </a:t>
            </a:r>
          </a:p>
          <a:p>
            <a:r>
              <a:rPr lang="id-ID" sz="2000" b="1" dirty="0" smtClean="0"/>
              <a:t>Kata </a:t>
            </a:r>
            <a:r>
              <a:rPr lang="id-ID" sz="2000" b="1" i="1" dirty="0"/>
              <a:t>p</a:t>
            </a:r>
            <a:r>
              <a:rPr lang="id-ID" sz="2000" b="1" i="1" dirty="0" smtClean="0"/>
              <a:t>hotography </a:t>
            </a:r>
            <a:r>
              <a:rPr lang="id-ID" sz="2000" b="1" dirty="0" smtClean="0"/>
              <a:t>diadaptasi dari bahasa Yunani, yakni</a:t>
            </a:r>
            <a:r>
              <a:rPr lang="id-ID" sz="2000" b="1" i="1" dirty="0" smtClean="0"/>
              <a:t> photos </a:t>
            </a:r>
            <a:r>
              <a:rPr lang="id-ID" sz="2000" b="1" dirty="0" smtClean="0"/>
              <a:t>yang berarti cahaya dan </a:t>
            </a:r>
            <a:r>
              <a:rPr lang="id-ID" sz="2000" b="1" i="1" dirty="0" smtClean="0"/>
              <a:t>graphein</a:t>
            </a:r>
            <a:r>
              <a:rPr lang="id-ID" sz="2000" b="1" dirty="0" smtClean="0"/>
              <a:t> yag berarti gambar atau menggambar.</a:t>
            </a:r>
          </a:p>
          <a:p>
            <a:endParaRPr lang="id-ID" sz="2000" b="1" dirty="0"/>
          </a:p>
          <a:p>
            <a:r>
              <a:rPr lang="id-ID" sz="2000" b="1" dirty="0" smtClean="0"/>
              <a:t>“The words ‘photography’ means drawing with light...”(Hedgecoe, 1990:6)</a:t>
            </a:r>
          </a:p>
          <a:p>
            <a:endParaRPr lang="id-ID" sz="2000" b="1" dirty="0"/>
          </a:p>
          <a:p>
            <a:endParaRPr lang="id-ID" sz="2000" b="1" dirty="0" smtClean="0"/>
          </a:p>
        </p:txBody>
      </p:sp>
      <p:sp>
        <p:nvSpPr>
          <p:cNvPr id="4" name="Rounded Rectangle 3"/>
          <p:cNvSpPr/>
          <p:nvPr/>
        </p:nvSpPr>
        <p:spPr>
          <a:xfrm>
            <a:off x="395536" y="3861048"/>
            <a:ext cx="8352928" cy="259228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spcBef>
                <a:spcPct val="20000"/>
              </a:spcBef>
            </a:pPr>
            <a:r>
              <a:rPr lang="id-ID" sz="2000" b="1" dirty="0">
                <a:solidFill>
                  <a:schemeClr val="bg2"/>
                </a:solidFill>
              </a:rPr>
              <a:t>Fotografi sebagai teknik : </a:t>
            </a:r>
            <a:r>
              <a:rPr lang="id-ID" sz="2000" dirty="0">
                <a:solidFill>
                  <a:schemeClr val="bg2"/>
                </a:solidFill>
              </a:rPr>
              <a:t>Mengetahui cara-cara memotret dengan benar, mengatur pencahayaan, mengolah gambar yang benar, dan semua yang berkeitan dengan fotografi sendiri. </a:t>
            </a:r>
          </a:p>
          <a:p>
            <a:pPr lvl="0">
              <a:spcBef>
                <a:spcPct val="20000"/>
              </a:spcBef>
            </a:pPr>
            <a:r>
              <a:rPr lang="id-ID" sz="2000" b="1" dirty="0">
                <a:solidFill>
                  <a:schemeClr val="bg2"/>
                </a:solidFill>
              </a:rPr>
              <a:t>Fotografi sebagai  karya seni : </a:t>
            </a:r>
            <a:r>
              <a:rPr lang="id-ID" sz="2000" dirty="0">
                <a:solidFill>
                  <a:schemeClr val="bg2"/>
                </a:solidFill>
              </a:rPr>
              <a:t>Mengandung nilai estetika (keindahan) yang mencerminkan pikiran dan perasaan dari fotografer yang ingin menyampaikan pesannya melalui gambar/foto.</a:t>
            </a:r>
          </a:p>
          <a:p>
            <a:pPr lvl="0">
              <a:spcBef>
                <a:spcPct val="20000"/>
              </a:spcBef>
            </a:pPr>
            <a:r>
              <a:rPr lang="id-ID" sz="2000" dirty="0">
                <a:solidFill>
                  <a:schemeClr val="bg2"/>
                </a:solidFill>
              </a:rPr>
              <a:t>		</a:t>
            </a:r>
            <a:r>
              <a:rPr lang="id-ID" sz="2000" dirty="0" smtClean="0">
                <a:solidFill>
                  <a:schemeClr val="bg2"/>
                </a:solidFill>
              </a:rPr>
              <a:t>				(</a:t>
            </a:r>
            <a:r>
              <a:rPr lang="id-ID" sz="2000" dirty="0">
                <a:solidFill>
                  <a:schemeClr val="bg2"/>
                </a:solidFill>
              </a:rPr>
              <a:t>Sudjojo, 2010:vi)</a:t>
            </a:r>
          </a:p>
        </p:txBody>
      </p:sp>
      <p:pic>
        <p:nvPicPr>
          <p:cNvPr id="1026" name="Picture 2" descr="D:\Bahan Mengajar\foto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9116">
            <a:off x="4995030" y="72755"/>
            <a:ext cx="4032448" cy="16192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5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p:cTn id="4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1" end="1"/>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2880320"/>
          </a:xfrm>
        </p:spPr>
        <p:txBody>
          <a:bodyPr>
            <a:noAutofit/>
          </a:bodyPr>
          <a:lstStyle/>
          <a:p>
            <a:pPr algn="ctr"/>
            <a:r>
              <a:rPr lang="id-ID" sz="2800" dirty="0" smtClean="0">
                <a:latin typeface="Berlin Sans FB" pitchFamily="34" charset="0"/>
              </a:rPr>
              <a:t>Teknologi kamera yang paling bertahan saat ini adalah kamera dengan sistem bidik yang hanya menggunakan satu lensa dikenal dengan sebutan </a:t>
            </a:r>
            <a:br>
              <a:rPr lang="id-ID" sz="2800" dirty="0" smtClean="0">
                <a:latin typeface="Berlin Sans FB" pitchFamily="34" charset="0"/>
              </a:rPr>
            </a:br>
            <a:r>
              <a:rPr lang="id-ID" sz="2800" dirty="0" smtClean="0">
                <a:latin typeface="Berlin Sans FB" pitchFamily="34" charset="0"/>
              </a:rPr>
              <a:t/>
            </a:r>
            <a:br>
              <a:rPr lang="id-ID" sz="2800" dirty="0" smtClean="0">
                <a:latin typeface="Berlin Sans FB" pitchFamily="34" charset="0"/>
              </a:rPr>
            </a:br>
            <a:r>
              <a:rPr lang="id-ID" sz="2800" b="1" i="1" dirty="0" smtClean="0">
                <a:solidFill>
                  <a:srgbClr val="FF0000"/>
                </a:solidFill>
                <a:latin typeface="Berlin Sans FB" pitchFamily="34" charset="0"/>
              </a:rPr>
              <a:t>“Single Lens Reflex Camera - SLR”</a:t>
            </a:r>
            <a:endParaRPr lang="id-ID" sz="2800" b="1" i="1" dirty="0">
              <a:solidFill>
                <a:srgbClr val="FF0000"/>
              </a:solidFill>
              <a:latin typeface="Berlin Sans FB" pitchFamily="34" charset="0"/>
            </a:endParaRPr>
          </a:p>
        </p:txBody>
      </p:sp>
      <p:sp>
        <p:nvSpPr>
          <p:cNvPr id="3" name="Text Placeholder 2"/>
          <p:cNvSpPr>
            <a:spLocks noGrp="1"/>
          </p:cNvSpPr>
          <p:nvPr>
            <p:ph type="body" idx="1"/>
          </p:nvPr>
        </p:nvSpPr>
        <p:spPr>
          <a:xfrm>
            <a:off x="395536" y="3068960"/>
            <a:ext cx="4040188" cy="639762"/>
          </a:xfrm>
        </p:spPr>
        <p:txBody>
          <a:bodyPr>
            <a:normAutofit/>
          </a:bodyPr>
          <a:lstStyle/>
          <a:p>
            <a:pPr algn="ctr"/>
            <a:r>
              <a:rPr lang="id-ID" sz="2000" b="1" dirty="0" smtClean="0">
                <a:solidFill>
                  <a:schemeClr val="accent4">
                    <a:lumMod val="20000"/>
                    <a:lumOff val="80000"/>
                  </a:schemeClr>
                </a:solidFill>
              </a:rPr>
              <a:t>SLR ANALOG</a:t>
            </a:r>
            <a:endParaRPr lang="id-ID" sz="2000" b="1" dirty="0">
              <a:solidFill>
                <a:schemeClr val="accent4">
                  <a:lumMod val="20000"/>
                  <a:lumOff val="80000"/>
                </a:schemeClr>
              </a:solidFill>
            </a:endParaRPr>
          </a:p>
        </p:txBody>
      </p:sp>
      <p:sp>
        <p:nvSpPr>
          <p:cNvPr id="5" name="Text Placeholder 4"/>
          <p:cNvSpPr>
            <a:spLocks noGrp="1"/>
          </p:cNvSpPr>
          <p:nvPr>
            <p:ph type="body" sz="quarter" idx="3"/>
          </p:nvPr>
        </p:nvSpPr>
        <p:spPr>
          <a:xfrm>
            <a:off x="4644008" y="3068960"/>
            <a:ext cx="4041775" cy="639762"/>
          </a:xfrm>
        </p:spPr>
        <p:txBody>
          <a:bodyPr>
            <a:normAutofit/>
          </a:bodyPr>
          <a:lstStyle/>
          <a:p>
            <a:pPr algn="ctr"/>
            <a:r>
              <a:rPr lang="id-ID" sz="2000" b="1" dirty="0" smtClean="0">
                <a:solidFill>
                  <a:schemeClr val="accent4">
                    <a:lumMod val="20000"/>
                    <a:lumOff val="80000"/>
                  </a:schemeClr>
                </a:solidFill>
              </a:rPr>
              <a:t>SLR DIGITAL</a:t>
            </a:r>
            <a:endParaRPr lang="id-ID" sz="2000" b="1" dirty="0">
              <a:solidFill>
                <a:schemeClr val="accent4">
                  <a:lumMod val="20000"/>
                  <a:lumOff val="80000"/>
                </a:schemeClr>
              </a:solidFill>
            </a:endParaRPr>
          </a:p>
        </p:txBody>
      </p:sp>
      <p:pic>
        <p:nvPicPr>
          <p:cNvPr id="2050" name="Picture 2" descr="D:\Bahan Mengajar\foto 15.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0708" y="3789040"/>
            <a:ext cx="4383783" cy="288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1" name="Picture 3" descr="D:\Bahan Mengajar\foto 14.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3438" y="3840692"/>
            <a:ext cx="4041775" cy="26945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 calcmode="lin" valueType="num">
                                      <p:cBhvr>
                                        <p:cTn id="33" dur="1000" fill="hold"/>
                                        <p:tgtEl>
                                          <p:spTgt spid="2051"/>
                                        </p:tgtEl>
                                        <p:attrNameLst>
                                          <p:attrName>ppt_w</p:attrName>
                                        </p:attrNameLst>
                                      </p:cBhvr>
                                      <p:tavLst>
                                        <p:tav tm="0">
                                          <p:val>
                                            <p:fltVal val="0"/>
                                          </p:val>
                                        </p:tav>
                                        <p:tav tm="100000">
                                          <p:val>
                                            <p:strVal val="#ppt_w"/>
                                          </p:val>
                                        </p:tav>
                                      </p:tavLst>
                                    </p:anim>
                                    <p:anim calcmode="lin" valueType="num">
                                      <p:cBhvr>
                                        <p:cTn id="34" dur="1000" fill="hold"/>
                                        <p:tgtEl>
                                          <p:spTgt spid="2051"/>
                                        </p:tgtEl>
                                        <p:attrNameLst>
                                          <p:attrName>ppt_h</p:attrName>
                                        </p:attrNameLst>
                                      </p:cBhvr>
                                      <p:tavLst>
                                        <p:tav tm="0">
                                          <p:val>
                                            <p:fltVal val="0"/>
                                          </p:val>
                                        </p:tav>
                                        <p:tav tm="100000">
                                          <p:val>
                                            <p:strVal val="#ppt_h"/>
                                          </p:val>
                                        </p:tav>
                                      </p:tavLst>
                                    </p:anim>
                                    <p:anim calcmode="lin" valueType="num">
                                      <p:cBhvr>
                                        <p:cTn id="35" dur="1000" fill="hold"/>
                                        <p:tgtEl>
                                          <p:spTgt spid="2051"/>
                                        </p:tgtEl>
                                        <p:attrNameLst>
                                          <p:attrName>style.rotation</p:attrName>
                                        </p:attrNameLst>
                                      </p:cBhvr>
                                      <p:tavLst>
                                        <p:tav tm="0">
                                          <p:val>
                                            <p:fltVal val="90"/>
                                          </p:val>
                                        </p:tav>
                                        <p:tav tm="100000">
                                          <p:val>
                                            <p:fltVal val="0"/>
                                          </p:val>
                                        </p:tav>
                                      </p:tavLst>
                                    </p:anim>
                                    <p:animEffect transition="in" filter="fade">
                                      <p:cBhvr>
                                        <p:cTn id="3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39752" y="5985404"/>
            <a:ext cx="6475516" cy="836712"/>
          </a:xfrm>
        </p:spPr>
        <p:txBody>
          <a:bodyPr>
            <a:normAutofit/>
          </a:bodyPr>
          <a:lstStyle/>
          <a:p>
            <a:pPr marL="0" lvl="0" indent="0" algn="ctr">
              <a:buNone/>
            </a:pPr>
            <a:r>
              <a:rPr lang="id-ID" sz="2000" b="1" dirty="0">
                <a:solidFill>
                  <a:srgbClr val="FF0000"/>
                </a:solidFill>
              </a:rPr>
              <a:t>Kamera dengan refleks lensa tunggal yang masih menggunakan </a:t>
            </a:r>
            <a:r>
              <a:rPr lang="id-ID" sz="2000" b="1" dirty="0" smtClean="0">
                <a:solidFill>
                  <a:srgbClr val="FF0000"/>
                </a:solidFill>
              </a:rPr>
              <a:t>“film” </a:t>
            </a:r>
            <a:r>
              <a:rPr lang="id-ID" sz="2000" b="1" dirty="0">
                <a:solidFill>
                  <a:srgbClr val="FF0000"/>
                </a:solidFill>
              </a:rPr>
              <a:t>sebagai alat perekam </a:t>
            </a:r>
            <a:r>
              <a:rPr lang="id-ID" sz="2000" b="1" dirty="0" smtClean="0">
                <a:solidFill>
                  <a:srgbClr val="FF0000"/>
                </a:solidFill>
              </a:rPr>
              <a:t>gambarnya.</a:t>
            </a:r>
            <a:endParaRPr lang="id-ID" sz="2000" b="1" dirty="0">
              <a:solidFill>
                <a:srgbClr val="FF0000"/>
              </a:solidFill>
            </a:endParaRPr>
          </a:p>
          <a:p>
            <a:pPr marL="0" indent="0" algn="ctr">
              <a:buNone/>
            </a:pPr>
            <a:endParaRPr lang="id-ID" sz="2000" b="1" dirty="0">
              <a:solidFill>
                <a:srgbClr val="FF0000"/>
              </a:solidFill>
            </a:endParaRPr>
          </a:p>
        </p:txBody>
      </p:sp>
      <p:sp>
        <p:nvSpPr>
          <p:cNvPr id="2" name="Title 1"/>
          <p:cNvSpPr>
            <a:spLocks noGrp="1"/>
          </p:cNvSpPr>
          <p:nvPr>
            <p:ph type="title"/>
          </p:nvPr>
        </p:nvSpPr>
        <p:spPr>
          <a:xfrm>
            <a:off x="251520" y="5877272"/>
            <a:ext cx="2304256" cy="792088"/>
          </a:xfrm>
        </p:spPr>
        <p:txBody>
          <a:bodyPr>
            <a:normAutofit/>
          </a:bodyPr>
          <a:lstStyle/>
          <a:p>
            <a:r>
              <a:rPr lang="id-ID" dirty="0" smtClean="0"/>
              <a:t>Anatomi Kamera </a:t>
            </a:r>
            <a:br>
              <a:rPr lang="id-ID" dirty="0" smtClean="0"/>
            </a:br>
            <a:r>
              <a:rPr lang="id-ID" dirty="0" smtClean="0"/>
              <a:t>SLR Analog</a:t>
            </a:r>
            <a:endParaRPr lang="id-ID" dirty="0"/>
          </a:p>
        </p:txBody>
      </p:sp>
      <p:sp>
        <p:nvSpPr>
          <p:cNvPr id="4" name="Text Placeholder 3"/>
          <p:cNvSpPr>
            <a:spLocks noGrp="1"/>
          </p:cNvSpPr>
          <p:nvPr>
            <p:ph type="body" sz="half" idx="2"/>
          </p:nvPr>
        </p:nvSpPr>
        <p:spPr>
          <a:xfrm>
            <a:off x="34534" y="836712"/>
            <a:ext cx="3096344" cy="3645024"/>
          </a:xfrm>
        </p:spPr>
        <p:txBody>
          <a:bodyPr>
            <a:normAutofit/>
          </a:bodyPr>
          <a:lstStyle/>
          <a:p>
            <a:endParaRPr lang="id-ID" dirty="0"/>
          </a:p>
        </p:txBody>
      </p:sp>
      <p:pic>
        <p:nvPicPr>
          <p:cNvPr id="2050" name="Picture 2" descr="D:\Bahan Mengajar\ANATOMI KAMERA ANA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719971" cy="58245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4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31640" y="5984304"/>
            <a:ext cx="6552728" cy="757064"/>
          </a:xfrm>
        </p:spPr>
        <p:txBody>
          <a:bodyPr>
            <a:normAutofit fontScale="92500"/>
          </a:bodyPr>
          <a:lstStyle/>
          <a:p>
            <a:pPr marL="0" lvl="0" indent="0" algn="ctr">
              <a:buNone/>
            </a:pPr>
            <a:r>
              <a:rPr lang="id-ID" sz="2000" b="1" dirty="0" smtClean="0">
                <a:solidFill>
                  <a:srgbClr val="FF0000"/>
                </a:solidFill>
              </a:rPr>
              <a:t>Kamera dengan refleks lensa tunggal yang telah  menggunakan “sensor digital” sebagai alat perekam gambarnya.</a:t>
            </a:r>
          </a:p>
          <a:p>
            <a:pPr marL="0" indent="0">
              <a:buNone/>
            </a:pPr>
            <a:endParaRPr lang="id-ID" dirty="0">
              <a:solidFill>
                <a:schemeClr val="accent4">
                  <a:lumMod val="20000"/>
                  <a:lumOff val="80000"/>
                </a:schemeClr>
              </a:solidFill>
            </a:endParaRPr>
          </a:p>
        </p:txBody>
      </p:sp>
      <p:sp>
        <p:nvSpPr>
          <p:cNvPr id="2" name="Title 1"/>
          <p:cNvSpPr>
            <a:spLocks noGrp="1"/>
          </p:cNvSpPr>
          <p:nvPr>
            <p:ph type="title"/>
          </p:nvPr>
        </p:nvSpPr>
        <p:spPr>
          <a:xfrm>
            <a:off x="179512" y="-171400"/>
            <a:ext cx="2088232" cy="814412"/>
          </a:xfrm>
        </p:spPr>
        <p:txBody>
          <a:bodyPr>
            <a:normAutofit/>
          </a:bodyPr>
          <a:lstStyle/>
          <a:p>
            <a:r>
              <a:rPr lang="id-ID" dirty="0" smtClean="0"/>
              <a:t>Anatomi Kamera </a:t>
            </a:r>
            <a:br>
              <a:rPr lang="id-ID" dirty="0" smtClean="0"/>
            </a:br>
            <a:r>
              <a:rPr lang="id-ID" dirty="0" smtClean="0"/>
              <a:t>SLR Digital </a:t>
            </a:r>
            <a:endParaRPr lang="id-ID" dirty="0"/>
          </a:p>
        </p:txBody>
      </p:sp>
      <p:sp>
        <p:nvSpPr>
          <p:cNvPr id="4" name="Text Placeholder 3"/>
          <p:cNvSpPr>
            <a:spLocks noGrp="1"/>
          </p:cNvSpPr>
          <p:nvPr>
            <p:ph type="body" sz="half" idx="2"/>
          </p:nvPr>
        </p:nvSpPr>
        <p:spPr>
          <a:xfrm>
            <a:off x="251520" y="836712"/>
            <a:ext cx="3322712" cy="4608512"/>
          </a:xfrm>
        </p:spPr>
        <p:txBody>
          <a:bodyPr>
            <a:noAutofit/>
          </a:bodyPr>
          <a:lstStyle/>
          <a:p>
            <a:r>
              <a:rPr lang="id-ID" b="1" u="sng" dirty="0" smtClean="0"/>
              <a:t> </a:t>
            </a:r>
            <a:endParaRPr lang="id-ID" dirty="0"/>
          </a:p>
        </p:txBody>
      </p:sp>
      <p:pic>
        <p:nvPicPr>
          <p:cNvPr id="4098" name="Picture 2" descr="D:\Bahan Mengajar\anatomi kamera DSL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52936"/>
            <a:ext cx="4032448" cy="3031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Bahan Mengajar\anatomi kamera DSL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3" y="620688"/>
            <a:ext cx="4444139" cy="3417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980728"/>
            <a:ext cx="2592288" cy="1754326"/>
          </a:xfrm>
          <a:prstGeom prst="rect">
            <a:avLst/>
          </a:prstGeom>
          <a:noFill/>
        </p:spPr>
        <p:txBody>
          <a:bodyPr wrap="square" rtlCol="0">
            <a:spAutoFit/>
          </a:bodyPr>
          <a:lstStyle/>
          <a:p>
            <a:r>
              <a:rPr lang="id-ID" dirty="0" smtClean="0"/>
              <a:t>12. View Finder </a:t>
            </a:r>
          </a:p>
          <a:p>
            <a:r>
              <a:rPr lang="id-ID" dirty="0" smtClean="0"/>
              <a:t>13. LCD screen</a:t>
            </a:r>
          </a:p>
          <a:p>
            <a:r>
              <a:rPr lang="id-ID" dirty="0" smtClean="0"/>
              <a:t>14. Tombol Navigasi</a:t>
            </a:r>
          </a:p>
          <a:p>
            <a:r>
              <a:rPr lang="id-ID" dirty="0" smtClean="0"/>
              <a:t>15. Tombol AV</a:t>
            </a:r>
          </a:p>
          <a:p>
            <a:r>
              <a:rPr lang="id-ID" dirty="0" smtClean="0"/>
              <a:t>16. Tombol Fn/Q</a:t>
            </a:r>
          </a:p>
          <a:p>
            <a:r>
              <a:rPr lang="id-ID" dirty="0" smtClean="0"/>
              <a:t>17. Tombol zoom in-out</a:t>
            </a:r>
            <a:endParaRPr lang="id-ID" dirty="0"/>
          </a:p>
        </p:txBody>
      </p:sp>
      <p:sp>
        <p:nvSpPr>
          <p:cNvPr id="6" name="TextBox 5"/>
          <p:cNvSpPr txBox="1"/>
          <p:nvPr/>
        </p:nvSpPr>
        <p:spPr>
          <a:xfrm>
            <a:off x="290334" y="4255928"/>
            <a:ext cx="1757212" cy="1477328"/>
          </a:xfrm>
          <a:prstGeom prst="rect">
            <a:avLst/>
          </a:prstGeom>
          <a:noFill/>
        </p:spPr>
        <p:txBody>
          <a:bodyPr wrap="none" rtlCol="0">
            <a:spAutoFit/>
          </a:bodyPr>
          <a:lstStyle/>
          <a:p>
            <a:r>
              <a:rPr lang="id-ID" dirty="0" smtClean="0"/>
              <a:t>1. Lensa</a:t>
            </a:r>
          </a:p>
          <a:p>
            <a:r>
              <a:rPr lang="id-ID" dirty="0" smtClean="0"/>
              <a:t>2. Grip</a:t>
            </a:r>
          </a:p>
          <a:p>
            <a:r>
              <a:rPr lang="id-ID" dirty="0" smtClean="0"/>
              <a:t>3. Tombol Lensa</a:t>
            </a:r>
          </a:p>
          <a:p>
            <a:r>
              <a:rPr lang="id-ID" dirty="0" smtClean="0"/>
              <a:t>4. Stabilizer</a:t>
            </a:r>
          </a:p>
          <a:p>
            <a:r>
              <a:rPr lang="id-ID" dirty="0" smtClean="0"/>
              <a:t>5. Shutter Release</a:t>
            </a:r>
            <a:endParaRPr lang="id-ID" dirty="0"/>
          </a:p>
        </p:txBody>
      </p:sp>
      <p:sp>
        <p:nvSpPr>
          <p:cNvPr id="7" name="TextBox 6"/>
          <p:cNvSpPr txBox="1"/>
          <p:nvPr/>
        </p:nvSpPr>
        <p:spPr>
          <a:xfrm>
            <a:off x="2550547" y="4183920"/>
            <a:ext cx="2052165" cy="1754326"/>
          </a:xfrm>
          <a:prstGeom prst="rect">
            <a:avLst/>
          </a:prstGeom>
          <a:noFill/>
        </p:spPr>
        <p:txBody>
          <a:bodyPr wrap="none" rtlCol="0">
            <a:spAutoFit/>
          </a:bodyPr>
          <a:lstStyle/>
          <a:p>
            <a:r>
              <a:rPr lang="id-ID" dirty="0" smtClean="0"/>
              <a:t>6. Tombol Flash</a:t>
            </a:r>
          </a:p>
          <a:p>
            <a:r>
              <a:rPr lang="id-ID" dirty="0" smtClean="0"/>
              <a:t>7. </a:t>
            </a:r>
            <a:r>
              <a:rPr lang="id-ID" dirty="0" smtClean="0"/>
              <a:t>Dial/Shutter speed</a:t>
            </a:r>
            <a:endParaRPr lang="id-ID" dirty="0" smtClean="0"/>
          </a:p>
          <a:p>
            <a:r>
              <a:rPr lang="id-ID" dirty="0" smtClean="0"/>
              <a:t>8. Tombol Display</a:t>
            </a:r>
          </a:p>
          <a:p>
            <a:r>
              <a:rPr lang="id-ID" dirty="0" smtClean="0"/>
              <a:t>9. Thumb Wheel</a:t>
            </a:r>
          </a:p>
          <a:p>
            <a:r>
              <a:rPr lang="id-ID" dirty="0" smtClean="0"/>
              <a:t>10. Built in Flash Light</a:t>
            </a:r>
          </a:p>
          <a:p>
            <a:r>
              <a:rPr lang="id-ID" dirty="0" smtClean="0"/>
              <a:t>11. Anti Red Eye</a:t>
            </a:r>
            <a:endParaRPr lang="id-ID" dirty="0"/>
          </a:p>
        </p:txBody>
      </p:sp>
      <p:sp>
        <p:nvSpPr>
          <p:cNvPr id="8" name="TextBox 7"/>
          <p:cNvSpPr txBox="1"/>
          <p:nvPr/>
        </p:nvSpPr>
        <p:spPr>
          <a:xfrm>
            <a:off x="6804248" y="980728"/>
            <a:ext cx="2366161" cy="1200329"/>
          </a:xfrm>
          <a:prstGeom prst="rect">
            <a:avLst/>
          </a:prstGeom>
          <a:noFill/>
        </p:spPr>
        <p:txBody>
          <a:bodyPr wrap="none" rtlCol="0">
            <a:spAutoFit/>
          </a:bodyPr>
          <a:lstStyle/>
          <a:p>
            <a:r>
              <a:rPr lang="id-ID" dirty="0" smtClean="0"/>
              <a:t>18. Tombol Life view</a:t>
            </a:r>
          </a:p>
          <a:p>
            <a:r>
              <a:rPr lang="id-ID" dirty="0" smtClean="0"/>
              <a:t>19. Tombol menu dan info</a:t>
            </a:r>
          </a:p>
          <a:p>
            <a:r>
              <a:rPr lang="id-ID" dirty="0" smtClean="0"/>
              <a:t>20. Tombol preview</a:t>
            </a:r>
          </a:p>
          <a:p>
            <a:r>
              <a:rPr lang="id-ID" dirty="0" smtClean="0"/>
              <a:t>21. Tombol Delete</a:t>
            </a:r>
            <a:endParaRPr lang="id-ID" dirty="0"/>
          </a:p>
        </p:txBody>
      </p:sp>
    </p:spTree>
    <p:extLst>
      <p:ext uri="{BB962C8B-B14F-4D97-AF65-F5344CB8AC3E}">
        <p14:creationId xmlns:p14="http://schemas.microsoft.com/office/powerpoint/2010/main" val="293868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randombar(horizontal)">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randombar(horizontal)">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arn(inVertic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arn(inVertical)">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arn(inVertical)">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barn(inVertical)">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barn(inVertical)">
                                      <p:cBhvr>
                                        <p:cTn id="52" dur="500"/>
                                        <p:tgtEl>
                                          <p:spTgt spid="7">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barn(inVertical)">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barn(inVertical)">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barn(inVertical)">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barn(inVertical)">
                                      <p:cBhvr>
                                        <p:cTn id="70" dur="5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animEffect transition="in" filter="barn(inVertical)">
                                      <p:cBhvr>
                                        <p:cTn id="75" dur="500"/>
                                        <p:tgtEl>
                                          <p:spTgt spid="7">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barn(inVertical)">
                                      <p:cBhvr>
                                        <p:cTn id="80" dur="500"/>
                                        <p:tgtEl>
                                          <p:spTgt spid="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5">
                                            <p:txEl>
                                              <p:pRg st="1" end="1"/>
                                            </p:txEl>
                                          </p:spTgt>
                                        </p:tgtEl>
                                        <p:attrNameLst>
                                          <p:attrName>style.visibility</p:attrName>
                                        </p:attrNameLst>
                                      </p:cBhvr>
                                      <p:to>
                                        <p:strVal val="visible"/>
                                      </p:to>
                                    </p:set>
                                    <p:animEffect transition="in" filter="barn(inVertical)">
                                      <p:cBhvr>
                                        <p:cTn id="85" dur="500"/>
                                        <p:tgtEl>
                                          <p:spTgt spid="5">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5">
                                            <p:txEl>
                                              <p:pRg st="2" end="2"/>
                                            </p:txEl>
                                          </p:spTgt>
                                        </p:tgtEl>
                                        <p:attrNameLst>
                                          <p:attrName>style.visibility</p:attrName>
                                        </p:attrNameLst>
                                      </p:cBhvr>
                                      <p:to>
                                        <p:strVal val="visible"/>
                                      </p:to>
                                    </p:set>
                                    <p:animEffect transition="in" filter="barn(inVertical)">
                                      <p:cBhvr>
                                        <p:cTn id="90" dur="500"/>
                                        <p:tgtEl>
                                          <p:spTgt spid="5">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5">
                                            <p:txEl>
                                              <p:pRg st="3" end="3"/>
                                            </p:txEl>
                                          </p:spTgt>
                                        </p:tgtEl>
                                        <p:attrNameLst>
                                          <p:attrName>style.visibility</p:attrName>
                                        </p:attrNameLst>
                                      </p:cBhvr>
                                      <p:to>
                                        <p:strVal val="visible"/>
                                      </p:to>
                                    </p:set>
                                    <p:animEffect transition="in" filter="barn(inVertical)">
                                      <p:cBhvr>
                                        <p:cTn id="95" dur="500"/>
                                        <p:tgtEl>
                                          <p:spTgt spid="5">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5">
                                            <p:txEl>
                                              <p:pRg st="4" end="4"/>
                                            </p:txEl>
                                          </p:spTgt>
                                        </p:tgtEl>
                                        <p:attrNameLst>
                                          <p:attrName>style.visibility</p:attrName>
                                        </p:attrNameLst>
                                      </p:cBhvr>
                                      <p:to>
                                        <p:strVal val="visible"/>
                                      </p:to>
                                    </p:set>
                                    <p:animEffect transition="in" filter="barn(inVertical)">
                                      <p:cBhvr>
                                        <p:cTn id="100" dur="500"/>
                                        <p:tgtEl>
                                          <p:spTgt spid="5">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5">
                                            <p:txEl>
                                              <p:pRg st="5" end="5"/>
                                            </p:txEl>
                                          </p:spTgt>
                                        </p:tgtEl>
                                        <p:attrNameLst>
                                          <p:attrName>style.visibility</p:attrName>
                                        </p:attrNameLst>
                                      </p:cBhvr>
                                      <p:to>
                                        <p:strVal val="visible"/>
                                      </p:to>
                                    </p:set>
                                    <p:animEffect transition="in" filter="barn(inVertical)">
                                      <p:cBhvr>
                                        <p:cTn id="105" dur="500"/>
                                        <p:tgtEl>
                                          <p:spTgt spid="5">
                                            <p:txEl>
                                              <p:pRg st="5" end="5"/>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8">
                                            <p:txEl>
                                              <p:pRg st="0" end="0"/>
                                            </p:txEl>
                                          </p:spTgt>
                                        </p:tgtEl>
                                        <p:attrNameLst>
                                          <p:attrName>style.visibility</p:attrName>
                                        </p:attrNameLst>
                                      </p:cBhvr>
                                      <p:to>
                                        <p:strVal val="visible"/>
                                      </p:to>
                                    </p:set>
                                    <p:animEffect transition="in" filter="barn(inVertical)">
                                      <p:cBhvr>
                                        <p:cTn id="110" dur="500"/>
                                        <p:tgtEl>
                                          <p:spTgt spid="8">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8">
                                            <p:txEl>
                                              <p:pRg st="1" end="1"/>
                                            </p:txEl>
                                          </p:spTgt>
                                        </p:tgtEl>
                                        <p:attrNameLst>
                                          <p:attrName>style.visibility</p:attrName>
                                        </p:attrNameLst>
                                      </p:cBhvr>
                                      <p:to>
                                        <p:strVal val="visible"/>
                                      </p:to>
                                    </p:set>
                                    <p:animEffect transition="in" filter="barn(inVertical)">
                                      <p:cBhvr>
                                        <p:cTn id="115" dur="500"/>
                                        <p:tgtEl>
                                          <p:spTgt spid="8">
                                            <p:txEl>
                                              <p:pRg st="1" end="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nodeType="clickEffect">
                                  <p:stCondLst>
                                    <p:cond delay="0"/>
                                  </p:stCondLst>
                                  <p:childTnLst>
                                    <p:set>
                                      <p:cBhvr>
                                        <p:cTn id="119" dur="1" fill="hold">
                                          <p:stCondLst>
                                            <p:cond delay="0"/>
                                          </p:stCondLst>
                                        </p:cTn>
                                        <p:tgtEl>
                                          <p:spTgt spid="8">
                                            <p:txEl>
                                              <p:pRg st="2" end="2"/>
                                            </p:txEl>
                                          </p:spTgt>
                                        </p:tgtEl>
                                        <p:attrNameLst>
                                          <p:attrName>style.visibility</p:attrName>
                                        </p:attrNameLst>
                                      </p:cBhvr>
                                      <p:to>
                                        <p:strVal val="visible"/>
                                      </p:to>
                                    </p:set>
                                    <p:animEffect transition="in" filter="barn(inVertical)">
                                      <p:cBhvr>
                                        <p:cTn id="120" dur="500"/>
                                        <p:tgtEl>
                                          <p:spTgt spid="8">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8">
                                            <p:txEl>
                                              <p:pRg st="3" end="3"/>
                                            </p:txEl>
                                          </p:spTgt>
                                        </p:tgtEl>
                                        <p:attrNameLst>
                                          <p:attrName>style.visibility</p:attrName>
                                        </p:attrNameLst>
                                      </p:cBhvr>
                                      <p:to>
                                        <p:strVal val="visible"/>
                                      </p:to>
                                    </p:set>
                                    <p:animEffect transition="in" filter="barn(inVertical)">
                                      <p:cBhvr>
                                        <p:cTn id="1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5148064" y="5024209"/>
            <a:ext cx="2088232" cy="1573143"/>
          </a:xfrm>
        </p:spPr>
        <p:txBody>
          <a:bodyPr>
            <a:normAutofit fontScale="85000" lnSpcReduction="20000"/>
          </a:bodyPr>
          <a:lstStyle/>
          <a:p>
            <a:pPr marL="0" indent="0">
              <a:buNone/>
            </a:pPr>
            <a:r>
              <a:rPr lang="id-ID" sz="1800" b="1" dirty="0" smtClean="0">
                <a:solidFill>
                  <a:schemeClr val="accent6"/>
                </a:solidFill>
              </a:rPr>
              <a:t>	</a:t>
            </a:r>
          </a:p>
          <a:p>
            <a:pPr marL="0" indent="0">
              <a:buNone/>
            </a:pPr>
            <a:endParaRPr lang="id-ID" sz="1800" b="1" dirty="0">
              <a:solidFill>
                <a:schemeClr val="accent6"/>
              </a:solidFill>
            </a:endParaRPr>
          </a:p>
          <a:p>
            <a:pPr marL="0" indent="0">
              <a:buNone/>
            </a:pPr>
            <a:endParaRPr lang="id-ID" sz="1800" b="1" dirty="0" smtClean="0">
              <a:solidFill>
                <a:schemeClr val="accent6"/>
              </a:solidFill>
            </a:endParaRPr>
          </a:p>
          <a:p>
            <a:pPr marL="0" indent="0" algn="ctr">
              <a:buNone/>
            </a:pPr>
            <a:endParaRPr lang="id-ID" sz="1800" b="1" dirty="0" smtClean="0">
              <a:solidFill>
                <a:schemeClr val="accent6"/>
              </a:solidFill>
            </a:endParaRPr>
          </a:p>
          <a:p>
            <a:pPr marL="0" indent="0" algn="ctr">
              <a:buNone/>
            </a:pPr>
            <a:r>
              <a:rPr lang="id-ID" sz="1800" b="1" dirty="0" smtClean="0">
                <a:solidFill>
                  <a:schemeClr val="accent6"/>
                </a:solidFill>
              </a:rPr>
              <a:t>Lensa Makro</a:t>
            </a:r>
            <a:endParaRPr lang="id-ID" sz="1800" b="1" dirty="0">
              <a:solidFill>
                <a:schemeClr val="accent6"/>
              </a:solidFill>
            </a:endParaRPr>
          </a:p>
        </p:txBody>
      </p:sp>
      <p:sp>
        <p:nvSpPr>
          <p:cNvPr id="4" name="Content Placeholder 3"/>
          <p:cNvSpPr>
            <a:spLocks noGrp="1"/>
          </p:cNvSpPr>
          <p:nvPr>
            <p:ph sz="quarter" idx="13"/>
          </p:nvPr>
        </p:nvSpPr>
        <p:spPr>
          <a:xfrm>
            <a:off x="-540774" y="4005521"/>
            <a:ext cx="2880457" cy="1631977"/>
          </a:xfrm>
        </p:spPr>
        <p:txBody>
          <a:bodyPr>
            <a:noAutofit/>
          </a:bodyPr>
          <a:lstStyle/>
          <a:p>
            <a:endParaRPr lang="id-ID" sz="1800" b="1" dirty="0" smtClean="0">
              <a:solidFill>
                <a:schemeClr val="accent6"/>
              </a:solidFill>
            </a:endParaRPr>
          </a:p>
          <a:p>
            <a:endParaRPr lang="id-ID" sz="1800" b="1" dirty="0">
              <a:solidFill>
                <a:schemeClr val="accent6"/>
              </a:solidFill>
            </a:endParaRPr>
          </a:p>
          <a:p>
            <a:endParaRPr lang="id-ID" sz="1800" b="1" dirty="0" smtClean="0">
              <a:solidFill>
                <a:schemeClr val="accent6"/>
              </a:solidFill>
            </a:endParaRPr>
          </a:p>
          <a:p>
            <a:pPr marL="0" indent="0" algn="ctr">
              <a:buNone/>
            </a:pPr>
            <a:endParaRPr lang="id-ID" sz="1800" b="1" dirty="0" smtClean="0">
              <a:solidFill>
                <a:schemeClr val="accent6"/>
              </a:solidFill>
            </a:endParaRPr>
          </a:p>
          <a:p>
            <a:pPr marL="0" indent="0" algn="ctr">
              <a:buNone/>
            </a:pPr>
            <a:r>
              <a:rPr lang="id-ID" sz="1800" b="1" dirty="0" smtClean="0">
                <a:solidFill>
                  <a:schemeClr val="accent6"/>
                </a:solidFill>
              </a:rPr>
              <a:t>Lensa Mata Ikan</a:t>
            </a:r>
          </a:p>
          <a:p>
            <a:pPr marL="0" indent="0" algn="ctr">
              <a:buNone/>
            </a:pPr>
            <a:r>
              <a:rPr lang="id-ID" sz="1800" b="1" dirty="0" smtClean="0">
                <a:solidFill>
                  <a:schemeClr val="accent6"/>
                </a:solidFill>
              </a:rPr>
              <a:t> </a:t>
            </a:r>
            <a:r>
              <a:rPr lang="id-ID" sz="1800" b="1" i="1" dirty="0" smtClean="0">
                <a:solidFill>
                  <a:schemeClr val="accent6"/>
                </a:solidFill>
              </a:rPr>
              <a:t>(Fish Eye)</a:t>
            </a:r>
            <a:endParaRPr lang="id-ID" sz="1800" b="1" i="1" dirty="0">
              <a:solidFill>
                <a:schemeClr val="accent6"/>
              </a:solidFill>
            </a:endParaRPr>
          </a:p>
        </p:txBody>
      </p:sp>
      <p:sp>
        <p:nvSpPr>
          <p:cNvPr id="2" name="Title 1"/>
          <p:cNvSpPr>
            <a:spLocks noGrp="1"/>
          </p:cNvSpPr>
          <p:nvPr>
            <p:ph type="title"/>
          </p:nvPr>
        </p:nvSpPr>
        <p:spPr>
          <a:xfrm>
            <a:off x="2771800" y="188640"/>
            <a:ext cx="3600400" cy="792088"/>
          </a:xfrm>
        </p:spPr>
        <p:txBody>
          <a:bodyPr/>
          <a:lstStyle/>
          <a:p>
            <a:r>
              <a:rPr lang="id-ID" sz="4000" dirty="0" smtClean="0">
                <a:latin typeface="Bauhaus 93" pitchFamily="82" charset="0"/>
              </a:rPr>
              <a:t>Lensa Kamera</a:t>
            </a:r>
            <a:endParaRPr lang="id-ID" sz="4000" dirty="0">
              <a:latin typeface="Bauhaus 93" pitchFamily="82" charset="0"/>
            </a:endParaRPr>
          </a:p>
        </p:txBody>
      </p:sp>
      <p:sp>
        <p:nvSpPr>
          <p:cNvPr id="3" name="Text Placeholder 2"/>
          <p:cNvSpPr>
            <a:spLocks noGrp="1"/>
          </p:cNvSpPr>
          <p:nvPr>
            <p:ph type="body" idx="1"/>
          </p:nvPr>
        </p:nvSpPr>
        <p:spPr>
          <a:xfrm>
            <a:off x="2182681" y="1772816"/>
            <a:ext cx="2245303" cy="576064"/>
          </a:xfrm>
        </p:spPr>
        <p:txBody>
          <a:bodyPr>
            <a:normAutofit/>
          </a:bodyPr>
          <a:lstStyle/>
          <a:p>
            <a:pPr algn="ctr"/>
            <a:r>
              <a:rPr lang="id-ID" sz="1800" b="1" dirty="0" smtClean="0">
                <a:solidFill>
                  <a:schemeClr val="accent6"/>
                </a:solidFill>
              </a:rPr>
              <a:t>Lensa Normal</a:t>
            </a:r>
            <a:endParaRPr lang="id-ID" sz="1800" b="1" dirty="0">
              <a:solidFill>
                <a:schemeClr val="accent6"/>
              </a:solidFill>
            </a:endParaRPr>
          </a:p>
        </p:txBody>
      </p:sp>
      <p:sp>
        <p:nvSpPr>
          <p:cNvPr id="5" name="Text Placeholder 4"/>
          <p:cNvSpPr>
            <a:spLocks noGrp="1"/>
          </p:cNvSpPr>
          <p:nvPr>
            <p:ph type="body" sz="quarter" idx="3"/>
          </p:nvPr>
        </p:nvSpPr>
        <p:spPr>
          <a:xfrm>
            <a:off x="4860032" y="1844824"/>
            <a:ext cx="2375247" cy="569764"/>
          </a:xfrm>
        </p:spPr>
        <p:txBody>
          <a:bodyPr>
            <a:normAutofit fontScale="92500" lnSpcReduction="10000"/>
          </a:bodyPr>
          <a:lstStyle/>
          <a:p>
            <a:pPr algn="ctr"/>
            <a:r>
              <a:rPr lang="id-ID" sz="1800" b="1" dirty="0" smtClean="0">
                <a:solidFill>
                  <a:schemeClr val="accent6"/>
                </a:solidFill>
              </a:rPr>
              <a:t>Lensa Sudut Lebar </a:t>
            </a:r>
            <a:r>
              <a:rPr lang="id-ID" sz="1800" b="1" i="1" dirty="0" smtClean="0">
                <a:solidFill>
                  <a:schemeClr val="accent6"/>
                </a:solidFill>
              </a:rPr>
              <a:t>(Wide)</a:t>
            </a:r>
            <a:endParaRPr lang="id-ID" sz="1800" b="1" i="1" dirty="0">
              <a:solidFill>
                <a:schemeClr val="accent6"/>
              </a:solidFill>
            </a:endParaRPr>
          </a:p>
        </p:txBody>
      </p:sp>
      <p:sp>
        <p:nvSpPr>
          <p:cNvPr id="7" name="TextBox 6"/>
          <p:cNvSpPr txBox="1"/>
          <p:nvPr/>
        </p:nvSpPr>
        <p:spPr>
          <a:xfrm>
            <a:off x="323528" y="4119463"/>
            <a:ext cx="1151854" cy="369332"/>
          </a:xfrm>
          <a:prstGeom prst="rect">
            <a:avLst/>
          </a:prstGeom>
          <a:noFill/>
        </p:spPr>
        <p:txBody>
          <a:bodyPr wrap="none" rtlCol="0">
            <a:spAutoFit/>
          </a:bodyPr>
          <a:lstStyle/>
          <a:p>
            <a:r>
              <a:rPr lang="id-ID" b="1" dirty="0" smtClean="0">
                <a:solidFill>
                  <a:schemeClr val="accent6"/>
                </a:solidFill>
              </a:rPr>
              <a:t>Lensa Tele</a:t>
            </a:r>
            <a:endParaRPr lang="id-ID" b="1" dirty="0">
              <a:solidFill>
                <a:schemeClr val="accent6"/>
              </a:solidFill>
            </a:endParaRPr>
          </a:p>
        </p:txBody>
      </p:sp>
      <p:sp>
        <p:nvSpPr>
          <p:cNvPr id="8" name="TextBox 7"/>
          <p:cNvSpPr txBox="1"/>
          <p:nvPr/>
        </p:nvSpPr>
        <p:spPr>
          <a:xfrm>
            <a:off x="6734065" y="3718400"/>
            <a:ext cx="1942391" cy="369332"/>
          </a:xfrm>
          <a:prstGeom prst="rect">
            <a:avLst/>
          </a:prstGeom>
          <a:noFill/>
        </p:spPr>
        <p:txBody>
          <a:bodyPr wrap="none" rtlCol="0">
            <a:spAutoFit/>
          </a:bodyPr>
          <a:lstStyle/>
          <a:p>
            <a:r>
              <a:rPr lang="id-ID" b="1" dirty="0" smtClean="0">
                <a:solidFill>
                  <a:schemeClr val="accent6"/>
                </a:solidFill>
              </a:rPr>
              <a:t>Lensa Vario </a:t>
            </a:r>
            <a:r>
              <a:rPr lang="id-ID" b="1" i="1" dirty="0" smtClean="0">
                <a:solidFill>
                  <a:schemeClr val="accent6"/>
                </a:solidFill>
              </a:rPr>
              <a:t>(Zoom)</a:t>
            </a:r>
            <a:endParaRPr lang="id-ID" b="1" i="1" dirty="0">
              <a:solidFill>
                <a:schemeClr val="accent6"/>
              </a:solidFill>
            </a:endParaRPr>
          </a:p>
        </p:txBody>
      </p:sp>
      <p:pic>
        <p:nvPicPr>
          <p:cNvPr id="5122" name="Picture 2" descr="D:\Bahan Mengajar\LENSA NORM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05" y="908720"/>
            <a:ext cx="2436503" cy="19492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23" name="Picture 3" descr="D:\Bahan Mengajar\LENSA SUDUT LEB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980728"/>
            <a:ext cx="2257425" cy="20288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24" name="Picture 4" descr="D:\Bahan Mengajar\LENSA TE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924944"/>
            <a:ext cx="2232248" cy="20327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25" name="Picture 5" descr="D:\Bahan Mengajar\LENSA MAKR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2403" y="4821510"/>
            <a:ext cx="2466975" cy="18478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26" name="Picture 6" descr="D:\Bahan Mengajar\LENSA FISH EY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5085184"/>
            <a:ext cx="2484624" cy="1646951"/>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27" name="Picture 7" descr="D:\Bahan Mengajar\LENSA  VARIO (ZOOM).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398" y="2558897"/>
            <a:ext cx="2561858" cy="23822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7"/>
                                        </p:tgtEl>
                                        <p:attrNameLst>
                                          <p:attrName>style.visibility</p:attrName>
                                        </p:attrNameLst>
                                      </p:cBhvr>
                                      <p:to>
                                        <p:strVal val="visible"/>
                                      </p:to>
                                    </p:set>
                                    <p:animEffect transition="in" filter="fade">
                                      <p:cBhvr>
                                        <p:cTn id="42" dur="500"/>
                                        <p:tgtEl>
                                          <p:spTgt spid="51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26"/>
                                        </p:tgtEl>
                                        <p:attrNameLst>
                                          <p:attrName>style.visibility</p:attrName>
                                        </p:attrNameLst>
                                      </p:cBhvr>
                                      <p:to>
                                        <p:strVal val="visible"/>
                                      </p:to>
                                    </p:set>
                                    <p:animEffect transition="in" filter="fade">
                                      <p:cBhvr>
                                        <p:cTn id="52" dur="500"/>
                                        <p:tgtEl>
                                          <p:spTgt spid="51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barn(inVertical)">
                                      <p:cBhvr>
                                        <p:cTn id="57" dur="500"/>
                                        <p:tgtEl>
                                          <p:spTgt spid="4">
                                            <p:txEl>
                                              <p:pRg st="4" end="4"/>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barn(inVertical)">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25"/>
                                        </p:tgtEl>
                                        <p:attrNameLst>
                                          <p:attrName>style.visibility</p:attrName>
                                        </p:attrNameLst>
                                      </p:cBhvr>
                                      <p:to>
                                        <p:strVal val="visible"/>
                                      </p:to>
                                    </p:set>
                                    <p:animEffect transition="in" filter="fade">
                                      <p:cBhvr>
                                        <p:cTn id="65" dur="500"/>
                                        <p:tgtEl>
                                          <p:spTgt spid="51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barn(inVertical)">
                                      <p:cBhvr>
                                        <p:cTn id="70" dur="500"/>
                                        <p:tgtEl>
                                          <p:spTgt spid="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barn(inVertical)">
                                      <p:cBhvr>
                                        <p:cTn id="7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build="p"/>
      <p:bldP spid="5" grpId="0" build="p"/>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600200"/>
            <a:ext cx="4968552" cy="4525963"/>
          </a:xfrm>
        </p:spPr>
        <p:txBody>
          <a:bodyPr>
            <a:normAutofit/>
          </a:bodyPr>
          <a:lstStyle/>
          <a:p>
            <a:pPr marL="0" indent="0" algn="ctr">
              <a:buNone/>
            </a:pPr>
            <a:endParaRPr lang="id-ID" sz="2800" u="sng" dirty="0" smtClean="0"/>
          </a:p>
          <a:p>
            <a:pPr marL="0" indent="0" algn="ctr">
              <a:buNone/>
            </a:pPr>
            <a:r>
              <a:rPr lang="id-ID" sz="2800" u="sng" dirty="0" smtClean="0"/>
              <a:t>Shutter Speed (Kecepatan Rana)</a:t>
            </a:r>
            <a:endParaRPr lang="id-ID" sz="2800" u="sng" dirty="0"/>
          </a:p>
        </p:txBody>
      </p:sp>
      <p:sp>
        <p:nvSpPr>
          <p:cNvPr id="4" name="Content Placeholder 3"/>
          <p:cNvSpPr>
            <a:spLocks noGrp="1"/>
          </p:cNvSpPr>
          <p:nvPr>
            <p:ph sz="quarter" idx="14"/>
          </p:nvPr>
        </p:nvSpPr>
        <p:spPr>
          <a:xfrm>
            <a:off x="4648200" y="1600200"/>
            <a:ext cx="4316288" cy="4525963"/>
          </a:xfrm>
        </p:spPr>
        <p:txBody>
          <a:bodyPr>
            <a:normAutofit/>
          </a:bodyPr>
          <a:lstStyle/>
          <a:p>
            <a:pPr marL="0" indent="0" algn="ctr">
              <a:buNone/>
            </a:pPr>
            <a:endParaRPr lang="id-ID" sz="2800" u="sng" dirty="0" smtClean="0"/>
          </a:p>
          <a:p>
            <a:pPr marL="0" indent="0" algn="ctr">
              <a:buNone/>
            </a:pPr>
            <a:endParaRPr lang="id-ID" sz="2800" u="sng" dirty="0" smtClean="0"/>
          </a:p>
          <a:p>
            <a:pPr marL="0" indent="0" algn="ctr">
              <a:buNone/>
            </a:pPr>
            <a:r>
              <a:rPr lang="id-ID" sz="2800" u="sng" dirty="0" smtClean="0"/>
              <a:t>Bukaan Diafragma</a:t>
            </a:r>
            <a:endParaRPr lang="id-ID" sz="2800" u="sng" dirty="0"/>
          </a:p>
        </p:txBody>
      </p:sp>
      <p:sp>
        <p:nvSpPr>
          <p:cNvPr id="2" name="Title 1"/>
          <p:cNvSpPr>
            <a:spLocks noGrp="1"/>
          </p:cNvSpPr>
          <p:nvPr>
            <p:ph type="title"/>
          </p:nvPr>
        </p:nvSpPr>
        <p:spPr>
          <a:xfrm>
            <a:off x="179512" y="260648"/>
            <a:ext cx="4394448" cy="1143000"/>
          </a:xfrm>
        </p:spPr>
        <p:txBody>
          <a:bodyPr/>
          <a:lstStyle/>
          <a:p>
            <a:r>
              <a:rPr lang="id-ID" sz="3200" dirty="0" smtClean="0">
                <a:latin typeface="Aharoni" pitchFamily="2" charset="-79"/>
                <a:cs typeface="Aharoni" pitchFamily="2" charset="-79"/>
              </a:rPr>
              <a:t>Shutter Speed dan Diafragma</a:t>
            </a:r>
            <a:endParaRPr lang="id-ID" sz="3200" dirty="0">
              <a:latin typeface="Aharoni" pitchFamily="2" charset="-79"/>
              <a:cs typeface="Aharoni" pitchFamily="2" charset="-79"/>
            </a:endParaRPr>
          </a:p>
        </p:txBody>
      </p:sp>
      <p:pic>
        <p:nvPicPr>
          <p:cNvPr id="1026" name="Picture 2" descr="D:\Bahan Mengajar\fot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9193">
            <a:off x="4811288" y="282459"/>
            <a:ext cx="4174618" cy="20162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7" name="Picture 3" descr="D:\Bahan Mengajar\foto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264993"/>
            <a:ext cx="7128792" cy="14763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1520" y="2636912"/>
            <a:ext cx="4320480" cy="2016224"/>
          </a:xfrm>
          <a:prstGeom prst="roundRect">
            <a:avLst>
              <a:gd name="adj"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2"/>
                </a:solidFill>
              </a:rPr>
              <a:t>Tempat masuknya cahaya.</a:t>
            </a:r>
          </a:p>
          <a:p>
            <a:pPr algn="ctr"/>
            <a:r>
              <a:rPr lang="id-ID" dirty="0" smtClean="0">
                <a:solidFill>
                  <a:schemeClr val="bg2"/>
                </a:solidFill>
              </a:rPr>
              <a:t>Semakin cepat tirai rana membuka dan menutup (kecepatan tinggi, angka besar), semakin sedikit cahaya yang masuk. </a:t>
            </a:r>
            <a:endParaRPr lang="id-ID" dirty="0">
              <a:solidFill>
                <a:schemeClr val="bg2"/>
              </a:solidFill>
            </a:endParaRPr>
          </a:p>
        </p:txBody>
      </p:sp>
      <p:sp>
        <p:nvSpPr>
          <p:cNvPr id="8" name="Rounded Rectangle 7"/>
          <p:cNvSpPr/>
          <p:nvPr/>
        </p:nvSpPr>
        <p:spPr>
          <a:xfrm>
            <a:off x="4716016" y="3284984"/>
            <a:ext cx="4320480" cy="2016224"/>
          </a:xfrm>
          <a:prstGeom prst="roundRect">
            <a:avLst>
              <a:gd name="adj"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2"/>
                </a:solidFill>
              </a:rPr>
              <a:t>Besar kecilnya bukaan diafragma memberikan pengaruh langsung pada hasil foto. Khususnya ketajaman hasil foto.</a:t>
            </a:r>
            <a:endParaRPr lang="id-ID" dirty="0">
              <a:solidFill>
                <a:schemeClr val="bg2"/>
              </a:solidFill>
            </a:endParaRPr>
          </a:p>
        </p:txBody>
      </p:sp>
    </p:spTree>
    <p:extLst>
      <p:ext uri="{BB962C8B-B14F-4D97-AF65-F5344CB8AC3E}">
        <p14:creationId xmlns:p14="http://schemas.microsoft.com/office/powerpoint/2010/main" val="40866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088" y="5379293"/>
            <a:ext cx="7772400" cy="1362075"/>
          </a:xfrm>
        </p:spPr>
        <p:txBody>
          <a:bodyPr/>
          <a:lstStyle/>
          <a:p>
            <a:pPr algn="r"/>
            <a:r>
              <a:rPr lang="id-ID" dirty="0" smtClean="0"/>
              <a:t>Ruang Tajam Gambar</a:t>
            </a:r>
            <a:br>
              <a:rPr lang="id-ID" dirty="0" smtClean="0"/>
            </a:br>
            <a:r>
              <a:rPr lang="id-ID" i="1" dirty="0" smtClean="0">
                <a:latin typeface="Aldhabi" pitchFamily="2" charset="-78"/>
                <a:cs typeface="Aldhabi" pitchFamily="2" charset="-78"/>
              </a:rPr>
              <a:t>(Depth  of  field / dof)</a:t>
            </a:r>
            <a:endParaRPr lang="id-ID" i="1" dirty="0">
              <a:latin typeface="Aldhabi" pitchFamily="2" charset="-78"/>
              <a:cs typeface="Aldhabi" pitchFamily="2" charset="-78"/>
            </a:endParaRPr>
          </a:p>
        </p:txBody>
      </p:sp>
      <p:sp>
        <p:nvSpPr>
          <p:cNvPr id="3" name="Text Placeholder 2"/>
          <p:cNvSpPr>
            <a:spLocks noGrp="1"/>
          </p:cNvSpPr>
          <p:nvPr>
            <p:ph type="body" idx="1"/>
          </p:nvPr>
        </p:nvSpPr>
        <p:spPr>
          <a:xfrm>
            <a:off x="251520" y="476672"/>
            <a:ext cx="8640960" cy="4608512"/>
          </a:xfrm>
        </p:spPr>
        <p:txBody>
          <a:bodyPr>
            <a:normAutofit fontScale="92500" lnSpcReduction="10000"/>
          </a:bodyPr>
          <a:lstStyle/>
          <a:p>
            <a:pPr algn="just"/>
            <a:r>
              <a:rPr lang="id-ID" sz="2000" b="1" dirty="0" smtClean="0">
                <a:solidFill>
                  <a:schemeClr val="tx1"/>
                </a:solidFill>
              </a:rPr>
              <a:t>Ruang tajam gambar adalah wilayah ketajaman gambar yang dapat ditangkap oleh lensa dan terekam pada film atau sensor digital kamera. </a:t>
            </a:r>
          </a:p>
          <a:p>
            <a:pPr algn="just"/>
            <a:r>
              <a:rPr lang="id-ID" sz="2000" b="1" dirty="0" smtClean="0">
                <a:solidFill>
                  <a:schemeClr val="tx1"/>
                </a:solidFill>
              </a:rPr>
              <a:t>Teknik ini sangat berguna  dalam foto jurnalistik, terutama untuk memisahkan </a:t>
            </a:r>
            <a:r>
              <a:rPr lang="id-ID" sz="2000" b="1" i="1" dirty="0" smtClean="0">
                <a:solidFill>
                  <a:schemeClr val="tx1"/>
                </a:solidFill>
              </a:rPr>
              <a:t>focus of interest d</a:t>
            </a:r>
            <a:r>
              <a:rPr lang="id-ID" sz="2000" b="1" dirty="0" smtClean="0">
                <a:solidFill>
                  <a:schemeClr val="tx1"/>
                </a:solidFill>
              </a:rPr>
              <a:t>ari belakang yang mengganggu. </a:t>
            </a:r>
          </a:p>
          <a:p>
            <a:pPr algn="just"/>
            <a:endParaRPr lang="id-ID" i="1" dirty="0" smtClean="0"/>
          </a:p>
          <a:p>
            <a:pPr algn="just"/>
            <a:endParaRPr lang="id-ID" i="1" dirty="0" smtClean="0"/>
          </a:p>
          <a:p>
            <a:pPr algn="just"/>
            <a:endParaRPr lang="id-ID" sz="2800" i="1" dirty="0"/>
          </a:p>
          <a:p>
            <a:pPr algn="just"/>
            <a:r>
              <a:rPr lang="id-ID" sz="2800" dirty="0" smtClean="0"/>
              <a:t>1. Semakin besar angka diafragmanya (bukaan makin kecil), semakin luas ruang tajamnya  </a:t>
            </a:r>
          </a:p>
          <a:p>
            <a:pPr marL="457200" indent="-457200" algn="just">
              <a:buAutoNum type="arabicPeriod" startAt="2"/>
            </a:pPr>
            <a:r>
              <a:rPr lang="id-ID" sz="2800" dirty="0" smtClean="0"/>
              <a:t>Makin panjang fokus  lensa, makin sempit ruang tajamnya.</a:t>
            </a:r>
          </a:p>
          <a:p>
            <a:pPr marL="457200" indent="-457200" algn="just">
              <a:buAutoNum type="arabicPeriod" startAt="2"/>
            </a:pPr>
            <a:r>
              <a:rPr lang="id-ID" sz="2800" dirty="0"/>
              <a:t> </a:t>
            </a:r>
            <a:r>
              <a:rPr lang="id-ID" sz="2800" dirty="0" smtClean="0"/>
              <a:t>Makin dekat jarak pemotretan, makin sempit ruang tajamnya.</a:t>
            </a:r>
            <a:endParaRPr lang="id-ID" sz="2800" dirty="0"/>
          </a:p>
        </p:txBody>
      </p:sp>
    </p:spTree>
    <p:extLst>
      <p:ext uri="{BB962C8B-B14F-4D97-AF65-F5344CB8AC3E}">
        <p14:creationId xmlns:p14="http://schemas.microsoft.com/office/powerpoint/2010/main" val="2775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989</TotalTime>
  <Words>829</Words>
  <Application>Microsoft Office PowerPoint</Application>
  <PresentationFormat>On-screen Show (4:3)</PresentationFormat>
  <Paragraphs>166</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Horizon</vt:lpstr>
      <vt:lpstr>Office Theme</vt:lpstr>
      <vt:lpstr>FOTOGRAFI</vt:lpstr>
      <vt:lpstr>PowerPoint Presentation</vt:lpstr>
      <vt:lpstr>Pengertian dan prinsip dasar fotografi</vt:lpstr>
      <vt:lpstr>Teknologi kamera yang paling bertahan saat ini adalah kamera dengan sistem bidik yang hanya menggunakan satu lensa dikenal dengan sebutan   “Single Lens Reflex Camera - SLR”</vt:lpstr>
      <vt:lpstr>Anatomi Kamera  SLR Analog</vt:lpstr>
      <vt:lpstr>Anatomi Kamera  SLR Digital </vt:lpstr>
      <vt:lpstr>Lensa Kamera</vt:lpstr>
      <vt:lpstr>Shutter Speed dan Diafragma</vt:lpstr>
      <vt:lpstr>Ruang Tajam Gambar (Depth  of  field / dof)</vt:lpstr>
      <vt:lpstr>Komposisi</vt:lpstr>
      <vt:lpstr>Teknik Fotografi</vt:lpstr>
      <vt:lpstr>Teknik pengambilan gambar .....</vt:lpstr>
      <vt:lpstr>Teknik pengambilan gambar .....</vt:lpstr>
      <vt:lpstr>Teknik memotret .....</vt:lpstr>
      <vt:lpstr>Teknik memotret .....</vt:lpstr>
      <vt:lpstr>Teknik memotret .....</vt:lpstr>
      <vt:lpstr>Camera Angle  (Penempatan Kamera)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FOTOGRAFI</dc:title>
  <dc:creator>user</dc:creator>
  <cp:lastModifiedBy>user</cp:lastModifiedBy>
  <cp:revision>58</cp:revision>
  <dcterms:created xsi:type="dcterms:W3CDTF">2016-10-31T05:20:30Z</dcterms:created>
  <dcterms:modified xsi:type="dcterms:W3CDTF">2016-11-03T00:39:42Z</dcterms:modified>
</cp:coreProperties>
</file>