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882" r:id="rId4"/>
    <p:sldMasterId id="2147483894" r:id="rId5"/>
    <p:sldMasterId id="2147483918" r:id="rId6"/>
    <p:sldMasterId id="2147483930" r:id="rId7"/>
    <p:sldMasterId id="2147483942" r:id="rId8"/>
  </p:sldMasterIdLst>
  <p:notesMasterIdLst>
    <p:notesMasterId r:id="rId21"/>
  </p:notesMasterIdLst>
  <p:sldIdLst>
    <p:sldId id="257" r:id="rId9"/>
    <p:sldId id="258" r:id="rId10"/>
    <p:sldId id="298" r:id="rId11"/>
    <p:sldId id="297" r:id="rId12"/>
    <p:sldId id="259" r:id="rId13"/>
    <p:sldId id="260" r:id="rId14"/>
    <p:sldId id="302" r:id="rId15"/>
    <p:sldId id="303" r:id="rId16"/>
    <p:sldId id="304" r:id="rId17"/>
    <p:sldId id="300" r:id="rId18"/>
    <p:sldId id="301" r:id="rId19"/>
    <p:sldId id="305" r:id="rId2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32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6F7BB-7847-42BD-AC5C-A6657794C0C0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E75E0-F221-46E8-8F14-6D897AE1EE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8134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9E949-8DF3-417B-BFE0-119E5A308C7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98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9E949-8DF3-417B-BFE0-119E5A308C7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98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-4552950" y="0"/>
            <a:ext cx="9082088" cy="681355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-30163" y="0"/>
            <a:ext cx="33338" cy="79660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攻心、直邮圣经、做对了就成交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34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>
                <a:solidFill>
                  <a:srgbClr val="44546A"/>
                </a:solidFill>
                <a:latin typeface="Century Gothic" panose="020B0502020202020204"/>
              </a:rPr>
              <a:pPr/>
              <a:t>10</a:t>
            </a:fld>
            <a:endParaRPr lang="en-US">
              <a:solidFill>
                <a:srgbClr val="44546A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82585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>
                <a:solidFill>
                  <a:srgbClr val="44546A"/>
                </a:solidFill>
                <a:latin typeface="Century Gothic" panose="020B0502020202020204"/>
              </a:rPr>
              <a:pPr/>
              <a:t>11</a:t>
            </a:fld>
            <a:endParaRPr lang="en-US">
              <a:solidFill>
                <a:srgbClr val="44546A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8258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29D98-26D0-4A97-BD16-D7CF258AAB0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0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E8601-CE11-48B6-B071-00435781C36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4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0E50E-1976-41EE-B9B3-F3AA334D3C4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F524-D684-4B21-A20E-DEC1A04B9A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2DA5-BEEA-4613-B9D1-62649BCDF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2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F524-D684-4B21-A20E-DEC1A04B9A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2DA5-BEEA-4613-B9D1-62649BCDF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0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F524-D684-4B21-A20E-DEC1A04B9A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2DA5-BEEA-4613-B9D1-62649BCDF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8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F524-D684-4B21-A20E-DEC1A04B9A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2DA5-BEEA-4613-B9D1-62649BCDF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F524-D684-4B21-A20E-DEC1A04B9A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2DA5-BEEA-4613-B9D1-62649BCDF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4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F524-D684-4B21-A20E-DEC1A04B9A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2DA5-BEEA-4613-B9D1-62649BCDF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4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F524-D684-4B21-A20E-DEC1A04B9A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2DA5-BEEA-4613-B9D1-62649BCDF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5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F524-D684-4B21-A20E-DEC1A04B9A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2DA5-BEEA-4613-B9D1-62649BCDF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9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C8135-5697-4B72-9F13-64A53C9B44E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7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F524-D684-4B21-A20E-DEC1A04B9A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2DA5-BEEA-4613-B9D1-62649BCDF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7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F524-D684-4B21-A20E-DEC1A04B9A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2DA5-BEEA-4613-B9D1-62649BCDF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F524-D684-4B21-A20E-DEC1A04B9A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2DA5-BEEA-4613-B9D1-62649BCDF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469900" y="3725863"/>
            <a:ext cx="5399088" cy="10795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zh-CN" noProof="0" smtClean="0"/>
              <a:t>マスタ　タイトルの書式設定</a:t>
            </a:r>
          </a:p>
        </p:txBody>
      </p:sp>
      <p:sp>
        <p:nvSpPr>
          <p:cNvPr id="2052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805363"/>
            <a:ext cx="5400675" cy="600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noProof="0" smtClean="0"/>
              <a:t>マスタ　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6334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0F058413-ACAC-49B9-96A7-54C74FFA759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2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4281BE6E-E1F0-4A3C-8FDE-86605123794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3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27487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27488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E9FE3438-DE35-4F1D-9A46-9373F5A67C3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2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12CCABDD-EEAB-4282-ABE7-A80358929AE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0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3110342B-F19B-4B00-A563-CA6B37DF5DF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7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90BE0020-4384-43D8-9A15-F88E571030C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4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D0805-2E2F-4FC6-AD11-2AE6B68A411D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6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789FED32-632F-4899-BBD5-511B01A7C55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6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9156254D-96FE-4891-9A28-CECF4243212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0897F533-62D9-4889-8111-5A68A8978B9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96850"/>
            <a:ext cx="2051050" cy="5929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96850"/>
            <a:ext cx="6003925" cy="5929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D080E7D1-5A78-4CB4-863E-FBC588C83D9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1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19330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64372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5194715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22814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78960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90911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F8E88-7DB8-4148-9172-E8E535E0517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9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77098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25240752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214050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43721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039647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66A1B-D365-4463-ADE1-9C298AE1834D}" type="datetime1">
              <a:rPr lang="en-US" altLang="en-US"/>
              <a:pPr/>
              <a:t>10/19/2020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AEB5B-84DA-4485-98B5-B9D2A80DA063}" type="slidenum">
              <a:rPr lang="en-US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9801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66A1B-D365-4463-ADE1-9C298AE1834D}" type="datetime1">
              <a:rPr lang="en-US" altLang="en-US"/>
              <a:pPr/>
              <a:t>10/19/2020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21F16-D84A-4CA8-8030-8820B9C7DC77}" type="slidenum">
              <a:rPr lang="en-US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303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66A1B-D365-4463-ADE1-9C298AE1834D}" type="datetime1">
              <a:rPr lang="en-US" altLang="en-US"/>
              <a:pPr/>
              <a:t>10/19/2020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56ED4-B311-420D-8495-C3BA6E83CE25}" type="slidenum">
              <a:rPr lang="en-US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8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66A1B-D365-4463-ADE1-9C298AE1834D}" type="datetime1">
              <a:rPr lang="en-US" altLang="en-US"/>
              <a:pPr/>
              <a:t>10/19/2020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30639-765E-47C0-BD6A-83A994E4FC90}" type="slidenum">
              <a:rPr lang="en-US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3617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66A1B-D365-4463-ADE1-9C298AE1834D}" type="datetime1">
              <a:rPr lang="en-US" altLang="en-US"/>
              <a:pPr/>
              <a:t>10/19/2020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B2F88-5A6D-4C05-B136-D68F4D7202B4}" type="slidenum">
              <a:rPr lang="en-US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8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CA706-E852-4E4D-B2EA-7AB1E337F84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3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66A1B-D365-4463-ADE1-9C298AE1834D}" type="datetime1">
              <a:rPr lang="en-US" altLang="en-US"/>
              <a:pPr/>
              <a:t>10/19/2020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32B17-3005-44A8-82AD-160DDF587E13}" type="slidenum">
              <a:rPr lang="en-US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597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66A1B-D365-4463-ADE1-9C298AE1834D}" type="datetime1">
              <a:rPr lang="en-US" altLang="en-US"/>
              <a:pPr/>
              <a:t>10/19/2020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07B63-27FB-4F75-BF10-8BCF27523420}" type="slidenum">
              <a:rPr lang="en-US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158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66A1B-D365-4463-ADE1-9C298AE1834D}" type="datetime1">
              <a:rPr lang="en-US" altLang="en-US"/>
              <a:pPr/>
              <a:t>10/19/2020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31CCD-AA63-4E28-9881-372F996534DD}" type="slidenum">
              <a:rPr lang="en-US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44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66A1B-D365-4463-ADE1-9C298AE1834D}" type="datetime1">
              <a:rPr lang="en-US" altLang="en-US"/>
              <a:pPr/>
              <a:t>10/19/2020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5D3BD-9BF7-4B5F-9EAB-C15FC47FCC31}" type="slidenum">
              <a:rPr lang="en-US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498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66A1B-D365-4463-ADE1-9C298AE1834D}" type="datetime1">
              <a:rPr lang="en-US" altLang="en-US"/>
              <a:pPr/>
              <a:t>10/19/2020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18C87-1C31-4E1E-ACED-C43BCF00C879}" type="slidenum">
              <a:rPr lang="en-US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903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66A1B-D365-4463-ADE1-9C298AE1834D}" type="datetime1">
              <a:rPr lang="en-US" altLang="en-US"/>
              <a:pPr/>
              <a:t>10/19/2020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21963-816E-4BBD-99DF-DEEC2AF88A35}" type="slidenum">
              <a:rPr lang="en-US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256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5311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914484"/>
              <a:endParaRPr>
                <a:solidFill>
                  <a:prstClr val="white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84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10/19/2020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0463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01" b="0" cap="none" spc="0">
                <a:ln w="0"/>
                <a:solidFill>
                  <a:schemeClr val="accent2"/>
                </a:solidFill>
                <a:effectLst/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463" y="1498602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4051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5647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10/19/2020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691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914484"/>
              <a:endParaRPr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en-US">
                <a:solidFill>
                  <a:srgbClr val="44546A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98" y="0"/>
            <a:ext cx="344459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10/19/2020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7908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01" b="0" cap="none" spc="0">
                <a:ln w="0"/>
                <a:solidFill>
                  <a:schemeClr val="accent2"/>
                </a:solidFill>
                <a:effectLst/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7908" y="1498602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4051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6996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10/19/2020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1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DB449-CD6E-4A7A-933A-E39EDDF4451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1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10/19/2020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2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10/19/2020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0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10/19/2020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4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defTabSz="914484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98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15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798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10/19/2020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5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defTabSz="914484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15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101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10/19/2020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6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10/19/2020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9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10/19/2020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AA96A-6EBA-4006-A416-37E5D4E5A5F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1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5DF09-AA7B-4A81-B08C-8652539DDB2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97179-03D9-4989-992C-8F34BE5AE60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1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1D562-71F7-4F13-8285-450EFD032AE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9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396B4-D2E4-43AC-AAFB-704FDFCCD68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6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895A8-9CB9-45BE-9D24-F9FF9AE2ECF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6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4EDB2-B2ED-4238-9494-19A28808B82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6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43186-E582-4F3E-9D8C-99F12DCDD0C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3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F2556-05FD-49DD-8FCB-E8F324BE0CB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0E80D-50B5-471D-B73E-9784629F25B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8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2A7D2-85C2-4D90-A8F3-ABDD46D3AC1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0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678DF-037D-4560-A064-66F960F21C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0" y="4114800"/>
            <a:ext cx="4114800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5562600"/>
            <a:ext cx="54102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851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91DEF-354E-47B5-83FE-7676C6FD57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79F8F-8DA2-48F7-B341-3EDA9E7398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4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3F20F-A9F2-482D-B3E7-2270AB25E34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F81E6-7E6C-4BE6-9619-FEDD1BD7FA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45DF9-297F-4340-90CE-BABD77A9F0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036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DFA8A-C31C-41AD-AC21-F91EA0C5B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78050-E9E9-4338-A6FA-6CFEFE7ED4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746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976B7-10F1-4F71-99FD-9817F968A3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241D7-63CA-4188-8DC4-A7C99168B7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347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6CF9E-05D9-46F8-B6BF-7925205526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F6651-7D16-414C-91A5-164C2CF9D2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821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0ABA7-B515-4D47-8AC1-33B8C26545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838D7-08B7-450B-B05C-0048C98E9D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104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7390A-F199-4B62-8E35-005F8FF6CF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CC9AD-710D-4DD5-AE62-45259B794E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063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81361-F62D-404B-86B8-63E68FDE2E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D44F4-BB4D-4943-9B84-4E1F3D17EF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138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4DB1A-E5F3-4F6B-BE6F-84C2D7F6F7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45632-DF56-4E9C-8053-35BF41256C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306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4FF6-F37C-4A22-BF2E-306E00913B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1E7A-E0CE-4C60-BFA2-5F2C7A38E3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8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79416-5465-4714-860E-00328148C9E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9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A07489-1CB4-4D35-BBB2-1CAE81E54355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05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3F524-D684-4B21-A20E-DEC1A04B9A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62DA5-BEEA-4613-B9D1-62649BCDF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7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g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073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マスタ　テキストの書式設定</a:t>
            </a:r>
          </a:p>
          <a:p>
            <a:pPr lvl="1"/>
            <a:r>
              <a:rPr lang="zh-CN" smtClean="0"/>
              <a:t>第</a:t>
            </a:r>
            <a:r>
              <a:rPr lang="en-US" altLang="zh-CN" smtClean="0"/>
              <a:t>2</a:t>
            </a:r>
            <a:r>
              <a:rPr lang="zh-CN" smtClean="0"/>
              <a:t>レベル</a:t>
            </a:r>
          </a:p>
          <a:p>
            <a:pPr lvl="2"/>
            <a:r>
              <a:rPr lang="zh-CN" smtClean="0"/>
              <a:t>第</a:t>
            </a:r>
            <a:r>
              <a:rPr lang="en-US" altLang="zh-CN" smtClean="0"/>
              <a:t>3</a:t>
            </a:r>
            <a:r>
              <a:rPr lang="zh-CN" smtClean="0"/>
              <a:t>レベル</a:t>
            </a:r>
          </a:p>
          <a:p>
            <a:pPr lvl="3"/>
            <a:r>
              <a:rPr lang="zh-CN" smtClean="0"/>
              <a:t>第</a:t>
            </a:r>
            <a:r>
              <a:rPr lang="en-US" altLang="zh-CN" smtClean="0"/>
              <a:t>4</a:t>
            </a:r>
            <a:r>
              <a:rPr lang="zh-CN" smtClean="0"/>
              <a:t>レベル</a:t>
            </a:r>
          </a:p>
          <a:p>
            <a:pPr lvl="4"/>
            <a:r>
              <a:rPr lang="zh-CN" smtClean="0"/>
              <a:t>第</a:t>
            </a:r>
            <a:r>
              <a:rPr lang="en-US" altLang="zh-CN" smtClean="0"/>
              <a:t>5</a:t>
            </a:r>
            <a:r>
              <a:rPr lang="zh-CN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8313" y="6524625"/>
            <a:ext cx="1439862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i="1" smtClean="0">
                <a:solidFill>
                  <a:srgbClr val="000000"/>
                </a:solidFill>
              </a:rPr>
              <a:t>Page </a:t>
            </a:r>
            <a:r>
              <a:rPr lang="de-DE" altLang="en-US" i="1" smtClean="0">
                <a:solidFill>
                  <a:srgbClr val="000000"/>
                </a:solidFill>
                <a:sym typeface="MS UI Gothic" pitchFamily="34" charset="-128"/>
              </a:rPr>
              <a:t></a:t>
            </a:r>
            <a:r>
              <a:rPr lang="de-DE" altLang="en-US" i="1" smtClean="0">
                <a:solidFill>
                  <a:srgbClr val="000000"/>
                </a:solidFill>
              </a:rPr>
              <a:t> </a:t>
            </a:r>
            <a:fld id="{8ED2308A-44FD-497B-B5D4-7DE90621700E}" type="slidenum">
              <a:rPr lang="zh-CN" altLang="en-US" i="1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i="1" smtClean="0">
              <a:solidFill>
                <a:srgbClr val="000000"/>
              </a:solidFill>
            </a:endParaRPr>
          </a:p>
        </p:txBody>
      </p:sp>
      <p:sp>
        <p:nvSpPr>
          <p:cNvPr id="1029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96850"/>
            <a:ext cx="58324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マスタ　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5977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271" name="Rectangle 7"/>
          <p:cNvSpPr>
            <a:spLocks noChangeArrowheads="1"/>
          </p:cNvSpPr>
          <p:nvPr userDrawn="1"/>
        </p:nvSpPr>
        <p:spPr bwMode="gray">
          <a:xfrm>
            <a:off x="468313" y="363538"/>
            <a:ext cx="1389062" cy="349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b="1">
                <a:solidFill>
                  <a:srgbClr val="000000"/>
                </a:solidFill>
                <a:ea typeface="华文细黑" pitchFamily="2" charset="-122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54499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黑体" pitchFamily="2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黑体" pitchFamily="2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黑体" pitchFamily="2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黑体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黑体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黑体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黑体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3B66A1B-D365-4463-ADE1-9C298AE1834D}" type="datetime1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10/19/2020</a:t>
            </a:fld>
            <a:endParaRPr lang="zh-C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43CB4D2-80E0-4F92-B70C-E2593E4C2D5F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60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hf sldNum="0" hdr="0" ftr="0"/>
  <p:txStyles>
    <p:titleStyle>
      <a:lvl1pPr marL="914400" indent="-914400"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914484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914484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9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914484"/>
            <a:fld id="{859468AF-EFCF-4AAD-ACF4-3BA83EC4AF4E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 defTabSz="914484"/>
              <a:t>10/19/2020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9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914484"/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9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914484"/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 defTabSz="914484"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407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84" rtl="0" eaLnBrk="1" latinLnBrk="0" hangingPunct="1">
        <a:lnSpc>
          <a:spcPct val="85000"/>
        </a:lnSpc>
        <a:spcBef>
          <a:spcPct val="0"/>
        </a:spcBef>
        <a:buNone/>
        <a:tabLst/>
        <a:defRPr sz="3301" b="0" kern="1200" cap="none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5000"/>
        </a:lnSpc>
        <a:spcBef>
          <a:spcPts val="1400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90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8759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188829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08898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28967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149037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2469106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2834900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12B422-865E-461C-9E92-F175AB99A0FE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5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1DBFB5-3633-4D87-BEF9-107B550D937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D69927-DC8D-4584-B9F1-5EF6730372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5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10117" y="332656"/>
            <a:ext cx="8438347" cy="19444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id-ID" sz="3600" b="1" dirty="0" smtClean="0">
                <a:solidFill>
                  <a:schemeClr val="bg1"/>
                </a:solidFill>
                <a:latin typeface="Bookman Old Style" pitchFamily="18" charset="0"/>
              </a:rPr>
              <a:t>METODE PENELITIAN </a:t>
            </a:r>
            <a:r>
              <a:rPr lang="id-ID" sz="20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id-ID" sz="20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id-ID" sz="3200" b="1" dirty="0" smtClean="0">
                <a:solidFill>
                  <a:schemeClr val="bg1"/>
                </a:solidFill>
                <a:latin typeface="Bookman Old Style" pitchFamily="18" charset="0"/>
              </a:rPr>
              <a:t>KUANTITATIF</a:t>
            </a:r>
            <a:endParaRPr lang="en-US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051" name="Rectangle 165"/>
          <p:cNvSpPr>
            <a:spLocks noChangeArrowheads="1"/>
          </p:cNvSpPr>
          <p:nvPr/>
        </p:nvSpPr>
        <p:spPr bwMode="auto">
          <a:xfrm>
            <a:off x="177018" y="4725144"/>
            <a:ext cx="493886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b="1" dirty="0" smtClean="0">
                <a:solidFill>
                  <a:srgbClr val="FFFFFF"/>
                </a:solidFill>
                <a:latin typeface="Bookman Old Style" pitchFamily="18" charset="0"/>
              </a:rPr>
              <a:t>Dosen Pengampuh: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sz="2400" b="1" dirty="0" smtClean="0">
                <a:solidFill>
                  <a:srgbClr val="FFFFFF"/>
                </a:solidFill>
                <a:latin typeface="Bookman Old Style" pitchFamily="18" charset="0"/>
              </a:rPr>
              <a:t>A. DIAN FITRIANA,M.I.KOM</a:t>
            </a:r>
            <a:endParaRPr lang="es-ES" sz="2000" b="1" dirty="0">
              <a:solidFill>
                <a:srgbClr val="FFFFFF"/>
              </a:solidFill>
              <a:latin typeface="Bookman Old Style" pitchFamily="18" charset="0"/>
            </a:endParaRPr>
          </a:p>
        </p:txBody>
      </p:sp>
      <p:sp>
        <p:nvSpPr>
          <p:cNvPr id="6" name="Rectangle 165"/>
          <p:cNvSpPr>
            <a:spLocks noChangeArrowheads="1"/>
          </p:cNvSpPr>
          <p:nvPr/>
        </p:nvSpPr>
        <p:spPr bwMode="auto">
          <a:xfrm>
            <a:off x="5004048" y="1844667"/>
            <a:ext cx="3960439" cy="43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UY" b="1" i="1" dirty="0" smtClean="0">
                <a:solidFill>
                  <a:srgbClr val="FFFFFF"/>
                </a:solidFill>
                <a:latin typeface="Berlin Sans FB" pitchFamily="34" charset="0"/>
              </a:rPr>
              <a:t>“</a:t>
            </a:r>
            <a:r>
              <a:rPr lang="id-ID" b="1" i="1" dirty="0" smtClean="0">
                <a:solidFill>
                  <a:srgbClr val="FFFFFF"/>
                </a:solidFill>
                <a:latin typeface="Berlin Sans FB" pitchFamily="34" charset="0"/>
              </a:rPr>
              <a:t> Quantitative Research Method</a:t>
            </a:r>
            <a:r>
              <a:rPr lang="es-UY" sz="1400" b="1" i="1" dirty="0" smtClean="0">
                <a:solidFill>
                  <a:srgbClr val="FFFFFF"/>
                </a:solidFill>
                <a:latin typeface="Bookman Old Style" pitchFamily="18" charset="0"/>
              </a:rPr>
              <a:t>”</a:t>
            </a:r>
            <a:endParaRPr lang="es-ES" sz="1200" b="1" i="1" dirty="0">
              <a:solidFill>
                <a:srgbClr val="FFFFFF"/>
              </a:solidFill>
              <a:latin typeface="Bookman Old Styl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708920"/>
            <a:ext cx="648072" cy="68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8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79912" y="908720"/>
            <a:ext cx="525658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-	</a:t>
            </a:r>
            <a:r>
              <a:rPr lang="en-US" sz="28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Naratif</a:t>
            </a:r>
            <a:endParaRPr lang="id-ID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-	</a:t>
            </a:r>
            <a:r>
              <a:rPr lang="en-US" sz="28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Fenomenologi</a:t>
            </a:r>
            <a:endParaRPr lang="id-ID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-	</a:t>
            </a:r>
            <a:r>
              <a:rPr lang="en-US" sz="28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Etnografi</a:t>
            </a:r>
            <a:endParaRPr lang="id-ID" sz="2800" b="1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-	</a:t>
            </a:r>
            <a:r>
              <a:rPr lang="en-US" sz="28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Studi</a:t>
            </a: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Kasus</a:t>
            </a:r>
            <a:endParaRPr lang="id-ID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-	</a:t>
            </a:r>
            <a:r>
              <a:rPr lang="en-US" sz="28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Historis</a:t>
            </a:r>
            <a:endParaRPr lang="id-ID" sz="2800" b="1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-	Grounded 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687" y="188641"/>
            <a:ext cx="3044169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d-ID" sz="3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KUA</a:t>
            </a:r>
            <a:r>
              <a:rPr lang="id-ID" sz="4800" b="1" u="sng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id-ID" sz="3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ITATIF</a:t>
            </a:r>
            <a:endParaRPr lang="en-US" sz="3200" b="1" dirty="0">
              <a:solidFill>
                <a:prstClr val="white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96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07905" y="216374"/>
            <a:ext cx="525658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Deskriptif</a:t>
            </a:r>
            <a:endParaRPr lang="id-ID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Komparatif</a:t>
            </a:r>
            <a:endParaRPr lang="id-ID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Korelasi</a:t>
            </a:r>
            <a:endParaRPr lang="id-ID" sz="2800" b="1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Ex </a:t>
            </a:r>
            <a:r>
              <a:rPr lang="en-US" sz="2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post </a:t>
            </a: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Facto</a:t>
            </a:r>
            <a:endParaRPr lang="id-ID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Survey</a:t>
            </a:r>
            <a:endParaRPr lang="id-ID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Eksperimen</a:t>
            </a: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id-ID" sz="2800" b="1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True</a:t>
            </a:r>
            <a:endParaRPr lang="id-ID" sz="2800" b="1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Quasi </a:t>
            </a:r>
            <a:r>
              <a:rPr lang="en-US" sz="2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2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id-ID" sz="2800" b="1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Subjek</a:t>
            </a: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Tunggal)</a:t>
            </a:r>
          </a:p>
        </p:txBody>
      </p:sp>
      <p:sp>
        <p:nvSpPr>
          <p:cNvPr id="8" name="Rectangle 7"/>
          <p:cNvSpPr/>
          <p:nvPr/>
        </p:nvSpPr>
        <p:spPr>
          <a:xfrm>
            <a:off x="231687" y="188641"/>
            <a:ext cx="3044169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d-ID" sz="3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KUAN</a:t>
            </a:r>
            <a:r>
              <a:rPr lang="id-ID" sz="4800" b="1" u="sng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3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ITATIF</a:t>
            </a:r>
            <a:endParaRPr lang="en-US" sz="3200" b="1" dirty="0">
              <a:solidFill>
                <a:prstClr val="white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2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220072" y="2996952"/>
            <a:ext cx="3528392" cy="2016224"/>
          </a:xfrm>
        </p:spPr>
        <p:txBody>
          <a:bodyPr/>
          <a:lstStyle/>
          <a:p>
            <a:r>
              <a:rPr lang="en-US" sz="1400" dirty="0" smtClean="0"/>
              <a:t> </a:t>
            </a:r>
            <a:r>
              <a:rPr lang="en-US" sz="1400" b="1" dirty="0" smtClean="0">
                <a:latin typeface="Bookman Old Style" panose="02050604050505020204" pitchFamily="18" charset="0"/>
              </a:rPr>
              <a:t>“</a:t>
            </a:r>
            <a:r>
              <a:rPr lang="id-ID" sz="1400" b="1" u="sng" dirty="0" smtClean="0">
                <a:latin typeface="Bookman Old Style" panose="02050604050505020204" pitchFamily="18" charset="0"/>
              </a:rPr>
              <a:t>Kelemahan</a:t>
            </a:r>
            <a:r>
              <a:rPr lang="id-ID" sz="1400" b="1" dirty="0" smtClean="0">
                <a:latin typeface="Bookman Old Style" panose="02050604050505020204" pitchFamily="18" charset="0"/>
              </a:rPr>
              <a:t> terbesar</a:t>
            </a:r>
            <a:r>
              <a:rPr lang="id-ID" sz="1400" b="1" i="1" dirty="0" smtClean="0">
                <a:latin typeface="Bookman Old Style" panose="02050604050505020204" pitchFamily="18" charset="0"/>
              </a:rPr>
              <a:t>ta’ </a:t>
            </a:r>
            <a:r>
              <a:rPr lang="id-ID" sz="1400" b="1" dirty="0" smtClean="0">
                <a:latin typeface="Bookman Old Style" panose="02050604050505020204" pitchFamily="18" charset="0"/>
              </a:rPr>
              <a:t>adalah saat  menyerah</a:t>
            </a:r>
            <a:r>
              <a:rPr lang="id-ID" sz="1400" b="1" i="1" dirty="0" smtClean="0">
                <a:latin typeface="Bookman Old Style" panose="02050604050505020204" pitchFamily="18" charset="0"/>
              </a:rPr>
              <a:t>ki’</a:t>
            </a:r>
            <a:r>
              <a:rPr lang="id-ID" sz="1400" b="1" dirty="0" smtClean="0">
                <a:latin typeface="Bookman Old Style" panose="02050604050505020204" pitchFamily="18" charset="0"/>
              </a:rPr>
              <a:t> dan</a:t>
            </a:r>
            <a:br>
              <a:rPr lang="id-ID" sz="1400" b="1" dirty="0" smtClean="0">
                <a:latin typeface="Bookman Old Style" panose="02050604050505020204" pitchFamily="18" charset="0"/>
              </a:rPr>
            </a:br>
            <a:r>
              <a:rPr lang="id-ID" sz="1400" b="1" u="sng" dirty="0">
                <a:latin typeface="Bookman Old Style" panose="02050604050505020204" pitchFamily="18" charset="0"/>
              </a:rPr>
              <a:t>K</a:t>
            </a:r>
            <a:r>
              <a:rPr lang="id-ID" sz="1400" b="1" u="sng" dirty="0" smtClean="0">
                <a:latin typeface="Bookman Old Style" panose="02050604050505020204" pitchFamily="18" charset="0"/>
              </a:rPr>
              <a:t>esuksesan</a:t>
            </a:r>
            <a:r>
              <a:rPr lang="id-ID" sz="1400" b="1" dirty="0" smtClean="0">
                <a:latin typeface="Bookman Old Style" panose="02050604050505020204" pitchFamily="18" charset="0"/>
              </a:rPr>
              <a:t> terbesar</a:t>
            </a:r>
            <a:r>
              <a:rPr lang="id-ID" sz="1400" b="1" i="1" dirty="0" smtClean="0">
                <a:latin typeface="Bookman Old Style" panose="02050604050505020204" pitchFamily="18" charset="0"/>
              </a:rPr>
              <a:t>ta’</a:t>
            </a:r>
            <a:r>
              <a:rPr lang="id-ID" sz="1400" b="1" dirty="0" smtClean="0">
                <a:latin typeface="Bookman Old Style" panose="02050604050505020204" pitchFamily="18" charset="0"/>
              </a:rPr>
              <a:t> adalah saat mencoba</a:t>
            </a:r>
            <a:r>
              <a:rPr lang="id-ID" sz="1400" b="1" i="1" dirty="0" smtClean="0">
                <a:latin typeface="Bookman Old Style" panose="02050604050505020204" pitchFamily="18" charset="0"/>
              </a:rPr>
              <a:t>ki’</a:t>
            </a:r>
            <a:r>
              <a:rPr lang="id-ID" sz="1400" b="1" dirty="0" smtClean="0">
                <a:latin typeface="Bookman Old Style" panose="02050604050505020204" pitchFamily="18" charset="0"/>
              </a:rPr>
              <a:t> sekali lagi</a:t>
            </a:r>
            <a:r>
              <a:rPr lang="en-US" sz="1400" b="1" dirty="0" smtClean="0">
                <a:latin typeface="Bookman Old Style" panose="02050604050505020204" pitchFamily="18" charset="0"/>
              </a:rPr>
              <a:t>“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168" y="5589240"/>
            <a:ext cx="4267200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129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7136" y="1556792"/>
            <a:ext cx="7776864" cy="3096344"/>
          </a:xfrm>
        </p:spPr>
        <p:txBody>
          <a:bodyPr>
            <a:normAutofit/>
          </a:bodyPr>
          <a:lstStyle/>
          <a:p>
            <a:r>
              <a:rPr lang="id-ID" dirty="0" smtClean="0">
                <a:solidFill>
                  <a:schemeClr val="bg1"/>
                </a:solidFill>
                <a:latin typeface="Kristen ITC" pitchFamily="66" charset="0"/>
              </a:rPr>
              <a:t>Apa itu METODE?</a:t>
            </a:r>
          </a:p>
          <a:p>
            <a:endParaRPr lang="id-ID" dirty="0" smtClean="0">
              <a:solidFill>
                <a:schemeClr val="bg1"/>
              </a:solidFill>
              <a:latin typeface="Kristen ITC" pitchFamily="66" charset="0"/>
            </a:endParaRPr>
          </a:p>
          <a:p>
            <a:endParaRPr lang="id-ID" dirty="0" smtClean="0">
              <a:solidFill>
                <a:schemeClr val="bg1"/>
              </a:solidFill>
              <a:latin typeface="Kristen ITC" pitchFamily="66" charset="0"/>
            </a:endParaRPr>
          </a:p>
          <a:p>
            <a:r>
              <a:rPr lang="id-ID" dirty="0" smtClean="0">
                <a:solidFill>
                  <a:schemeClr val="bg1"/>
                </a:solidFill>
                <a:latin typeface="Kristen ITC" pitchFamily="66" charset="0"/>
              </a:rPr>
              <a:t>Apa itu METODE PENELITIAN?</a:t>
            </a:r>
          </a:p>
          <a:p>
            <a:endParaRPr lang="id-ID" dirty="0" smtClean="0">
              <a:solidFill>
                <a:schemeClr val="bg1"/>
              </a:solidFill>
              <a:latin typeface="Kristen ITC" pitchFamily="66" charset="0"/>
            </a:endParaRPr>
          </a:p>
          <a:p>
            <a:endParaRPr lang="id-ID" dirty="0" smtClean="0">
              <a:solidFill>
                <a:schemeClr val="bg1"/>
              </a:solidFill>
              <a:latin typeface="Kristen ITC" pitchFamily="66" charset="0"/>
            </a:endParaRPr>
          </a:p>
          <a:p>
            <a:endParaRPr lang="id-ID" dirty="0" smtClean="0">
              <a:solidFill>
                <a:schemeClr val="bg1"/>
              </a:solidFill>
              <a:latin typeface="Kristen ITC" pitchFamily="66" charset="0"/>
            </a:endParaRPr>
          </a:p>
          <a:p>
            <a:endParaRPr lang="en-US" dirty="0">
              <a:solidFill>
                <a:schemeClr val="bg1"/>
              </a:solidFill>
              <a:latin typeface="Kristen ITC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08104" y="4293096"/>
            <a:ext cx="237626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75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052736"/>
            <a:ext cx="8352928" cy="3024336"/>
          </a:xfrm>
        </p:spPr>
        <p:txBody>
          <a:bodyPr>
            <a:normAutofit fontScale="47500" lnSpcReduction="20000"/>
          </a:bodyPr>
          <a:lstStyle/>
          <a:p>
            <a:r>
              <a:rPr lang="id-ID" sz="8600" dirty="0" smtClean="0">
                <a:solidFill>
                  <a:schemeClr val="bg1"/>
                </a:solidFill>
                <a:latin typeface="Kristen ITC" pitchFamily="66" charset="0"/>
              </a:rPr>
              <a:t>METODE ???</a:t>
            </a:r>
          </a:p>
          <a:p>
            <a:endParaRPr lang="id-ID" sz="8600" dirty="0" smtClean="0">
              <a:solidFill>
                <a:schemeClr val="bg1"/>
              </a:solidFill>
              <a:latin typeface="Kristen ITC" pitchFamily="66" charset="0"/>
            </a:endParaRPr>
          </a:p>
          <a:p>
            <a:endParaRPr lang="id-ID" dirty="0" smtClean="0">
              <a:solidFill>
                <a:schemeClr val="bg1"/>
              </a:solidFill>
              <a:latin typeface="Kristen ITC" pitchFamily="66" charset="0"/>
            </a:endParaRPr>
          </a:p>
          <a:p>
            <a:r>
              <a:rPr lang="id-ID" dirty="0">
                <a:solidFill>
                  <a:schemeClr val="bg1"/>
                </a:solidFill>
                <a:latin typeface="Kristen ITC" pitchFamily="66" charset="0"/>
              </a:rPr>
              <a:t>Secara etimologis, kata “metode” berasal dari bahasa </a:t>
            </a:r>
            <a:r>
              <a:rPr lang="id-ID" dirty="0" smtClean="0">
                <a:solidFill>
                  <a:schemeClr val="bg1"/>
                </a:solidFill>
                <a:latin typeface="Kristen ITC" pitchFamily="66" charset="0"/>
              </a:rPr>
              <a:t>Yunani</a:t>
            </a:r>
          </a:p>
          <a:p>
            <a:r>
              <a:rPr lang="id-ID" sz="3700" u="sng" dirty="0" smtClean="0">
                <a:solidFill>
                  <a:schemeClr val="bg1"/>
                </a:solidFill>
                <a:latin typeface="Kristen ITC" pitchFamily="66" charset="0"/>
              </a:rPr>
              <a:t>“methodos</a:t>
            </a:r>
            <a:r>
              <a:rPr lang="id-ID" sz="3700" u="sng" dirty="0">
                <a:solidFill>
                  <a:schemeClr val="bg1"/>
                </a:solidFill>
                <a:latin typeface="Kristen ITC" pitchFamily="66" charset="0"/>
              </a:rPr>
              <a:t>” yang tersusun dari kata “meta” dan “hodos“. </a:t>
            </a:r>
            <a:endParaRPr lang="id-ID" sz="3700" u="sng" dirty="0" smtClean="0">
              <a:solidFill>
                <a:schemeClr val="bg1"/>
              </a:solidFill>
              <a:latin typeface="Kristen ITC" pitchFamily="66" charset="0"/>
            </a:endParaRPr>
          </a:p>
          <a:p>
            <a:r>
              <a:rPr lang="id-ID" dirty="0" smtClean="0">
                <a:solidFill>
                  <a:schemeClr val="bg1"/>
                </a:solidFill>
                <a:latin typeface="Kristen ITC" pitchFamily="66" charset="0"/>
              </a:rPr>
              <a:t>Meta </a:t>
            </a:r>
            <a:r>
              <a:rPr lang="id-ID" dirty="0">
                <a:solidFill>
                  <a:schemeClr val="bg1"/>
                </a:solidFill>
                <a:latin typeface="Kristen ITC" pitchFamily="66" charset="0"/>
              </a:rPr>
              <a:t>berarti menuju, melalui, mengikuti, atau sesudah. </a:t>
            </a:r>
            <a:endParaRPr lang="id-ID" dirty="0" smtClean="0">
              <a:solidFill>
                <a:schemeClr val="bg1"/>
              </a:solidFill>
              <a:latin typeface="Kristen ITC" pitchFamily="66" charset="0"/>
            </a:endParaRPr>
          </a:p>
          <a:p>
            <a:r>
              <a:rPr lang="id-ID" dirty="0" smtClean="0">
                <a:solidFill>
                  <a:schemeClr val="bg1"/>
                </a:solidFill>
                <a:latin typeface="Kristen ITC" pitchFamily="66" charset="0"/>
              </a:rPr>
              <a:t>Sedangkan Hodos </a:t>
            </a:r>
            <a:r>
              <a:rPr lang="id-ID" dirty="0">
                <a:solidFill>
                  <a:schemeClr val="bg1"/>
                </a:solidFill>
                <a:latin typeface="Kristen ITC" pitchFamily="66" charset="0"/>
              </a:rPr>
              <a:t>berarti jalan, cara, atau arah.</a:t>
            </a:r>
          </a:p>
          <a:p>
            <a:endParaRPr lang="id-ID" dirty="0">
              <a:solidFill>
                <a:schemeClr val="bg1"/>
              </a:solidFill>
              <a:latin typeface="Kristen ITC" pitchFamily="66" charset="0"/>
            </a:endParaRPr>
          </a:p>
          <a:p>
            <a:r>
              <a:rPr lang="id-ID" dirty="0" smtClean="0">
                <a:solidFill>
                  <a:schemeClr val="bg1"/>
                </a:solidFill>
                <a:latin typeface="Kristen ITC" pitchFamily="66" charset="0"/>
              </a:rPr>
              <a:t> </a:t>
            </a:r>
          </a:p>
          <a:p>
            <a:pPr algn="r"/>
            <a:endParaRPr lang="id-ID" dirty="0">
              <a:solidFill>
                <a:schemeClr val="bg1"/>
              </a:solidFill>
              <a:latin typeface="Open Sans"/>
            </a:endParaRPr>
          </a:p>
          <a:p>
            <a:endParaRPr lang="id-ID" dirty="0" smtClean="0">
              <a:solidFill>
                <a:schemeClr val="bg1"/>
              </a:solidFill>
              <a:latin typeface="Kristen ITC" pitchFamily="66" charset="0"/>
            </a:endParaRPr>
          </a:p>
          <a:p>
            <a:endParaRPr lang="en-US" dirty="0">
              <a:solidFill>
                <a:schemeClr val="bg1"/>
              </a:solidFill>
              <a:latin typeface="Kristen ITC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08104" y="4293096"/>
            <a:ext cx="237626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3120" y="4628906"/>
            <a:ext cx="666124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id-ID" sz="2400" dirty="0" smtClean="0">
                <a:solidFill>
                  <a:prstClr val="white"/>
                </a:solidFill>
                <a:latin typeface="Open Sans"/>
              </a:rPr>
              <a:t>Metode </a:t>
            </a:r>
            <a:r>
              <a:rPr lang="id-ID" sz="2400" dirty="0">
                <a:solidFill>
                  <a:prstClr val="white"/>
                </a:solidFill>
                <a:latin typeface="Open Sans"/>
              </a:rPr>
              <a:t>adalah cara yang teratur dan sistematis </a:t>
            </a:r>
            <a:r>
              <a:rPr lang="id-ID" sz="2400" dirty="0" smtClean="0">
                <a:solidFill>
                  <a:prstClr val="white"/>
                </a:solidFill>
                <a:latin typeface="Open Sans"/>
              </a:rPr>
              <a:t>dalam </a:t>
            </a:r>
            <a:r>
              <a:rPr lang="id-ID" sz="2400" dirty="0">
                <a:solidFill>
                  <a:prstClr val="white"/>
                </a:solidFill>
                <a:latin typeface="Open Sans"/>
              </a:rPr>
              <a:t>melakukan suatu kegiatan</a:t>
            </a:r>
          </a:p>
          <a:p>
            <a:pPr lvl="0" algn="ctr">
              <a:spcBef>
                <a:spcPct val="20000"/>
              </a:spcBef>
            </a:pPr>
            <a:r>
              <a:rPr lang="id-ID" sz="3200" b="1" dirty="0">
                <a:solidFill>
                  <a:prstClr val="white"/>
                </a:solidFill>
                <a:latin typeface="Open Sans"/>
              </a:rPr>
              <a:t> </a:t>
            </a:r>
            <a:r>
              <a:rPr lang="id-ID" sz="3200" b="1" dirty="0" smtClean="0">
                <a:solidFill>
                  <a:prstClr val="white"/>
                </a:solidFill>
                <a:latin typeface="Open Sans"/>
              </a:rPr>
              <a:t>((</a:t>
            </a:r>
            <a:r>
              <a:rPr lang="id-ID" sz="2000" b="1" dirty="0" smtClean="0">
                <a:solidFill>
                  <a:prstClr val="white"/>
                </a:solidFill>
                <a:latin typeface="Open Sans"/>
              </a:rPr>
              <a:t>Pius </a:t>
            </a:r>
            <a:r>
              <a:rPr lang="id-ID" sz="2000" b="1" dirty="0">
                <a:solidFill>
                  <a:prstClr val="white"/>
                </a:solidFill>
                <a:latin typeface="Open Sans"/>
              </a:rPr>
              <a:t>Partanto &amp; M. Dahlan </a:t>
            </a:r>
            <a:r>
              <a:rPr lang="id-ID" sz="2000" b="1" dirty="0" smtClean="0">
                <a:solidFill>
                  <a:prstClr val="white"/>
                </a:solidFill>
                <a:latin typeface="Open Sans"/>
              </a:rPr>
              <a:t>Barry))</a:t>
            </a:r>
            <a:endParaRPr lang="id-ID" sz="2000" dirty="0">
              <a:solidFill>
                <a:prstClr val="white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38467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/>
          <a:stretch>
            <a:fillRect/>
          </a:stretch>
        </p:blipFill>
        <p:spPr bwMode="auto">
          <a:xfrm>
            <a:off x="-73597" y="-99392"/>
            <a:ext cx="9351840" cy="69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03958" y="620688"/>
            <a:ext cx="9612561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2800" b="1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opperplate Gothic Bold" panose="020E0705020206020404" pitchFamily="34" charset="0"/>
              </a:rPr>
              <a:t>Metode Penelitian adalah </a:t>
            </a:r>
            <a:r>
              <a:rPr lang="id-ID" sz="3200" b="1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opperplate Gothic Bold" panose="020E0705020206020404" pitchFamily="34" charset="0"/>
              </a:rPr>
              <a:t>langkah (cara) </a:t>
            </a:r>
          </a:p>
          <a:p>
            <a:pPr algn="ctr"/>
            <a:r>
              <a:rPr lang="id-ID" sz="2800" b="1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opperplate Gothic Bold" panose="020E0705020206020404" pitchFamily="34" charset="0"/>
              </a:rPr>
              <a:t>yang dilakukan  oleh  peneliti  </a:t>
            </a:r>
          </a:p>
          <a:p>
            <a:pPr algn="ctr"/>
            <a:r>
              <a:rPr lang="id-ID" sz="2800" b="1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opperplate Gothic Bold" panose="020E0705020206020404" pitchFamily="34" charset="0"/>
              </a:rPr>
              <a:t>dalam mengumpulkan dan mengolah </a:t>
            </a:r>
          </a:p>
          <a:p>
            <a:pPr algn="ctr"/>
            <a:r>
              <a:rPr lang="id-ID" sz="2800" b="1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opperplate Gothic Bold" panose="020E0705020206020404" pitchFamily="34" charset="0"/>
              </a:rPr>
              <a:t>informasi atau data </a:t>
            </a:r>
          </a:p>
          <a:p>
            <a:pPr algn="ctr"/>
            <a:r>
              <a:rPr lang="id-ID" sz="2800" b="1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opperplate Gothic Bold" panose="020E0705020206020404" pitchFamily="34" charset="0"/>
              </a:rPr>
              <a:t>yang telah didapatkan</a:t>
            </a:r>
          </a:p>
          <a:p>
            <a:pPr algn="ctr"/>
            <a:endParaRPr lang="id-ID" sz="2800" b="1" dirty="0" smtClean="0">
              <a:ln w="9525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latin typeface="Copperplate Gothic Bold" panose="020E0705020206020404" pitchFamily="34" charset="0"/>
            </a:endParaRPr>
          </a:p>
          <a:p>
            <a:pPr algn="ctr"/>
            <a:endParaRPr lang="id-ID" sz="2000" b="1" dirty="0">
              <a:ln w="9525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latin typeface="Copperplate Gothic Bold" panose="020E0705020206020404" pitchFamily="34" charset="0"/>
            </a:endParaRPr>
          </a:p>
          <a:p>
            <a:pPr algn="ctr"/>
            <a:endParaRPr lang="id-ID" sz="2000" b="1" dirty="0" smtClean="0">
              <a:ln w="9525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latin typeface="Copperplate Gothic Bold" panose="020E0705020206020404" pitchFamily="34" charset="0"/>
            </a:endParaRPr>
          </a:p>
          <a:p>
            <a:r>
              <a:rPr lang="id-ID" sz="2000" b="1" dirty="0" smtClean="0">
                <a:ln w="9525">
                  <a:solidFill>
                    <a:srgbClr val="FFFFFF"/>
                  </a:solidFill>
                  <a:prstDash val="solid"/>
                </a:ln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entaur" pitchFamily="18" charset="0"/>
              </a:rPr>
              <a:t> </a:t>
            </a:r>
            <a:r>
              <a:rPr lang="id-ID" sz="2000" dirty="0" smtClean="0">
                <a:ln w="9525">
                  <a:solidFill>
                    <a:srgbClr val="FFFFFF"/>
                  </a:solidFill>
                  <a:prstDash val="solid"/>
                </a:ln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dobe Caslon Pro Bold" pitchFamily="18" charset="0"/>
              </a:rPr>
              <a:t>berupa : </a:t>
            </a:r>
          </a:p>
          <a:p>
            <a:pPr marL="620713" indent="-344488">
              <a:buFontTx/>
              <a:buChar char="-"/>
            </a:pPr>
            <a:r>
              <a:rPr lang="id-ID" sz="2000" dirty="0">
                <a:ln w="9525">
                  <a:solidFill>
                    <a:srgbClr val="FFFFFF"/>
                  </a:solidFill>
                  <a:prstDash val="solid"/>
                </a:ln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dobe Caslon Pro Bold" pitchFamily="18" charset="0"/>
              </a:rPr>
              <a:t>P</a:t>
            </a:r>
            <a:r>
              <a:rPr lang="id-ID" sz="2000" dirty="0" smtClean="0">
                <a:ln w="9525">
                  <a:solidFill>
                    <a:srgbClr val="FFFFFF"/>
                  </a:solidFill>
                  <a:prstDash val="solid"/>
                </a:ln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dobe Caslon Pro Bold" pitchFamily="18" charset="0"/>
              </a:rPr>
              <a:t>rosedur penelitian</a:t>
            </a:r>
          </a:p>
          <a:p>
            <a:pPr marL="620713" indent="-344488">
              <a:buFontTx/>
              <a:buChar char="-"/>
            </a:pPr>
            <a:r>
              <a:rPr lang="id-ID" sz="2000" dirty="0" smtClean="0">
                <a:ln w="9525">
                  <a:solidFill>
                    <a:srgbClr val="FFFFFF"/>
                  </a:solidFill>
                  <a:prstDash val="solid"/>
                </a:ln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dobe Caslon Pro Bold" pitchFamily="18" charset="0"/>
              </a:rPr>
              <a:t>Waktu</a:t>
            </a:r>
            <a:endParaRPr lang="id-ID" sz="2000" dirty="0">
              <a:ln w="9525">
                <a:solidFill>
                  <a:srgbClr val="FFFFFF"/>
                </a:solidFill>
                <a:prstDash val="solid"/>
              </a:ln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latin typeface="Adobe Caslon Pro Bold" pitchFamily="18" charset="0"/>
            </a:endParaRPr>
          </a:p>
          <a:p>
            <a:pPr marL="620713" indent="-344488">
              <a:buFontTx/>
              <a:buChar char="-"/>
            </a:pPr>
            <a:r>
              <a:rPr lang="id-ID" sz="2000" dirty="0" smtClean="0">
                <a:ln w="9525">
                  <a:solidFill>
                    <a:srgbClr val="FFFFFF"/>
                  </a:solidFill>
                  <a:prstDash val="solid"/>
                </a:ln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dobe Caslon Pro Bold" pitchFamily="18" charset="0"/>
              </a:rPr>
              <a:t>Mendapatkan sumber data</a:t>
            </a:r>
          </a:p>
          <a:p>
            <a:pPr marL="620713" indent="-344488">
              <a:buFontTx/>
              <a:buChar char="-"/>
            </a:pPr>
            <a:r>
              <a:rPr lang="id-ID" sz="2000" dirty="0" smtClean="0">
                <a:ln w="9525">
                  <a:solidFill>
                    <a:srgbClr val="FFFFFF"/>
                  </a:solidFill>
                  <a:prstDash val="solid"/>
                </a:ln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dobe Caslon Pro Bold" pitchFamily="18" charset="0"/>
              </a:rPr>
              <a:t>Langkah –langkah mengolah sumber data</a:t>
            </a:r>
          </a:p>
        </p:txBody>
      </p:sp>
    </p:spTree>
    <p:extLst>
      <p:ext uri="{BB962C8B-B14F-4D97-AF65-F5344CB8AC3E}">
        <p14:creationId xmlns:p14="http://schemas.microsoft.com/office/powerpoint/2010/main" val="633206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440" y="332656"/>
            <a:ext cx="1091031" cy="10801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9512" y="1412776"/>
            <a:ext cx="5328592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itchFamily="2" charset="2"/>
              <a:buChar char="§"/>
            </a:pPr>
            <a:r>
              <a:rPr lang="id-ID" b="1" dirty="0" smtClean="0">
                <a:solidFill>
                  <a:prstClr val="black"/>
                </a:solidFill>
                <a:latin typeface="Candara" pitchFamily="34" charset="0"/>
              </a:rPr>
              <a:t>Penelitian Murni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id-ID" b="1" dirty="0" smtClean="0">
                <a:solidFill>
                  <a:prstClr val="black"/>
                </a:solidFill>
                <a:latin typeface="Candara" pitchFamily="34" charset="0"/>
              </a:rPr>
              <a:t>Penelitian Terapan</a:t>
            </a:r>
          </a:p>
          <a:p>
            <a:pPr marL="708025" indent="-342900" algn="l">
              <a:buFont typeface="Wingdings" pitchFamily="2" charset="2"/>
              <a:buChar char="§"/>
            </a:pPr>
            <a:r>
              <a:rPr lang="id-ID" sz="2400" b="1" dirty="0" smtClean="0">
                <a:solidFill>
                  <a:prstClr val="black"/>
                </a:solidFill>
                <a:latin typeface="Candara" pitchFamily="34" charset="0"/>
              </a:rPr>
              <a:t>Penelitian Aksi</a:t>
            </a:r>
          </a:p>
          <a:p>
            <a:pPr marL="708025" indent="-342900" algn="l">
              <a:buFont typeface="Wingdings" pitchFamily="2" charset="2"/>
              <a:buChar char="§"/>
            </a:pPr>
            <a:r>
              <a:rPr lang="id-ID" sz="2400" b="1" dirty="0" smtClean="0">
                <a:solidFill>
                  <a:prstClr val="black"/>
                </a:solidFill>
                <a:latin typeface="Candara" pitchFamily="34" charset="0"/>
              </a:rPr>
              <a:t>Penelitian Pengembangan</a:t>
            </a:r>
          </a:p>
          <a:p>
            <a:pPr marL="708025" indent="-342900" algn="l">
              <a:buFont typeface="Wingdings" pitchFamily="2" charset="2"/>
              <a:buChar char="§"/>
            </a:pPr>
            <a:r>
              <a:rPr lang="id-ID" sz="2400" b="1" dirty="0" smtClean="0">
                <a:solidFill>
                  <a:prstClr val="black"/>
                </a:solidFill>
                <a:latin typeface="Candara" pitchFamily="34" charset="0"/>
              </a:rPr>
              <a:t>Penelitian Kebijakan</a:t>
            </a:r>
          </a:p>
          <a:p>
            <a:pPr marL="708025" indent="-342900" algn="l">
              <a:buFont typeface="Wingdings" pitchFamily="2" charset="2"/>
              <a:buChar char="§"/>
            </a:pPr>
            <a:r>
              <a:rPr lang="id-ID" sz="2400" b="1" dirty="0" smtClean="0">
                <a:solidFill>
                  <a:prstClr val="black"/>
                </a:solidFill>
                <a:latin typeface="Candara" pitchFamily="34" charset="0"/>
              </a:rPr>
              <a:t>Penelitian Evaluasi</a:t>
            </a:r>
          </a:p>
          <a:p>
            <a:pPr marL="708025" indent="-342900" algn="l">
              <a:buFont typeface="Wingdings" pitchFamily="2" charset="2"/>
              <a:buChar char="§"/>
            </a:pPr>
            <a:r>
              <a:rPr lang="id-ID" sz="2400" b="1" dirty="0" smtClean="0">
                <a:solidFill>
                  <a:prstClr val="black"/>
                </a:solidFill>
                <a:latin typeface="Candara" pitchFamily="34" charset="0"/>
              </a:rPr>
              <a:t>dll</a:t>
            </a:r>
            <a:endParaRPr lang="en-US" sz="2400" b="1" dirty="0" smtClean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301464"/>
            <a:ext cx="732041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id-ID" sz="3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Jenis Penelitian </a:t>
            </a:r>
          </a:p>
          <a:p>
            <a:r>
              <a:rPr lang="id-ID" sz="30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(</a:t>
            </a:r>
            <a:r>
              <a:rPr lang="id-ID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Berdasarkan Kegunaannya</a:t>
            </a:r>
            <a:r>
              <a:rPr lang="id-ID" sz="24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)</a:t>
            </a:r>
            <a:endParaRPr lang="en-US" sz="24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4322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2852936"/>
            <a:ext cx="8938872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b="1" dirty="0" smtClean="0">
                <a:solidFill>
                  <a:srgbClr val="FFFFFF"/>
                </a:solidFill>
                <a:latin typeface="Candara" pitchFamily="34" charset="0"/>
              </a:rPr>
              <a:t>	KUALITATIF</a:t>
            </a:r>
          </a:p>
          <a:p>
            <a:pPr algn="l"/>
            <a:endParaRPr lang="id-ID" b="1" dirty="0" smtClean="0">
              <a:solidFill>
                <a:srgbClr val="FFFFFF"/>
              </a:solidFill>
              <a:latin typeface="Candara" pitchFamily="34" charset="0"/>
            </a:endParaRPr>
          </a:p>
          <a:p>
            <a:pPr algn="l"/>
            <a:r>
              <a:rPr lang="id-ID" b="1" dirty="0" smtClean="0">
                <a:solidFill>
                  <a:srgbClr val="FFFFFF"/>
                </a:solidFill>
                <a:latin typeface="Candara" pitchFamily="34" charset="0"/>
              </a:rPr>
              <a:t>	KUANTITATIF</a:t>
            </a:r>
            <a:endParaRPr lang="en-US" b="1" dirty="0" smtClean="0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7904" y="40556"/>
            <a:ext cx="5472608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id-ID" sz="4800" b="1" cap="all" dirty="0" smtClean="0">
                <a:ln w="0"/>
                <a:gradFill flip="none">
                  <a:gsLst>
                    <a:gs pos="0">
                      <a:srgbClr val="DE0000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E0000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E0000">
                        <a:shade val="65000"/>
                        <a:satMod val="130000"/>
                      </a:srgbClr>
                    </a:gs>
                    <a:gs pos="92000">
                      <a:srgbClr val="DE0000">
                        <a:shade val="50000"/>
                        <a:satMod val="120000"/>
                      </a:srgbClr>
                    </a:gs>
                    <a:gs pos="100000">
                      <a:srgbClr val="DE0000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Jenis </a:t>
            </a:r>
          </a:p>
          <a:p>
            <a:r>
              <a:rPr lang="id-ID" sz="4800" b="1" cap="all" dirty="0" smtClean="0">
                <a:ln w="0"/>
                <a:gradFill flip="none">
                  <a:gsLst>
                    <a:gs pos="0">
                      <a:srgbClr val="DE0000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E0000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E0000">
                        <a:shade val="65000"/>
                        <a:satMod val="130000"/>
                      </a:srgbClr>
                    </a:gs>
                    <a:gs pos="92000">
                      <a:srgbClr val="DE0000">
                        <a:shade val="50000"/>
                        <a:satMod val="120000"/>
                      </a:srgbClr>
                    </a:gs>
                    <a:gs pos="100000">
                      <a:srgbClr val="DE0000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Metode penelitian</a:t>
            </a:r>
          </a:p>
        </p:txBody>
      </p:sp>
    </p:spTree>
    <p:extLst>
      <p:ext uri="{BB962C8B-B14F-4D97-AF65-F5344CB8AC3E}">
        <p14:creationId xmlns:p14="http://schemas.microsoft.com/office/powerpoint/2010/main" val="3480274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2852936"/>
            <a:ext cx="8938872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b="1" dirty="0" smtClean="0">
                <a:solidFill>
                  <a:srgbClr val="FFFFFF"/>
                </a:solidFill>
                <a:latin typeface="Candara" pitchFamily="34" charset="0"/>
              </a:rPr>
              <a:t>	KUALITATIF</a:t>
            </a:r>
          </a:p>
          <a:p>
            <a:pPr algn="l"/>
            <a:endParaRPr lang="id-ID" b="1" dirty="0" smtClean="0">
              <a:solidFill>
                <a:srgbClr val="FFFFFF"/>
              </a:solidFill>
              <a:latin typeface="Candara" pitchFamily="34" charset="0"/>
            </a:endParaRPr>
          </a:p>
          <a:p>
            <a:pPr algn="l"/>
            <a:r>
              <a:rPr lang="id-ID" b="1" dirty="0" smtClean="0">
                <a:solidFill>
                  <a:srgbClr val="FFFFFF"/>
                </a:solidFill>
                <a:latin typeface="Candara" pitchFamily="34" charset="0"/>
              </a:rPr>
              <a:t>	KUANTITATIF</a:t>
            </a:r>
            <a:endParaRPr lang="en-US" b="1" dirty="0" smtClean="0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7904" y="40556"/>
            <a:ext cx="5472608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id-ID" sz="4800" b="1" cap="all" dirty="0" smtClean="0">
                <a:ln w="0"/>
                <a:gradFill flip="none">
                  <a:gsLst>
                    <a:gs pos="0">
                      <a:srgbClr val="DE0000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E0000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E0000">
                        <a:shade val="65000"/>
                        <a:satMod val="130000"/>
                      </a:srgbClr>
                    </a:gs>
                    <a:gs pos="92000">
                      <a:srgbClr val="DE0000">
                        <a:shade val="50000"/>
                        <a:satMod val="120000"/>
                      </a:srgbClr>
                    </a:gs>
                    <a:gs pos="100000">
                      <a:srgbClr val="DE0000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Jenis </a:t>
            </a:r>
          </a:p>
          <a:p>
            <a:r>
              <a:rPr lang="id-ID" sz="4800" b="1" cap="all" dirty="0" smtClean="0">
                <a:ln w="0"/>
                <a:gradFill flip="none">
                  <a:gsLst>
                    <a:gs pos="0">
                      <a:srgbClr val="DE0000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E0000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E0000">
                        <a:shade val="65000"/>
                        <a:satMod val="130000"/>
                      </a:srgbClr>
                    </a:gs>
                    <a:gs pos="92000">
                      <a:srgbClr val="DE0000">
                        <a:shade val="50000"/>
                        <a:satMod val="120000"/>
                      </a:srgbClr>
                    </a:gs>
                    <a:gs pos="100000">
                      <a:srgbClr val="DE0000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Metode penelitian</a:t>
            </a:r>
          </a:p>
        </p:txBody>
      </p:sp>
    </p:spTree>
    <p:extLst>
      <p:ext uri="{BB962C8B-B14F-4D97-AF65-F5344CB8AC3E}">
        <p14:creationId xmlns:p14="http://schemas.microsoft.com/office/powerpoint/2010/main" val="2763914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51520" y="1556792"/>
            <a:ext cx="554711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algn="l">
              <a:buFont typeface="Wingdings" pitchFamily="2" charset="2"/>
              <a:buChar char="ü"/>
              <a:defRPr/>
            </a:pPr>
            <a:r>
              <a:rPr lang="id-ID" sz="2000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F</a:t>
            </a:r>
            <a:r>
              <a:rPr lang="en-US" sz="2000" kern="0" dirty="0" err="1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ilsafat</a:t>
            </a:r>
            <a:r>
              <a:rPr lang="en-US" sz="2000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</a:t>
            </a:r>
            <a:r>
              <a:rPr lang="en-US" sz="2000" u="sng" kern="0" dirty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post </a:t>
            </a:r>
            <a:r>
              <a:rPr lang="en-US" sz="2000" u="sng" kern="0" dirty="0" err="1">
                <a:solidFill>
                  <a:srgbClr val="000000"/>
                </a:solidFill>
                <a:latin typeface="Berlin Sans FB Demi" pitchFamily="34" charset="0"/>
                <a:cs typeface="Arial"/>
              </a:rPr>
              <a:t>positivisme</a:t>
            </a:r>
            <a:r>
              <a:rPr lang="en-US" sz="2000" u="sng" kern="0" dirty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. </a:t>
            </a:r>
            <a:endParaRPr lang="id-ID" sz="2000" u="sng" kern="0" dirty="0" smtClean="0">
              <a:solidFill>
                <a:srgbClr val="000000"/>
              </a:solidFill>
              <a:latin typeface="Berlin Sans FB Demi" pitchFamily="34" charset="0"/>
              <a:cs typeface="Arial"/>
            </a:endParaRPr>
          </a:p>
          <a:p>
            <a:pPr algn="l">
              <a:defRPr/>
            </a:pPr>
            <a:endParaRPr lang="id-ID" sz="2000" u="sng" kern="0" dirty="0" smtClean="0">
              <a:solidFill>
                <a:srgbClr val="000000"/>
              </a:solidFill>
              <a:latin typeface="Berlin Sans FB Demi" pitchFamily="34" charset="0"/>
              <a:cs typeface="Arial"/>
            </a:endParaRPr>
          </a:p>
          <a:p>
            <a:pPr marL="342900" indent="-342900" algn="l">
              <a:buFont typeface="Wingdings" pitchFamily="2" charset="2"/>
              <a:buChar char="ü"/>
              <a:defRPr/>
            </a:pPr>
            <a:r>
              <a:rPr lang="en-US" sz="2000" kern="0" dirty="0" err="1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Peneliti</a:t>
            </a:r>
            <a:r>
              <a:rPr lang="id-ID" sz="2000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sebagai</a:t>
            </a:r>
            <a:r>
              <a:rPr lang="en-US" sz="2000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Berlin Sans FB Demi" pitchFamily="34" charset="0"/>
                <a:cs typeface="Arial"/>
              </a:rPr>
              <a:t>instrumen</a:t>
            </a:r>
            <a:r>
              <a:rPr lang="en-US" sz="2000" kern="0" dirty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Berlin Sans FB Demi" pitchFamily="34" charset="0"/>
                <a:cs typeface="Arial"/>
              </a:rPr>
              <a:t>kunci</a:t>
            </a:r>
            <a:r>
              <a:rPr lang="en-US" sz="2000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.</a:t>
            </a:r>
            <a:endParaRPr lang="id-ID" sz="2000" kern="0" dirty="0" smtClean="0">
              <a:solidFill>
                <a:srgbClr val="000000"/>
              </a:solidFill>
              <a:latin typeface="Berlin Sans FB Demi" pitchFamily="34" charset="0"/>
              <a:cs typeface="Arial"/>
            </a:endParaRPr>
          </a:p>
          <a:p>
            <a:pPr algn="l">
              <a:defRPr/>
            </a:pPr>
            <a:endParaRPr lang="id-ID" sz="2000" kern="0" dirty="0" smtClean="0">
              <a:solidFill>
                <a:srgbClr val="000000"/>
              </a:solidFill>
              <a:latin typeface="Berlin Sans FB Demi" pitchFamily="34" charset="0"/>
              <a:cs typeface="Arial"/>
            </a:endParaRPr>
          </a:p>
          <a:p>
            <a:pPr marL="342900" indent="-342900" algn="l">
              <a:buFont typeface="Wingdings" pitchFamily="2" charset="2"/>
              <a:buChar char="ü"/>
              <a:tabLst>
                <a:tab pos="182563" algn="l"/>
              </a:tabLst>
              <a:defRPr/>
            </a:pPr>
            <a:r>
              <a:rPr lang="id-ID" sz="2000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P</a:t>
            </a:r>
            <a:r>
              <a:rPr lang="en-US" sz="2000" kern="0" dirty="0" err="1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engambilan</a:t>
            </a:r>
            <a:r>
              <a:rPr lang="en-US" sz="2000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data </a:t>
            </a:r>
            <a:r>
              <a:rPr lang="en-US" sz="2000" u="sng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purposive </a:t>
            </a:r>
            <a:r>
              <a:rPr lang="en-US" sz="2000" u="sng" kern="0" dirty="0" err="1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dan</a:t>
            </a:r>
            <a:r>
              <a:rPr lang="id-ID" sz="2000" u="sng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</a:t>
            </a:r>
            <a:r>
              <a:rPr lang="en-US" sz="2000" u="sng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snowball</a:t>
            </a:r>
            <a:endParaRPr lang="id-ID" sz="2000" u="sng" kern="0" dirty="0" smtClean="0">
              <a:solidFill>
                <a:srgbClr val="000000"/>
              </a:solidFill>
              <a:latin typeface="Berlin Sans FB Demi" pitchFamily="34" charset="0"/>
              <a:cs typeface="Arial"/>
            </a:endParaRPr>
          </a:p>
          <a:p>
            <a:pPr algn="l">
              <a:tabLst>
                <a:tab pos="182563" algn="l"/>
              </a:tabLst>
              <a:defRPr/>
            </a:pPr>
            <a:r>
              <a:rPr lang="en-US" sz="2000" u="sng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</a:t>
            </a:r>
            <a:endParaRPr lang="id-ID" sz="2000" u="sng" kern="0" dirty="0">
              <a:solidFill>
                <a:srgbClr val="000000"/>
              </a:solidFill>
              <a:latin typeface="Berlin Sans FB Demi" pitchFamily="34" charset="0"/>
              <a:cs typeface="Arial"/>
            </a:endParaRPr>
          </a:p>
          <a:p>
            <a:pPr marL="342900" indent="-342900" algn="l">
              <a:buFont typeface="Wingdings" pitchFamily="2" charset="2"/>
              <a:buChar char="ü"/>
              <a:tabLst>
                <a:tab pos="182563" algn="l"/>
              </a:tabLst>
              <a:defRPr/>
            </a:pPr>
            <a:r>
              <a:rPr lang="id-ID" sz="2000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T</a:t>
            </a:r>
            <a:r>
              <a:rPr lang="en-US" sz="2000" kern="0" dirty="0" err="1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eknik</a:t>
            </a:r>
            <a:r>
              <a:rPr lang="en-US" sz="2000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pengumpulan</a:t>
            </a:r>
            <a:r>
              <a:rPr lang="id-ID" sz="2000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</a:t>
            </a:r>
            <a:r>
              <a:rPr lang="en-US" sz="2000" u="sng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tri-</a:t>
            </a:r>
            <a:r>
              <a:rPr lang="en-US" sz="2000" u="sng" kern="0" dirty="0" err="1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anggulas</a:t>
            </a:r>
            <a:r>
              <a:rPr lang="en-US" sz="2000" kern="0" dirty="0" err="1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i</a:t>
            </a:r>
            <a:r>
              <a:rPr lang="en-US" sz="2000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(</a:t>
            </a:r>
            <a:r>
              <a:rPr lang="en-US" sz="2000" kern="0" dirty="0" err="1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gabungan</a:t>
            </a:r>
            <a:r>
              <a:rPr lang="en-US" sz="2000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)</a:t>
            </a:r>
            <a:endParaRPr lang="id-ID" sz="2000" kern="0" dirty="0" smtClean="0">
              <a:solidFill>
                <a:srgbClr val="000000"/>
              </a:solidFill>
              <a:latin typeface="Berlin Sans FB Demi" pitchFamily="34" charset="0"/>
              <a:cs typeface="Arial"/>
            </a:endParaRPr>
          </a:p>
          <a:p>
            <a:pPr algn="l">
              <a:tabLst>
                <a:tab pos="182563" algn="l"/>
              </a:tabLst>
              <a:defRPr/>
            </a:pPr>
            <a:endParaRPr lang="id-ID" sz="2000" kern="0" dirty="0" smtClean="0">
              <a:solidFill>
                <a:srgbClr val="000000"/>
              </a:solidFill>
              <a:latin typeface="Berlin Sans FB Demi" pitchFamily="34" charset="0"/>
              <a:cs typeface="Arial"/>
            </a:endParaRPr>
          </a:p>
          <a:p>
            <a:pPr marL="342900" indent="-342900" algn="l">
              <a:buFont typeface="Wingdings" pitchFamily="2" charset="2"/>
              <a:buChar char="ü"/>
              <a:tabLst>
                <a:tab pos="182563" algn="l"/>
              </a:tabLst>
              <a:defRPr/>
            </a:pPr>
            <a:r>
              <a:rPr lang="id-ID" sz="2000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H</a:t>
            </a:r>
            <a:r>
              <a:rPr lang="en-US" sz="2000" kern="0" dirty="0" err="1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asil</a:t>
            </a:r>
            <a:r>
              <a:rPr lang="en-US" sz="2000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Berlin Sans FB Demi" pitchFamily="34" charset="0"/>
                <a:cs typeface="Arial"/>
              </a:rPr>
              <a:t>penelitian</a:t>
            </a:r>
            <a:r>
              <a:rPr lang="en-US" sz="2000" kern="0" dirty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Berlin Sans FB Demi" pitchFamily="34" charset="0"/>
                <a:cs typeface="Arial"/>
              </a:rPr>
              <a:t>kualitatif</a:t>
            </a:r>
            <a:r>
              <a:rPr lang="en-US" sz="2000" kern="0" dirty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Berlin Sans FB Demi" pitchFamily="34" charset="0"/>
                <a:cs typeface="Arial"/>
              </a:rPr>
              <a:t>lebih</a:t>
            </a:r>
            <a:r>
              <a:rPr lang="en-US" sz="2000" kern="0" dirty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</a:t>
            </a:r>
            <a:r>
              <a:rPr lang="en-US" sz="2000" u="sng" kern="0" dirty="0" err="1">
                <a:solidFill>
                  <a:srgbClr val="000000"/>
                </a:solidFill>
                <a:latin typeface="Berlin Sans FB Demi" pitchFamily="34" charset="0"/>
                <a:cs typeface="Arial"/>
              </a:rPr>
              <a:t>menekankan</a:t>
            </a:r>
            <a:r>
              <a:rPr lang="en-US" sz="2000" u="sng" kern="0" dirty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</a:t>
            </a:r>
            <a:r>
              <a:rPr lang="en-US" sz="2000" u="sng" kern="0" dirty="0" err="1">
                <a:solidFill>
                  <a:srgbClr val="000000"/>
                </a:solidFill>
                <a:latin typeface="Berlin Sans FB Demi" pitchFamily="34" charset="0"/>
                <a:cs typeface="Arial"/>
              </a:rPr>
              <a:t>arti</a:t>
            </a:r>
            <a:r>
              <a:rPr lang="en-US" sz="2000" u="sng" kern="0" dirty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Berlin Sans FB Demi" pitchFamily="34" charset="0"/>
                <a:cs typeface="Arial"/>
              </a:rPr>
              <a:t>dari</a:t>
            </a:r>
            <a:r>
              <a:rPr lang="en-US" sz="2000" kern="0" dirty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Berlin Sans FB Demi" pitchFamily="34" charset="0"/>
                <a:cs typeface="Arial"/>
              </a:rPr>
              <a:t>pada</a:t>
            </a:r>
            <a:r>
              <a:rPr lang="en-US" sz="2000" kern="0" dirty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generalisasi</a:t>
            </a:r>
            <a:r>
              <a:rPr lang="en-US" sz="2000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.</a:t>
            </a:r>
            <a:endParaRPr lang="id-ID" sz="2000" kern="0" dirty="0" smtClean="0">
              <a:solidFill>
                <a:srgbClr val="000000"/>
              </a:solidFill>
              <a:latin typeface="Berlin Sans FB Demi" pitchFamily="34" charset="0"/>
              <a:cs typeface="Arial"/>
            </a:endParaRPr>
          </a:p>
          <a:p>
            <a:pPr algn="l">
              <a:tabLst>
                <a:tab pos="182563" algn="l"/>
              </a:tabLst>
              <a:defRPr/>
            </a:pPr>
            <a:endParaRPr lang="id-ID" sz="2000" kern="0" dirty="0">
              <a:solidFill>
                <a:srgbClr val="000000"/>
              </a:solidFill>
              <a:latin typeface="Berlin Sans FB Demi" pitchFamily="34" charset="0"/>
              <a:cs typeface="Arial"/>
            </a:endParaRPr>
          </a:p>
          <a:p>
            <a:pPr marL="342900" indent="-342900" algn="l">
              <a:buFont typeface="Wingdings" pitchFamily="2" charset="2"/>
              <a:buChar char="ü"/>
              <a:tabLst>
                <a:tab pos="182563" algn="l"/>
              </a:tabLst>
              <a:defRPr/>
            </a:pPr>
            <a:r>
              <a:rPr lang="en-US" sz="2000" kern="0" dirty="0" err="1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Istilah</a:t>
            </a:r>
            <a:r>
              <a:rPr lang="en-US" sz="2000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Berlin Sans FB Demi" pitchFamily="34" charset="0"/>
                <a:cs typeface="Arial"/>
              </a:rPr>
              <a:t>subjeknya</a:t>
            </a:r>
            <a:r>
              <a:rPr lang="en-US" sz="2000" kern="0" dirty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Berlin Sans FB Demi" pitchFamily="34" charset="0"/>
                <a:cs typeface="Arial"/>
              </a:rPr>
              <a:t>adalah</a:t>
            </a:r>
            <a:r>
              <a:rPr lang="en-US" sz="2000" kern="0" dirty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</a:t>
            </a:r>
            <a:r>
              <a:rPr lang="en-US" sz="2000" u="sng" kern="0" dirty="0" err="1">
                <a:solidFill>
                  <a:srgbClr val="000000"/>
                </a:solidFill>
                <a:latin typeface="Berlin Sans FB Demi" pitchFamily="34" charset="0"/>
                <a:cs typeface="Arial"/>
              </a:rPr>
              <a:t>Informan</a:t>
            </a:r>
            <a:r>
              <a:rPr lang="en-US" sz="2000" u="sng" kern="0" dirty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.</a:t>
            </a:r>
            <a:endParaRPr lang="en-US" sz="2000" u="sng" kern="0" dirty="0" smtClean="0">
              <a:solidFill>
                <a:srgbClr val="000000"/>
              </a:solidFill>
              <a:latin typeface="Berlin Sans FB Demi" pitchFamily="34" charset="0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47664" y="260648"/>
            <a:ext cx="388843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id-ID" sz="3200" b="1" dirty="0" smtClean="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rPr>
              <a:t>KUA</a:t>
            </a:r>
            <a:r>
              <a:rPr lang="id-ID" sz="4800" b="1" u="sng" dirty="0" smtClean="0">
                <a:solidFill>
                  <a:srgbClr val="C00000"/>
                </a:solidFill>
                <a:latin typeface="Courier New" pitchFamily="49" charset="0"/>
                <a:ea typeface="+mn-ea"/>
                <a:cs typeface="Courier New" pitchFamily="49" charset="0"/>
              </a:rPr>
              <a:t>L</a:t>
            </a:r>
            <a:r>
              <a:rPr lang="id-ID" sz="3200" b="1" dirty="0" smtClean="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rPr>
              <a:t>ITATIF</a:t>
            </a:r>
            <a:endParaRPr lang="en-US" sz="3200" b="1" dirty="0">
              <a:solidFill>
                <a:schemeClr val="tx1"/>
              </a:solidFill>
              <a:latin typeface="Courier New" pitchFamily="49" charset="0"/>
              <a:ea typeface="+mn-ea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11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51520" y="1556792"/>
            <a:ext cx="568863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algn="l">
              <a:buFont typeface="Wingdings" pitchFamily="2" charset="2"/>
              <a:buChar char="ü"/>
              <a:defRPr/>
            </a:pPr>
            <a:r>
              <a:rPr lang="id-ID" sz="2000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F</a:t>
            </a:r>
            <a:r>
              <a:rPr lang="en-US" sz="2000" kern="0" dirty="0" err="1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ilsafat</a:t>
            </a:r>
            <a:r>
              <a:rPr lang="en-US" sz="2000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</a:t>
            </a:r>
            <a:r>
              <a:rPr lang="en-US" sz="2000" u="sng" kern="0" dirty="0" err="1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positivisme</a:t>
            </a:r>
            <a:r>
              <a:rPr lang="en-US" sz="2000" u="sng" kern="0" dirty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. </a:t>
            </a:r>
            <a:endParaRPr lang="id-ID" sz="2000" u="sng" kern="0" dirty="0" smtClean="0">
              <a:solidFill>
                <a:srgbClr val="000000"/>
              </a:solidFill>
              <a:latin typeface="Berlin Sans FB Demi" pitchFamily="34" charset="0"/>
              <a:cs typeface="Arial"/>
            </a:endParaRPr>
          </a:p>
          <a:p>
            <a:pPr algn="l">
              <a:defRPr/>
            </a:pPr>
            <a:endParaRPr lang="id-ID" sz="2000" u="sng" kern="0" dirty="0" smtClean="0">
              <a:solidFill>
                <a:srgbClr val="000000"/>
              </a:solidFill>
              <a:latin typeface="Berlin Sans FB Demi" pitchFamily="34" charset="0"/>
              <a:cs typeface="Arial"/>
            </a:endParaRPr>
          </a:p>
          <a:p>
            <a:pPr marL="342900" indent="-342900" algn="l">
              <a:buFont typeface="Wingdings" pitchFamily="2" charset="2"/>
              <a:buChar char="ü"/>
              <a:defRPr/>
            </a:pPr>
            <a:r>
              <a:rPr lang="en-US" sz="2000" kern="0" dirty="0" err="1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Instrumen</a:t>
            </a:r>
            <a:r>
              <a:rPr lang="id-ID" sz="2000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angket yang sudah divalidasi </a:t>
            </a:r>
          </a:p>
          <a:p>
            <a:pPr algn="l">
              <a:defRPr/>
            </a:pPr>
            <a:endParaRPr lang="id-ID" sz="2000" kern="0" dirty="0" smtClean="0">
              <a:solidFill>
                <a:srgbClr val="000000"/>
              </a:solidFill>
              <a:latin typeface="Berlin Sans FB Demi" pitchFamily="34" charset="0"/>
              <a:cs typeface="Arial"/>
            </a:endParaRPr>
          </a:p>
          <a:p>
            <a:pPr marL="342900" indent="-342900" algn="l">
              <a:buFont typeface="Wingdings" pitchFamily="2" charset="2"/>
              <a:buChar char="ü"/>
              <a:tabLst>
                <a:tab pos="182563" algn="l"/>
              </a:tabLst>
              <a:defRPr/>
            </a:pPr>
            <a:r>
              <a:rPr lang="id-ID" sz="2000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P</a:t>
            </a:r>
            <a:r>
              <a:rPr lang="en-US" sz="2000" kern="0" dirty="0" err="1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engambilan</a:t>
            </a:r>
            <a:r>
              <a:rPr lang="en-US" sz="2000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data </a:t>
            </a:r>
            <a:r>
              <a:rPr lang="en-US" sz="2000" u="sng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a</a:t>
            </a:r>
            <a:r>
              <a:rPr lang="id-ID" sz="2000" u="sng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cak (random sampling)</a:t>
            </a:r>
          </a:p>
          <a:p>
            <a:pPr algn="l">
              <a:tabLst>
                <a:tab pos="182563" algn="l"/>
              </a:tabLst>
              <a:defRPr/>
            </a:pPr>
            <a:r>
              <a:rPr lang="en-US" sz="2000" u="sng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</a:t>
            </a:r>
            <a:endParaRPr lang="id-ID" sz="2000" u="sng" kern="0" dirty="0">
              <a:solidFill>
                <a:srgbClr val="000000"/>
              </a:solidFill>
              <a:latin typeface="Berlin Sans FB Demi" pitchFamily="34" charset="0"/>
              <a:cs typeface="Arial"/>
            </a:endParaRPr>
          </a:p>
          <a:p>
            <a:pPr marL="342900" indent="-342900" algn="l">
              <a:buFont typeface="Wingdings" pitchFamily="2" charset="2"/>
              <a:buChar char="ü"/>
              <a:tabLst>
                <a:tab pos="182563" algn="l"/>
              </a:tabLst>
              <a:defRPr/>
            </a:pPr>
            <a:r>
              <a:rPr lang="id-ID" sz="2000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T</a:t>
            </a:r>
            <a:r>
              <a:rPr lang="en-US" sz="2000" kern="0" dirty="0" err="1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eknik</a:t>
            </a:r>
            <a:r>
              <a:rPr lang="en-US" sz="2000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pengumpulan</a:t>
            </a:r>
            <a:r>
              <a:rPr lang="id-ID" sz="2000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</a:t>
            </a:r>
            <a:r>
              <a:rPr lang="en-US" sz="2000" u="sng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b</a:t>
            </a:r>
            <a:r>
              <a:rPr lang="id-ID" sz="2000" u="sng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erdasarkan instrumen penelitian</a:t>
            </a:r>
            <a:endParaRPr lang="id-ID" sz="2000" kern="0" dirty="0" smtClean="0">
              <a:solidFill>
                <a:srgbClr val="000000"/>
              </a:solidFill>
              <a:latin typeface="Berlin Sans FB Demi" pitchFamily="34" charset="0"/>
              <a:cs typeface="Arial"/>
            </a:endParaRPr>
          </a:p>
          <a:p>
            <a:pPr algn="l">
              <a:tabLst>
                <a:tab pos="182563" algn="l"/>
              </a:tabLst>
              <a:defRPr/>
            </a:pPr>
            <a:endParaRPr lang="id-ID" sz="2000" kern="0" dirty="0" smtClean="0">
              <a:solidFill>
                <a:srgbClr val="000000"/>
              </a:solidFill>
              <a:latin typeface="Berlin Sans FB Demi" pitchFamily="34" charset="0"/>
              <a:cs typeface="Arial"/>
            </a:endParaRPr>
          </a:p>
          <a:p>
            <a:pPr marL="342900" indent="-342900" algn="l">
              <a:buFont typeface="Wingdings" pitchFamily="2" charset="2"/>
              <a:buChar char="ü"/>
              <a:tabLst>
                <a:tab pos="182563" algn="l"/>
              </a:tabLst>
              <a:defRPr/>
            </a:pPr>
            <a:r>
              <a:rPr lang="id-ID" sz="2000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H</a:t>
            </a:r>
            <a:r>
              <a:rPr lang="en-US" sz="2000" kern="0" dirty="0" err="1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asil</a:t>
            </a:r>
            <a:r>
              <a:rPr lang="en-US" sz="2000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Berlin Sans FB Demi" pitchFamily="34" charset="0"/>
                <a:cs typeface="Arial"/>
              </a:rPr>
              <a:t>penelitian</a:t>
            </a:r>
            <a:r>
              <a:rPr lang="en-US" sz="2000" kern="0" dirty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kua</a:t>
            </a:r>
            <a:r>
              <a:rPr lang="id-ID" sz="2000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nt</a:t>
            </a:r>
            <a:r>
              <a:rPr lang="en-US" sz="2000" kern="0" dirty="0" err="1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itatif</a:t>
            </a:r>
            <a:r>
              <a:rPr lang="en-US" sz="2000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Berlin Sans FB Demi" pitchFamily="34" charset="0"/>
                <a:cs typeface="Arial"/>
              </a:rPr>
              <a:t>lebih</a:t>
            </a:r>
            <a:r>
              <a:rPr lang="en-US" sz="2000" kern="0" dirty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</a:t>
            </a:r>
            <a:r>
              <a:rPr lang="en-US" sz="2000" u="sng" kern="0" dirty="0" err="1">
                <a:solidFill>
                  <a:srgbClr val="000000"/>
                </a:solidFill>
                <a:latin typeface="Berlin Sans FB Demi" pitchFamily="34" charset="0"/>
                <a:cs typeface="Arial"/>
              </a:rPr>
              <a:t>menekankan</a:t>
            </a:r>
            <a:r>
              <a:rPr lang="en-US" sz="2000" u="sng" kern="0" dirty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pada</a:t>
            </a:r>
            <a:r>
              <a:rPr lang="en-US" sz="2000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generalisasi</a:t>
            </a:r>
            <a:r>
              <a:rPr lang="en-US" sz="2000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.</a:t>
            </a:r>
            <a:r>
              <a:rPr lang="id-ID" sz="2000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Dengan menguji hipotesis yang telah dibuat sebelumnya</a:t>
            </a:r>
          </a:p>
          <a:p>
            <a:pPr algn="l">
              <a:tabLst>
                <a:tab pos="182563" algn="l"/>
              </a:tabLst>
              <a:defRPr/>
            </a:pPr>
            <a:endParaRPr lang="id-ID" sz="2000" kern="0" dirty="0">
              <a:solidFill>
                <a:srgbClr val="000000"/>
              </a:solidFill>
              <a:latin typeface="Berlin Sans FB Demi" pitchFamily="34" charset="0"/>
              <a:cs typeface="Arial"/>
            </a:endParaRPr>
          </a:p>
          <a:p>
            <a:pPr marL="342900" indent="-342900" algn="l">
              <a:buFont typeface="Wingdings" pitchFamily="2" charset="2"/>
              <a:buChar char="ü"/>
              <a:tabLst>
                <a:tab pos="182563" algn="l"/>
              </a:tabLst>
              <a:defRPr/>
            </a:pPr>
            <a:r>
              <a:rPr lang="en-US" sz="2000" kern="0" dirty="0" err="1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Istilah</a:t>
            </a:r>
            <a:r>
              <a:rPr lang="en-US" sz="2000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Berlin Sans FB Demi" pitchFamily="34" charset="0"/>
                <a:cs typeface="Arial"/>
              </a:rPr>
              <a:t>subjeknya</a:t>
            </a:r>
            <a:r>
              <a:rPr lang="en-US" sz="2000" kern="0" dirty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Berlin Sans FB Demi" pitchFamily="34" charset="0"/>
                <a:cs typeface="Arial"/>
              </a:rPr>
              <a:t>adalah</a:t>
            </a:r>
            <a:r>
              <a:rPr lang="en-US" sz="2000" kern="0" dirty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 </a:t>
            </a:r>
            <a:r>
              <a:rPr lang="id-ID" sz="2000" u="sng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Responden</a:t>
            </a:r>
            <a:r>
              <a:rPr lang="en-US" sz="2000" u="sng" kern="0" dirty="0" smtClean="0">
                <a:solidFill>
                  <a:srgbClr val="000000"/>
                </a:solidFill>
                <a:latin typeface="Berlin Sans FB Demi" pitchFamily="34" charset="0"/>
                <a:cs typeface="Arial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47664" y="260648"/>
            <a:ext cx="388843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id-ID" sz="3200" b="1" dirty="0" smtClean="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rPr>
              <a:t>KUAN</a:t>
            </a:r>
            <a:r>
              <a:rPr lang="id-ID" sz="4800" b="1" u="sng" dirty="0" smtClean="0">
                <a:solidFill>
                  <a:srgbClr val="C00000"/>
                </a:solidFill>
                <a:latin typeface="Courier New" pitchFamily="49" charset="0"/>
                <a:ea typeface="+mn-ea"/>
                <a:cs typeface="Courier New" pitchFamily="49" charset="0"/>
              </a:rPr>
              <a:t>T</a:t>
            </a:r>
            <a:r>
              <a:rPr lang="id-ID" sz="3200" b="1" dirty="0" smtClean="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rPr>
              <a:t>ITATIF</a:t>
            </a:r>
            <a:endParaRPr lang="en-US" sz="3200" b="1" dirty="0">
              <a:solidFill>
                <a:schemeClr val="tx1"/>
              </a:solidFill>
              <a:latin typeface="Courier New" pitchFamily="49" charset="0"/>
              <a:ea typeface="+mn-ea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62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コンピュータ（001）">
  <a:themeElements>
    <a:clrScheme name="コンピュータ（001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E0000"/>
      </a:accent1>
      <a:accent2>
        <a:srgbClr val="9E0000"/>
      </a:accent2>
      <a:accent3>
        <a:srgbClr val="FFFFFF"/>
      </a:accent3>
      <a:accent4>
        <a:srgbClr val="000000"/>
      </a:accent4>
      <a:accent5>
        <a:srgbClr val="ECAAAA"/>
      </a:accent5>
      <a:accent6>
        <a:srgbClr val="8F0000"/>
      </a:accent6>
      <a:hlink>
        <a:srgbClr val="480000"/>
      </a:hlink>
      <a:folHlink>
        <a:srgbClr val="FF3333"/>
      </a:folHlink>
    </a:clrScheme>
    <a:fontScheme name="コンピュータ（001）">
      <a:majorFont>
        <a:latin typeface="Arial"/>
        <a:ea typeface="MS PGothic"/>
        <a:cs typeface=""/>
      </a:majorFont>
      <a:minorFont>
        <a:latin typeface="MS PGothic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S PGothic" pitchFamily="34" charset="-128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S PGothic" pitchFamily="34" charset="-128"/>
            <a:ea typeface="华文细黑" pitchFamily="2" charset="-122"/>
          </a:defRPr>
        </a:defPPr>
      </a:lstStyle>
    </a:lnDef>
  </a:objectDefaults>
  <a:extraClrSchemeLst>
    <a:extraClrScheme>
      <a:clrScheme name="コンピュータ（001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E0000"/>
        </a:accent1>
        <a:accent2>
          <a:srgbClr val="9E0000"/>
        </a:accent2>
        <a:accent3>
          <a:srgbClr val="FFFFFF"/>
        </a:accent3>
        <a:accent4>
          <a:srgbClr val="000000"/>
        </a:accent4>
        <a:accent5>
          <a:srgbClr val="ECAAAA"/>
        </a:accent5>
        <a:accent6>
          <a:srgbClr val="8F0000"/>
        </a:accent6>
        <a:hlink>
          <a:srgbClr val="480000"/>
        </a:hlink>
        <a:folHlink>
          <a:srgbClr val="FF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上海Nordri专业商务幻灯演示设计">
  <a:themeElements>
    <a:clrScheme name="上海Nordri专业商务幻灯演示设计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80808"/>
      </a:hlink>
      <a:folHlink>
        <a:srgbClr val="000000"/>
      </a:folHlink>
    </a:clrScheme>
    <a:fontScheme name="上海Nordri专业商务幻灯演示设计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上海Nordri专业商务幻灯演示设计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上海Nordri专业商务幻灯演示设计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上海Nordri专业商务幻灯演示设计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上海Nordri专业商务幻灯演示设计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上海Nordri专业商务幻灯演示设计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上海Nordri专业商务幻灯演示设计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上海Nordri专业商务幻灯演示设计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上海Nordri专业商务幻灯演示设计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上海Nordri专业商务幻灯演示设计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上海Nordri专业商务幻灯演示设计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上海Nordri专业商务幻灯演示设计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上海Nordri专业商务幻灯演示设计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上海Nordri专业商务幻灯演示设计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上海Nordri专业商务幻灯演示设计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8F8F8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上海Nordri专业商务幻灯演示设计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0808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FFFFF"/>
      </a:accent3>
      <a:accent4>
        <a:srgbClr val="000000"/>
      </a:accent4>
      <a:accent5>
        <a:srgbClr val="C0E5AF"/>
      </a:accent5>
      <a:accent6>
        <a:srgbClr val="D4126E"/>
      </a:accent6>
      <a:hlink>
        <a:srgbClr val="EB8803"/>
      </a:hlink>
      <a:folHlink>
        <a:srgbClr val="5F7791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Class open house presentation" id="{ED6F853E-23FC-44AA-826D-3EFB5E0A4D17}" vid="{6E8FE5FC-8933-4D10-AAA1-772E0561EDC5}"/>
    </a:ext>
  </a:extLst>
</a:theme>
</file>

<file path=ppt/theme/theme7.xml><?xml version="1.0" encoding="utf-8"?>
<a:theme xmlns:a="http://schemas.openxmlformats.org/drawingml/2006/main" name="golf_pants">
  <a:themeElements>
    <a:clrScheme name="golf_pant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olf_pan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olf_pan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f_pan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f_pan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f_pan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f_pan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f_pan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f_pan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usiness PowerpointTemplate-SlideWorld">
  <a:themeElements>
    <a:clrScheme name="Custom 61">
      <a:dk1>
        <a:sysClr val="windowText" lastClr="000000"/>
      </a:dk1>
      <a:lt1>
        <a:sysClr val="window" lastClr="FFFFFF"/>
      </a:lt1>
      <a:dk2>
        <a:srgbClr val="1F497D"/>
      </a:dk2>
      <a:lt2>
        <a:srgbClr val="BFBFBF"/>
      </a:lt2>
      <a:accent1>
        <a:srgbClr val="C00000"/>
      </a:accent1>
      <a:accent2>
        <a:srgbClr val="FFBFB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FFFFF"/>
    </a:accent3>
    <a:accent4>
      <a:srgbClr val="000000"/>
    </a:accent4>
    <a:accent5>
      <a:srgbClr val="C0E5AF"/>
    </a:accent5>
    <a:accent6>
      <a:srgbClr val="D4126E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3219</TotalTime>
  <Words>280</Words>
  <Application>Microsoft Office PowerPoint</Application>
  <PresentationFormat>On-screen Show (4:3)</PresentationFormat>
  <Paragraphs>111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2_Diseño predeterminado</vt:lpstr>
      <vt:lpstr>1_Office Theme</vt:lpstr>
      <vt:lpstr>コンピュータ（001）</vt:lpstr>
      <vt:lpstr>上海Nordri专业商务幻灯演示设计</vt:lpstr>
      <vt:lpstr>Office 主题</vt:lpstr>
      <vt:lpstr>Class open house presentation</vt:lpstr>
      <vt:lpstr>golf_pants</vt:lpstr>
      <vt:lpstr>Business PowerpointTemplate-SlideWorld</vt:lpstr>
      <vt:lpstr>METODE PENELITIAN  KUANTITATIF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“Kelemahan terbesarta’ adalah saat  menyerahki’ dan Kesuksesan terbesarta’ adalah saat mencobaki’ sekali lagi“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PENELITIAN  KUANTITATIF</dc:title>
  <dc:creator>user</dc:creator>
  <cp:lastModifiedBy>user</cp:lastModifiedBy>
  <cp:revision>23</cp:revision>
  <dcterms:created xsi:type="dcterms:W3CDTF">2020-10-12T05:24:20Z</dcterms:created>
  <dcterms:modified xsi:type="dcterms:W3CDTF">2020-10-20T00:12:48Z</dcterms:modified>
</cp:coreProperties>
</file>