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5" r:id="rId7"/>
    <p:sldMasterId id="2147483737" r:id="rId8"/>
    <p:sldMasterId id="2147483749" r:id="rId9"/>
    <p:sldMasterId id="2147483761" r:id="rId10"/>
  </p:sldMasterIdLst>
  <p:notesMasterIdLst>
    <p:notesMasterId r:id="rId109"/>
  </p:notesMasterIdLst>
  <p:handoutMasterIdLst>
    <p:handoutMasterId r:id="rId110"/>
  </p:handoutMasterIdLst>
  <p:sldIdLst>
    <p:sldId id="256" r:id="rId11"/>
    <p:sldId id="257" r:id="rId12"/>
    <p:sldId id="263" r:id="rId13"/>
    <p:sldId id="258" r:id="rId14"/>
    <p:sldId id="264" r:id="rId15"/>
    <p:sldId id="259" r:id="rId16"/>
    <p:sldId id="261" r:id="rId17"/>
    <p:sldId id="262" r:id="rId18"/>
    <p:sldId id="286" r:id="rId19"/>
    <p:sldId id="265" r:id="rId20"/>
    <p:sldId id="284" r:id="rId21"/>
    <p:sldId id="266" r:id="rId22"/>
    <p:sldId id="267" r:id="rId23"/>
    <p:sldId id="274" r:id="rId24"/>
    <p:sldId id="275" r:id="rId25"/>
    <p:sldId id="285" r:id="rId26"/>
    <p:sldId id="268" r:id="rId27"/>
    <p:sldId id="279" r:id="rId28"/>
    <p:sldId id="280" r:id="rId29"/>
    <p:sldId id="281" r:id="rId30"/>
    <p:sldId id="269" r:id="rId31"/>
    <p:sldId id="282" r:id="rId32"/>
    <p:sldId id="293" r:id="rId33"/>
    <p:sldId id="294" r:id="rId34"/>
    <p:sldId id="305" r:id="rId35"/>
    <p:sldId id="306" r:id="rId36"/>
    <p:sldId id="339" r:id="rId37"/>
    <p:sldId id="342" r:id="rId38"/>
    <p:sldId id="307" r:id="rId39"/>
    <p:sldId id="340" r:id="rId40"/>
    <p:sldId id="343" r:id="rId41"/>
    <p:sldId id="308" r:id="rId42"/>
    <p:sldId id="341" r:id="rId43"/>
    <p:sldId id="303" r:id="rId44"/>
    <p:sldId id="310" r:id="rId45"/>
    <p:sldId id="311" r:id="rId46"/>
    <p:sldId id="344" r:id="rId47"/>
    <p:sldId id="338" r:id="rId48"/>
    <p:sldId id="295" r:id="rId49"/>
    <p:sldId id="288" r:id="rId50"/>
    <p:sldId id="289" r:id="rId51"/>
    <p:sldId id="346" r:id="rId52"/>
    <p:sldId id="349" r:id="rId53"/>
    <p:sldId id="350" r:id="rId54"/>
    <p:sldId id="351" r:id="rId55"/>
    <p:sldId id="352" r:id="rId56"/>
    <p:sldId id="312" r:id="rId57"/>
    <p:sldId id="345" r:id="rId58"/>
    <p:sldId id="347" r:id="rId59"/>
    <p:sldId id="353" r:id="rId60"/>
    <p:sldId id="354" r:id="rId61"/>
    <p:sldId id="313" r:id="rId62"/>
    <p:sldId id="314" r:id="rId63"/>
    <p:sldId id="315" r:id="rId64"/>
    <p:sldId id="316" r:id="rId65"/>
    <p:sldId id="317" r:id="rId66"/>
    <p:sldId id="348" r:id="rId67"/>
    <p:sldId id="287" r:id="rId68"/>
    <p:sldId id="290" r:id="rId69"/>
    <p:sldId id="291" r:id="rId70"/>
    <p:sldId id="318" r:id="rId71"/>
    <p:sldId id="319" r:id="rId72"/>
    <p:sldId id="320" r:id="rId73"/>
    <p:sldId id="321" r:id="rId74"/>
    <p:sldId id="322" r:id="rId75"/>
    <p:sldId id="292" r:id="rId76"/>
    <p:sldId id="296" r:id="rId77"/>
    <p:sldId id="297" r:id="rId78"/>
    <p:sldId id="323" r:id="rId79"/>
    <p:sldId id="355" r:id="rId80"/>
    <p:sldId id="356" r:id="rId81"/>
    <p:sldId id="358" r:id="rId82"/>
    <p:sldId id="359" r:id="rId83"/>
    <p:sldId id="360" r:id="rId84"/>
    <p:sldId id="361" r:id="rId85"/>
    <p:sldId id="362" r:id="rId86"/>
    <p:sldId id="363" r:id="rId87"/>
    <p:sldId id="364" r:id="rId88"/>
    <p:sldId id="365" r:id="rId89"/>
    <p:sldId id="325" r:id="rId90"/>
    <p:sldId id="372" r:id="rId91"/>
    <p:sldId id="373" r:id="rId92"/>
    <p:sldId id="374" r:id="rId93"/>
    <p:sldId id="375" r:id="rId94"/>
    <p:sldId id="326" r:id="rId95"/>
    <p:sldId id="335" r:id="rId96"/>
    <p:sldId id="368" r:id="rId97"/>
    <p:sldId id="369" r:id="rId98"/>
    <p:sldId id="370" r:id="rId99"/>
    <p:sldId id="367" r:id="rId100"/>
    <p:sldId id="336" r:id="rId101"/>
    <p:sldId id="337" r:id="rId102"/>
    <p:sldId id="328" r:id="rId103"/>
    <p:sldId id="366" r:id="rId104"/>
    <p:sldId id="299" r:id="rId105"/>
    <p:sldId id="300" r:id="rId106"/>
    <p:sldId id="301" r:id="rId107"/>
    <p:sldId id="302" r:id="rId10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0E2"/>
    <a:srgbClr val="99663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5938" autoAdjust="0"/>
  </p:normalViewPr>
  <p:slideViewPr>
    <p:cSldViewPr>
      <p:cViewPr>
        <p:scale>
          <a:sx n="50" d="100"/>
          <a:sy n="50" d="100"/>
        </p:scale>
        <p:origin x="-121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99"/>
    </p:cViewPr>
  </p:sorterViewPr>
  <p:notesViewPr>
    <p:cSldViewPr>
      <p:cViewPr varScale="1">
        <p:scale>
          <a:sx n="38" d="100"/>
          <a:sy n="38" d="100"/>
        </p:scale>
        <p:origin x="-23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07" Type="http://schemas.openxmlformats.org/officeDocument/2006/relationships/slide" Target="slides/slide97.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slide" Target="slides/slide92.xml"/><Relationship Id="rId110"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13"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notesMaster" Target="notesMasters/notesMaster1.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22157-32D1-4ED9-B7E5-AF1752FED8E2}" type="datetimeFigureOut">
              <a:rPr lang="id-ID" smtClean="0"/>
              <a:t>29/12/2017</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199AA8-E339-4107-83F7-4E9A88C66264}" type="slidenum">
              <a:rPr lang="id-ID" smtClean="0"/>
              <a:t>‹#›</a:t>
            </a:fld>
            <a:endParaRPr lang="id-ID"/>
          </a:p>
        </p:txBody>
      </p:sp>
    </p:spTree>
    <p:extLst>
      <p:ext uri="{BB962C8B-B14F-4D97-AF65-F5344CB8AC3E}">
        <p14:creationId xmlns:p14="http://schemas.microsoft.com/office/powerpoint/2010/main" val="101989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8A876-6C36-4708-9155-2773690DE11D}" type="datetimeFigureOut">
              <a:rPr lang="id-ID" smtClean="0"/>
              <a:t>29/12/2017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399C5-8F1E-4A7A-9655-DA07469A1BF5}" type="slidenum">
              <a:rPr lang="id-ID" smtClean="0"/>
              <a:t>‹#›</a:t>
            </a:fld>
            <a:endParaRPr lang="id-ID"/>
          </a:p>
        </p:txBody>
      </p:sp>
    </p:spTree>
    <p:extLst>
      <p:ext uri="{BB962C8B-B14F-4D97-AF65-F5344CB8AC3E}">
        <p14:creationId xmlns:p14="http://schemas.microsoft.com/office/powerpoint/2010/main" val="225658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Kebenaran : Fakta,</a:t>
            </a:r>
            <a:r>
              <a:rPr lang="id-ID" baseline="0" dirty="0" smtClean="0"/>
              <a:t> data dan peristiwa yang sebenarnya. Tidak boleh memanipulasi atau melaporkan hal yang bertolah belakang dengan fakta.</a:t>
            </a:r>
          </a:p>
          <a:p>
            <a:pPr marL="171450" indent="-171450">
              <a:buFontTx/>
              <a:buChar char="-"/>
            </a:pPr>
            <a:r>
              <a:rPr lang="id-ID" baseline="0" dirty="0" smtClean="0"/>
              <a:t> Loyalitas : Mengabdi kepada pembacanya. Kerja pada perusahaan tapi tugas utamanya adalah melayani publik. Memenuhi rasa ingin tau dan berikan informasi pada publik</a:t>
            </a:r>
          </a:p>
          <a:p>
            <a:pPr marL="171450" indent="-171450">
              <a:buFontTx/>
              <a:buChar char="-"/>
            </a:pPr>
            <a:r>
              <a:rPr lang="id-ID" baseline="0" dirty="0" smtClean="0"/>
              <a:t> Verifikasi : Cek and recek, melakukan konfirmasi kebenaran berita.  Juga u menghindari hoax</a:t>
            </a:r>
          </a:p>
          <a:p>
            <a:pPr marL="171450" indent="-171450">
              <a:buFontTx/>
              <a:buChar char="-"/>
            </a:pPr>
            <a:r>
              <a:rPr lang="id-ID" baseline="0" dirty="0" smtClean="0"/>
              <a:t> Independensi : bebas dari kepentingan apapun. Tidak boleh ada opini pribadi dalam penulisan beritanya</a:t>
            </a:r>
          </a:p>
          <a:p>
            <a:pPr marL="171450" indent="-171450">
              <a:buFontTx/>
              <a:buChar char="-"/>
            </a:pPr>
            <a:r>
              <a:rPr lang="id-ID" baseline="0" dirty="0" smtClean="0"/>
              <a:t>Pemantau Kekuasaan : mengkritisi kegiatan pemerintah</a:t>
            </a:r>
          </a:p>
          <a:p>
            <a:pPr marL="171450" indent="-171450">
              <a:buFontTx/>
              <a:buChar char="-"/>
            </a:pPr>
            <a:r>
              <a:rPr lang="id-ID" baseline="0" dirty="0" smtClean="0"/>
              <a:t>Forum Publik : membuka ruang untuk publik berkomentar</a:t>
            </a:r>
          </a:p>
          <a:p>
            <a:pPr marL="171450" indent="-171450">
              <a:buFontTx/>
              <a:buChar char="-"/>
            </a:pPr>
            <a:r>
              <a:rPr lang="id-ID" baseline="0" dirty="0" smtClean="0"/>
              <a:t>Menarik dan Relevan : </a:t>
            </a:r>
            <a:r>
              <a:rPr lang="id-ID" sz="1200" dirty="0" smtClean="0">
                <a:effectLst/>
                <a:latin typeface="Times New Roman"/>
                <a:ea typeface="Times New Roman"/>
              </a:rPr>
              <a:t>membuat berita agar menarik perhatian dan relevan dengan kepentingan dan kebutuhan publik</a:t>
            </a:r>
          </a:p>
          <a:p>
            <a:pPr marL="171450" indent="-171450">
              <a:buFontTx/>
              <a:buChar char="-"/>
            </a:pPr>
            <a:r>
              <a:rPr lang="id-ID" sz="1200" baseline="0" dirty="0" smtClean="0">
                <a:effectLst/>
                <a:latin typeface="Times New Roman"/>
              </a:rPr>
              <a:t>Komprehensif : Menyeluruh (unsur 5w+1h) sehingga tidak menyisahkan tanya</a:t>
            </a:r>
          </a:p>
          <a:p>
            <a:pPr>
              <a:lnSpc>
                <a:spcPct val="115000"/>
              </a:lnSpc>
              <a:spcAft>
                <a:spcPts val="1000"/>
              </a:spcAft>
            </a:pPr>
            <a:r>
              <a:rPr lang="id-ID" sz="1200" baseline="0" dirty="0" smtClean="0">
                <a:effectLst/>
                <a:latin typeface="Times New Roman"/>
              </a:rPr>
              <a:t>- Hati Nurani : </a:t>
            </a:r>
            <a:r>
              <a:rPr lang="id-ID" sz="1200" dirty="0" smtClean="0">
                <a:effectLst/>
                <a:latin typeface="Times New Roman"/>
                <a:ea typeface="Times New Roman"/>
                <a:cs typeface="Times New Roman"/>
              </a:rPr>
              <a:t>Wartawan diizinkan mendengarkan atau mengikuti hati nurani yang tidak bisa dibohongi. Wartawan punya pertimbangan pribadi tentang etika dan tanggungjawab sosial.</a:t>
            </a:r>
            <a:endParaRPr lang="id-ID" sz="1100" dirty="0" smtClean="0">
              <a:effectLst/>
              <a:latin typeface="+mn-lt"/>
              <a:ea typeface="Calibri"/>
              <a:cs typeface="Times New Roman"/>
            </a:endParaRPr>
          </a:p>
          <a:p>
            <a:pPr marL="171450" indent="-171450">
              <a:buFontTx/>
              <a:buChar char="-"/>
            </a:pPr>
            <a:endParaRPr lang="id-ID" baseline="0" dirty="0" smtClean="0"/>
          </a:p>
        </p:txBody>
      </p:sp>
      <p:sp>
        <p:nvSpPr>
          <p:cNvPr id="4" name="Slide Number Placeholder 3"/>
          <p:cNvSpPr>
            <a:spLocks noGrp="1"/>
          </p:cNvSpPr>
          <p:nvPr>
            <p:ph type="sldNum" sz="quarter" idx="10"/>
          </p:nvPr>
        </p:nvSpPr>
        <p:spPr/>
        <p:txBody>
          <a:bodyPr/>
          <a:lstStyle/>
          <a:p>
            <a:fld id="{DA4399C5-8F1E-4A7A-9655-DA07469A1BF5}" type="slidenum">
              <a:rPr lang="id-ID" smtClean="0"/>
              <a:t>21</a:t>
            </a:fld>
            <a:endParaRPr lang="id-ID"/>
          </a:p>
        </p:txBody>
      </p:sp>
    </p:spTree>
    <p:extLst>
      <p:ext uri="{BB962C8B-B14F-4D97-AF65-F5344CB8AC3E}">
        <p14:creationId xmlns:p14="http://schemas.microsoft.com/office/powerpoint/2010/main" val="83603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solidFill>
                  <a:srgbClr val="44546A"/>
                </a:solidFill>
                <a:latin typeface="Century Gothic" panose="020B0502020202020204"/>
              </a:rPr>
              <a:pPr/>
              <a:t>78</a:t>
            </a:fld>
            <a:endParaRPr lang="en-US">
              <a:solidFill>
                <a:srgbClr val="44546A"/>
              </a:solidFill>
              <a:latin typeface="Century Gothic" panose="020B0502020202020204"/>
            </a:endParaRPr>
          </a:p>
        </p:txBody>
      </p:sp>
    </p:spTree>
    <p:extLst>
      <p:ext uri="{BB962C8B-B14F-4D97-AF65-F5344CB8AC3E}">
        <p14:creationId xmlns:p14="http://schemas.microsoft.com/office/powerpoint/2010/main" val="288258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solidFill>
                  <a:srgbClr val="44546A"/>
                </a:solidFill>
                <a:latin typeface="Century Gothic" panose="020B0502020202020204"/>
              </a:rPr>
              <a:pPr/>
              <a:t>79</a:t>
            </a:fld>
            <a:endParaRPr lang="en-US">
              <a:solidFill>
                <a:srgbClr val="44546A"/>
              </a:solidFill>
              <a:latin typeface="Century Gothic" panose="020B0502020202020204"/>
            </a:endParaRPr>
          </a:p>
        </p:txBody>
      </p:sp>
    </p:spTree>
    <p:extLst>
      <p:ext uri="{BB962C8B-B14F-4D97-AF65-F5344CB8AC3E}">
        <p14:creationId xmlns:p14="http://schemas.microsoft.com/office/powerpoint/2010/main" val="288258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Kristen ITC" pitchFamily="66" charset="0"/>
              </a:rPr>
              <a:t>(Downs &amp; Tanner)</a:t>
            </a:r>
            <a:endParaRPr lang="en-US" dirty="0"/>
          </a:p>
        </p:txBody>
      </p:sp>
      <p:sp>
        <p:nvSpPr>
          <p:cNvPr id="4" name="Slide Number Placeholder 3"/>
          <p:cNvSpPr>
            <a:spLocks noGrp="1"/>
          </p:cNvSpPr>
          <p:nvPr>
            <p:ph type="sldNum" sz="quarter" idx="10"/>
          </p:nvPr>
        </p:nvSpPr>
        <p:spPr/>
        <p:txBody>
          <a:bodyPr/>
          <a:lstStyle/>
          <a:p>
            <a:fld id="{4539E949-8DF3-417B-BFE0-119E5A308C7C}"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25519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Kristen ITC" pitchFamily="66" charset="0"/>
              </a:rPr>
              <a:t>(Downs &amp; Tanner)</a:t>
            </a:r>
            <a:endParaRPr lang="en-US" dirty="0"/>
          </a:p>
        </p:txBody>
      </p:sp>
      <p:sp>
        <p:nvSpPr>
          <p:cNvPr id="4" name="Slide Number Placeholder 3"/>
          <p:cNvSpPr>
            <a:spLocks noGrp="1"/>
          </p:cNvSpPr>
          <p:nvPr>
            <p:ph type="sldNum" sz="quarter" idx="10"/>
          </p:nvPr>
        </p:nvSpPr>
        <p:spPr/>
        <p:txBody>
          <a:bodyPr/>
          <a:lstStyle/>
          <a:p>
            <a:fld id="{4539E949-8DF3-417B-BFE0-119E5A308C7C}"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25519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Kristen ITC" pitchFamily="66" charset="0"/>
              </a:rPr>
              <a:t>(Downs &amp; Tanner)</a:t>
            </a:r>
            <a:endParaRPr lang="en-US" dirty="0"/>
          </a:p>
        </p:txBody>
      </p:sp>
      <p:sp>
        <p:nvSpPr>
          <p:cNvPr id="4" name="Slide Number Placeholder 3"/>
          <p:cNvSpPr>
            <a:spLocks noGrp="1"/>
          </p:cNvSpPr>
          <p:nvPr>
            <p:ph type="sldNum" sz="quarter" idx="10"/>
          </p:nvPr>
        </p:nvSpPr>
        <p:spPr/>
        <p:txBody>
          <a:bodyPr/>
          <a:lstStyle/>
          <a:p>
            <a:fld id="{4539E949-8DF3-417B-BFE0-119E5A308C7C}"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25519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Kristen ITC" pitchFamily="66" charset="0"/>
              </a:rPr>
              <a:t>(Downs &amp; Tanner)</a:t>
            </a:r>
            <a:endParaRPr lang="en-US" dirty="0"/>
          </a:p>
        </p:txBody>
      </p:sp>
      <p:sp>
        <p:nvSpPr>
          <p:cNvPr id="4" name="Slide Number Placeholder 3"/>
          <p:cNvSpPr>
            <a:spLocks noGrp="1"/>
          </p:cNvSpPr>
          <p:nvPr>
            <p:ph type="sldNum" sz="quarter" idx="10"/>
          </p:nvPr>
        </p:nvSpPr>
        <p:spPr/>
        <p:txBody>
          <a:bodyPr/>
          <a:lstStyle/>
          <a:p>
            <a:fld id="{4539E949-8DF3-417B-BFE0-119E5A308C7C}"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25519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t>29/12/2017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288705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t>29/12/2017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39617483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624850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826876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709185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542865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248858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52DC4E-D492-4139-9667-CB2D123A844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736635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ECCB26-6976-487B-8C76-5E119306A05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755202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836861-207E-405C-B553-CDF30F8A02E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61071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E6694C-9CB9-433B-8D99-09C57FA323B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253906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0CEF6CA-E56F-4A30-93FB-7BEE5155765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4239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t>29/12/2017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9571071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934E212-4614-4986-ABAB-0C7A9C7EF58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968518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81635F-7BC7-4DFC-BC90-6913247644C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303283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058B48-EFAF-4AC9-B66D-0B83F52144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002210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942B7CB-478A-48EA-8331-899F20CE35B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078480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1C27F7-E8AC-4EFA-BA09-5DC86AC194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119000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CFC514-0CE7-4391-A0DC-22A41CFECD1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557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8118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3750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20075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8574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44895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63908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89343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2816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t>29/12/2017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1120582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2108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90999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58694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28966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629607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698452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82419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01123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71623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477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26455-FCA4-4229-A91C-5D611AB74B3C}" type="datetimeFigureOut">
              <a:rPr lang="id-ID" smtClean="0"/>
              <a:t>29/12/2017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3942727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3593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7371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82601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36575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97439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84536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06155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22185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8218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2498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ED26455-FCA4-4229-A91C-5D611AB74B3C}" type="datetimeFigureOut">
              <a:rPr lang="id-ID" smtClean="0"/>
              <a:t>29/12/2017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4101927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76045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09174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5322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9602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54473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29637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42586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5210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68937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8492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ED26455-FCA4-4229-A91C-5D611AB74B3C}" type="datetimeFigureOut">
              <a:rPr lang="id-ID" smtClean="0"/>
              <a:t>29/12/2017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1879473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01996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33564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515328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00360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72382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74558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s-ES">
              <a:solidFill>
                <a:srgbClr val="000000"/>
              </a:solidFill>
            </a:endParaRPr>
          </a:p>
        </p:txBody>
      </p:sp>
      <p:sp>
        <p:nvSpPr>
          <p:cNvPr id="5" name="Footer Placeholder 4"/>
          <p:cNvSpPr>
            <a:spLocks noGrp="1"/>
          </p:cNvSpPr>
          <p:nvPr>
            <p:ph type="ftr" sz="quarter" idx="11"/>
          </p:nvPr>
        </p:nvSpPr>
        <p:spPr/>
        <p:txBody>
          <a:bodyPr/>
          <a:lstStyle/>
          <a:p>
            <a:endParaRPr lang="es-ES">
              <a:solidFill>
                <a:srgbClr val="000000"/>
              </a:solidFill>
            </a:endParaRPr>
          </a:p>
        </p:txBody>
      </p:sp>
      <p:sp>
        <p:nvSpPr>
          <p:cNvPr id="6" name="Slide Number Placeholder 5"/>
          <p:cNvSpPr>
            <a:spLocks noGrp="1"/>
          </p:cNvSpPr>
          <p:nvPr>
            <p:ph type="sldNum" sz="quarter" idx="12"/>
          </p:nvPr>
        </p:nvSpPr>
        <p:spPr/>
        <p:txBody>
          <a:bodyPr/>
          <a:lstStyle/>
          <a:p>
            <a:fld id="{E6AD16AC-7099-4A56-8516-402753A46BB1}"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181651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solidFill>
                <a:srgbClr val="000000"/>
              </a:solidFill>
            </a:endParaRPr>
          </a:p>
        </p:txBody>
      </p:sp>
      <p:sp>
        <p:nvSpPr>
          <p:cNvPr id="5" name="Footer Placeholder 4"/>
          <p:cNvSpPr>
            <a:spLocks noGrp="1"/>
          </p:cNvSpPr>
          <p:nvPr>
            <p:ph type="ftr" sz="quarter" idx="11"/>
          </p:nvPr>
        </p:nvSpPr>
        <p:spPr/>
        <p:txBody>
          <a:bodyPr/>
          <a:lstStyle/>
          <a:p>
            <a:endParaRPr lang="es-ES">
              <a:solidFill>
                <a:srgbClr val="000000"/>
              </a:solidFill>
            </a:endParaRPr>
          </a:p>
        </p:txBody>
      </p:sp>
      <p:sp>
        <p:nvSpPr>
          <p:cNvPr id="6" name="Slide Number Placeholder 5"/>
          <p:cNvSpPr>
            <a:spLocks noGrp="1"/>
          </p:cNvSpPr>
          <p:nvPr>
            <p:ph type="sldNum" sz="quarter" idx="12"/>
          </p:nvPr>
        </p:nvSpPr>
        <p:spPr/>
        <p:txBody>
          <a:bodyPr/>
          <a:lstStyle/>
          <a:p>
            <a:fld id="{B1CC9D7B-4C26-46DF-A62F-3917E07F0062}"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54733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s-ES">
              <a:solidFill>
                <a:srgbClr val="000000"/>
              </a:solidFill>
            </a:endParaRPr>
          </a:p>
        </p:txBody>
      </p:sp>
      <p:sp>
        <p:nvSpPr>
          <p:cNvPr id="5" name="Footer Placeholder 4"/>
          <p:cNvSpPr>
            <a:spLocks noGrp="1"/>
          </p:cNvSpPr>
          <p:nvPr>
            <p:ph type="ftr" sz="quarter" idx="11"/>
          </p:nvPr>
        </p:nvSpPr>
        <p:spPr/>
        <p:txBody>
          <a:bodyPr/>
          <a:lstStyle/>
          <a:p>
            <a:endParaRPr lang="es-ES">
              <a:solidFill>
                <a:srgbClr val="000000"/>
              </a:solidFill>
            </a:endParaRPr>
          </a:p>
        </p:txBody>
      </p:sp>
      <p:sp>
        <p:nvSpPr>
          <p:cNvPr id="6" name="Slide Number Placeholder 5"/>
          <p:cNvSpPr>
            <a:spLocks noGrp="1"/>
          </p:cNvSpPr>
          <p:nvPr>
            <p:ph type="sldNum" sz="quarter" idx="12"/>
          </p:nvPr>
        </p:nvSpPr>
        <p:spPr/>
        <p:txBody>
          <a:bodyPr/>
          <a:lstStyle/>
          <a:p>
            <a:fld id="{E87B8CDF-42FA-47BA-9E78-BC29B41D4804}"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25141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s-ES">
              <a:solidFill>
                <a:srgbClr val="000000"/>
              </a:solidFill>
            </a:endParaRPr>
          </a:p>
        </p:txBody>
      </p:sp>
      <p:sp>
        <p:nvSpPr>
          <p:cNvPr id="6" name="Footer Placeholder 5"/>
          <p:cNvSpPr>
            <a:spLocks noGrp="1"/>
          </p:cNvSpPr>
          <p:nvPr>
            <p:ph type="ftr" sz="quarter" idx="11"/>
          </p:nvPr>
        </p:nvSpPr>
        <p:spPr/>
        <p:txBody>
          <a:bodyPr/>
          <a:lstStyle/>
          <a:p>
            <a:endParaRPr lang="es-ES">
              <a:solidFill>
                <a:srgbClr val="000000"/>
              </a:solidFill>
            </a:endParaRPr>
          </a:p>
        </p:txBody>
      </p:sp>
      <p:sp>
        <p:nvSpPr>
          <p:cNvPr id="7" name="Slide Number Placeholder 6"/>
          <p:cNvSpPr>
            <a:spLocks noGrp="1"/>
          </p:cNvSpPr>
          <p:nvPr>
            <p:ph type="sldNum" sz="quarter" idx="12"/>
          </p:nvPr>
        </p:nvSpPr>
        <p:spPr/>
        <p:txBody>
          <a:bodyPr/>
          <a:lstStyle/>
          <a:p>
            <a:fld id="{9B19E447-230A-4C39-99F8-7FF5024AD89D}"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6108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ED26455-FCA4-4229-A91C-5D611AB74B3C}" type="datetimeFigureOut">
              <a:rPr lang="id-ID" smtClean="0"/>
              <a:t>29/12/2017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3041145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s-ES">
              <a:solidFill>
                <a:srgbClr val="000000"/>
              </a:solidFill>
            </a:endParaRPr>
          </a:p>
        </p:txBody>
      </p:sp>
      <p:sp>
        <p:nvSpPr>
          <p:cNvPr id="8" name="Footer Placeholder 7"/>
          <p:cNvSpPr>
            <a:spLocks noGrp="1"/>
          </p:cNvSpPr>
          <p:nvPr>
            <p:ph type="ftr" sz="quarter" idx="11"/>
          </p:nvPr>
        </p:nvSpPr>
        <p:spPr/>
        <p:txBody>
          <a:bodyPr/>
          <a:lstStyle/>
          <a:p>
            <a:endParaRPr lang="es-ES">
              <a:solidFill>
                <a:srgbClr val="000000"/>
              </a:solidFill>
            </a:endParaRPr>
          </a:p>
        </p:txBody>
      </p:sp>
      <p:sp>
        <p:nvSpPr>
          <p:cNvPr id="9" name="Slide Number Placeholder 8"/>
          <p:cNvSpPr>
            <a:spLocks noGrp="1"/>
          </p:cNvSpPr>
          <p:nvPr>
            <p:ph type="sldNum" sz="quarter" idx="12"/>
          </p:nvPr>
        </p:nvSpPr>
        <p:spPr/>
        <p:txBody>
          <a:bodyPr/>
          <a:lstStyle/>
          <a:p>
            <a:fld id="{D3436830-3A86-4103-A235-81AB2A09776E}"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67335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s-ES">
              <a:solidFill>
                <a:srgbClr val="000000"/>
              </a:solidFill>
            </a:endParaRPr>
          </a:p>
        </p:txBody>
      </p:sp>
      <p:sp>
        <p:nvSpPr>
          <p:cNvPr id="4" name="Footer Placeholder 3"/>
          <p:cNvSpPr>
            <a:spLocks noGrp="1"/>
          </p:cNvSpPr>
          <p:nvPr>
            <p:ph type="ftr" sz="quarter" idx="11"/>
          </p:nvPr>
        </p:nvSpPr>
        <p:spPr/>
        <p:txBody>
          <a:bodyPr/>
          <a:lstStyle/>
          <a:p>
            <a:endParaRPr lang="es-ES">
              <a:solidFill>
                <a:srgbClr val="000000"/>
              </a:solidFill>
            </a:endParaRPr>
          </a:p>
        </p:txBody>
      </p:sp>
      <p:sp>
        <p:nvSpPr>
          <p:cNvPr id="5" name="Slide Number Placeholder 4"/>
          <p:cNvSpPr>
            <a:spLocks noGrp="1"/>
          </p:cNvSpPr>
          <p:nvPr>
            <p:ph type="sldNum" sz="quarter" idx="12"/>
          </p:nvPr>
        </p:nvSpPr>
        <p:spPr/>
        <p:txBody>
          <a:bodyPr/>
          <a:lstStyle/>
          <a:p>
            <a:fld id="{C8E3AD8E-FAA6-4D40-9FD9-CA2535267395}"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87266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solidFill>
                <a:srgbClr val="000000"/>
              </a:solidFill>
            </a:endParaRPr>
          </a:p>
        </p:txBody>
      </p:sp>
      <p:sp>
        <p:nvSpPr>
          <p:cNvPr id="3" name="Footer Placeholder 2"/>
          <p:cNvSpPr>
            <a:spLocks noGrp="1"/>
          </p:cNvSpPr>
          <p:nvPr>
            <p:ph type="ftr" sz="quarter" idx="11"/>
          </p:nvPr>
        </p:nvSpPr>
        <p:spPr/>
        <p:txBody>
          <a:bodyPr/>
          <a:lstStyle/>
          <a:p>
            <a:endParaRPr lang="es-ES">
              <a:solidFill>
                <a:srgbClr val="000000"/>
              </a:solidFill>
            </a:endParaRPr>
          </a:p>
        </p:txBody>
      </p:sp>
      <p:sp>
        <p:nvSpPr>
          <p:cNvPr id="4" name="Slide Number Placeholder 3"/>
          <p:cNvSpPr>
            <a:spLocks noGrp="1"/>
          </p:cNvSpPr>
          <p:nvPr>
            <p:ph type="sldNum" sz="quarter" idx="12"/>
          </p:nvPr>
        </p:nvSpPr>
        <p:spPr/>
        <p:txBody>
          <a:bodyPr/>
          <a:lstStyle/>
          <a:p>
            <a:fld id="{1AE8C6C5-0CF1-47C9-BA2A-0274F920C984}"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880155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
              <a:solidFill>
                <a:srgbClr val="000000"/>
              </a:solidFill>
            </a:endParaRPr>
          </a:p>
        </p:txBody>
      </p:sp>
      <p:sp>
        <p:nvSpPr>
          <p:cNvPr id="6" name="Footer Placeholder 5"/>
          <p:cNvSpPr>
            <a:spLocks noGrp="1"/>
          </p:cNvSpPr>
          <p:nvPr>
            <p:ph type="ftr" sz="quarter" idx="11"/>
          </p:nvPr>
        </p:nvSpPr>
        <p:spPr/>
        <p:txBody>
          <a:bodyPr/>
          <a:lstStyle/>
          <a:p>
            <a:endParaRPr lang="es-ES">
              <a:solidFill>
                <a:srgbClr val="000000"/>
              </a:solidFill>
            </a:endParaRPr>
          </a:p>
        </p:txBody>
      </p:sp>
      <p:sp>
        <p:nvSpPr>
          <p:cNvPr id="7" name="Slide Number Placeholder 6"/>
          <p:cNvSpPr>
            <a:spLocks noGrp="1"/>
          </p:cNvSpPr>
          <p:nvPr>
            <p:ph type="sldNum" sz="quarter" idx="12"/>
          </p:nvPr>
        </p:nvSpPr>
        <p:spPr/>
        <p:txBody>
          <a:bodyPr/>
          <a:lstStyle/>
          <a:p>
            <a:fld id="{5FD1588D-25EA-4082-99BC-8069C63D28B0}"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03371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s-ES">
              <a:solidFill>
                <a:srgbClr val="000000"/>
              </a:solidFill>
            </a:endParaRPr>
          </a:p>
        </p:txBody>
      </p:sp>
      <p:sp>
        <p:nvSpPr>
          <p:cNvPr id="6" name="Footer Placeholder 5"/>
          <p:cNvSpPr>
            <a:spLocks noGrp="1"/>
          </p:cNvSpPr>
          <p:nvPr>
            <p:ph type="ftr" sz="quarter" idx="11"/>
          </p:nvPr>
        </p:nvSpPr>
        <p:spPr/>
        <p:txBody>
          <a:bodyPr/>
          <a:lstStyle/>
          <a:p>
            <a:endParaRPr lang="es-ES">
              <a:solidFill>
                <a:srgbClr val="000000"/>
              </a:solidFill>
            </a:endParaRPr>
          </a:p>
        </p:txBody>
      </p:sp>
      <p:sp>
        <p:nvSpPr>
          <p:cNvPr id="7" name="Slide Number Placeholder 6"/>
          <p:cNvSpPr>
            <a:spLocks noGrp="1"/>
          </p:cNvSpPr>
          <p:nvPr>
            <p:ph type="sldNum" sz="quarter" idx="12"/>
          </p:nvPr>
        </p:nvSpPr>
        <p:spPr/>
        <p:txBody>
          <a:bodyPr/>
          <a:lstStyle/>
          <a:p>
            <a:fld id="{2A2A51D7-D0CD-409D-808C-C01871567F81}"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970275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smtClean="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s-ES" smtClean="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C153607-5F49-44B0-AC5E-8314D284A0EB}" type="slidenum">
              <a:rPr lang="es-ES" smtClean="0">
                <a:solidFill>
                  <a:srgbClr val="000000"/>
                </a:solidFill>
              </a:rPr>
              <a:pPr fontAlgn="base">
                <a:spcBef>
                  <a:spcPct val="0"/>
                </a:spcBef>
                <a:spcAft>
                  <a:spcPct val="0"/>
                </a:spcAft>
              </a:pPr>
              <a:t>‹#›</a:t>
            </a:fld>
            <a:endParaRPr lang="es-ES" smtClean="0">
              <a:solidFill>
                <a:srgbClr val="000000"/>
              </a:solidFill>
            </a:endParaRPr>
          </a:p>
        </p:txBody>
      </p:sp>
    </p:spTree>
    <p:extLst>
      <p:ext uri="{BB962C8B-B14F-4D97-AF65-F5344CB8AC3E}">
        <p14:creationId xmlns:p14="http://schemas.microsoft.com/office/powerpoint/2010/main" val="13670255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smtClean="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s-ES" smtClean="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C153607-5F49-44B0-AC5E-8314D284A0EB}" type="slidenum">
              <a:rPr lang="es-ES" smtClean="0">
                <a:solidFill>
                  <a:srgbClr val="000000"/>
                </a:solidFill>
              </a:rPr>
              <a:pPr fontAlgn="base">
                <a:spcBef>
                  <a:spcPct val="0"/>
                </a:spcBef>
                <a:spcAft>
                  <a:spcPct val="0"/>
                </a:spcAft>
              </a:pPr>
              <a:t>‹#›</a:t>
            </a:fld>
            <a:endParaRPr lang="es-ES" smtClean="0">
              <a:solidFill>
                <a:srgbClr val="000000"/>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7250178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smtClean="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s-ES" smtClean="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1C153607-5F49-44B0-AC5E-8314D284A0EB}" type="slidenum">
              <a:rPr lang="es-ES" smtClean="0">
                <a:solidFill>
                  <a:srgbClr val="000000"/>
                </a:solidFill>
              </a:rPr>
              <a:pPr fontAlgn="base">
                <a:spcBef>
                  <a:spcPct val="0"/>
                </a:spcBef>
                <a:spcAft>
                  <a:spcPct val="0"/>
                </a:spcAft>
              </a:pPr>
              <a:t>‹#›</a:t>
            </a:fld>
            <a:endParaRPr lang="es-ES" smtClean="0">
              <a:solidFill>
                <a:srgbClr val="000000"/>
              </a:solidFill>
            </a:endParaRPr>
          </a:p>
        </p:txBody>
      </p:sp>
    </p:spTree>
    <p:extLst>
      <p:ext uri="{BB962C8B-B14F-4D97-AF65-F5344CB8AC3E}">
        <p14:creationId xmlns:p14="http://schemas.microsoft.com/office/powerpoint/2010/main" val="16987421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63F524-D684-4B21-A20E-DEC1A04B9A0F}"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62DA5-BEEA-4613-B9D1-62649BCDF537}"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4630000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63F524-D684-4B21-A20E-DEC1A04B9A0F}"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62DA5-BEEA-4613-B9D1-62649BCDF53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8261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6455-FCA4-4229-A91C-5D611AB74B3C}" type="datetimeFigureOut">
              <a:rPr lang="id-ID" smtClean="0"/>
              <a:t>29/12/2017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3857225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solidFill>
                <a:srgbClr val="000000"/>
              </a:solidFill>
            </a:endParaRPr>
          </a:p>
        </p:txBody>
      </p:sp>
      <p:sp>
        <p:nvSpPr>
          <p:cNvPr id="5" name="Footer Placeholder 4"/>
          <p:cNvSpPr>
            <a:spLocks noGrp="1"/>
          </p:cNvSpPr>
          <p:nvPr>
            <p:ph type="ftr" sz="quarter" idx="11"/>
          </p:nvPr>
        </p:nvSpPr>
        <p:spPr/>
        <p:txBody>
          <a:bodyPr/>
          <a:lstStyle/>
          <a:p>
            <a:endParaRPr lang="es-ES">
              <a:solidFill>
                <a:srgbClr val="000000"/>
              </a:solidFill>
            </a:endParaRPr>
          </a:p>
        </p:txBody>
      </p:sp>
      <p:sp>
        <p:nvSpPr>
          <p:cNvPr id="6" name="Slide Number Placeholder 5"/>
          <p:cNvSpPr>
            <a:spLocks noGrp="1"/>
          </p:cNvSpPr>
          <p:nvPr>
            <p:ph type="sldNum" sz="quarter" idx="12"/>
          </p:nvPr>
        </p:nvSpPr>
        <p:spPr/>
        <p:txBody>
          <a:bodyPr/>
          <a:lstStyle/>
          <a:p>
            <a:fld id="{F05EE91A-C43C-4166-9F24-9144290323A2}"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547532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s-ES">
              <a:solidFill>
                <a:srgbClr val="000000"/>
              </a:solidFill>
            </a:endParaRPr>
          </a:p>
        </p:txBody>
      </p:sp>
      <p:sp>
        <p:nvSpPr>
          <p:cNvPr id="5" name="Footer Placeholder 4"/>
          <p:cNvSpPr>
            <a:spLocks noGrp="1"/>
          </p:cNvSpPr>
          <p:nvPr>
            <p:ph type="ftr" sz="quarter" idx="11"/>
          </p:nvPr>
        </p:nvSpPr>
        <p:spPr/>
        <p:txBody>
          <a:bodyPr/>
          <a:lstStyle/>
          <a:p>
            <a:endParaRPr lang="es-ES">
              <a:solidFill>
                <a:srgbClr val="000000"/>
              </a:solidFill>
            </a:endParaRPr>
          </a:p>
        </p:txBody>
      </p:sp>
      <p:sp>
        <p:nvSpPr>
          <p:cNvPr id="6" name="Slide Number Placeholder 5"/>
          <p:cNvSpPr>
            <a:spLocks noGrp="1"/>
          </p:cNvSpPr>
          <p:nvPr>
            <p:ph type="sldNum" sz="quarter" idx="12"/>
          </p:nvPr>
        </p:nvSpPr>
        <p:spPr/>
        <p:txBody>
          <a:bodyPr/>
          <a:lstStyle/>
          <a:p>
            <a:fld id="{D5344D79-16AF-46E3-B507-DA32BF83E1E4}"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272621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9145311"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84"/>
              <a:endParaRPr>
                <a:solidFill>
                  <a:prstClr val="white"/>
                </a:solidFill>
              </a:endParaRPr>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84"/>
                <a:endParaRPr lang="en-US">
                  <a:solidFill>
                    <a:prstClr val="white"/>
                  </a:solidFill>
                </a:endParaRPr>
              </a:p>
            </p:txBody>
          </p:sp>
        </p:grpSp>
      </p:grpSp>
      <p:sp>
        <p:nvSpPr>
          <p:cNvPr id="5" name="Date Placeholder 4"/>
          <p:cNvSpPr>
            <a:spLocks noGrp="1"/>
          </p:cNvSpPr>
          <p:nvPr>
            <p:ph type="dt" sz="half" idx="10"/>
          </p:nvPr>
        </p:nvSpPr>
        <p:spPr/>
        <p:txBody>
          <a:bodyPr/>
          <a:lstStyle/>
          <a:p>
            <a:fld id="{5706A09E-12D5-4B1D-B8BB-C300B1DDD423}" type="datetime1">
              <a:rPr lang="en-US" smtClean="0">
                <a:solidFill>
                  <a:srgbClr val="44546A">
                    <a:lumMod val="50000"/>
                  </a:srgbClr>
                </a:solidFill>
              </a:rPr>
              <a:pPr/>
              <a:t>12/29/2017</a:t>
            </a:fld>
            <a:endParaRPr lang="en-US">
              <a:solidFill>
                <a:srgbClr val="44546A">
                  <a:lumMod val="50000"/>
                </a:srgbClr>
              </a:solidFill>
            </a:endParaRPr>
          </a:p>
        </p:txBody>
      </p:sp>
      <p:sp>
        <p:nvSpPr>
          <p:cNvPr id="7" name="Footer Placeholder 6"/>
          <p:cNvSpPr>
            <a:spLocks noGrp="1"/>
          </p:cNvSpPr>
          <p:nvPr>
            <p:ph type="ftr" sz="quarter" idx="11"/>
          </p:nvPr>
        </p:nvSpPr>
        <p:spPr/>
        <p:txBody>
          <a:bodyPr/>
          <a:lstStyle/>
          <a:p>
            <a:endParaRPr lang="en-US">
              <a:solidFill>
                <a:srgbClr val="44546A">
                  <a:lumMod val="50000"/>
                </a:srgbClr>
              </a:solidFill>
            </a:endParaRPr>
          </a:p>
        </p:txBody>
      </p:sp>
      <p:sp>
        <p:nvSpPr>
          <p:cNvPr id="11" name="Slide Number Placeholder 10"/>
          <p:cNvSpPr>
            <a:spLocks noGrp="1"/>
          </p:cNvSpPr>
          <p:nvPr>
            <p:ph type="sldNum" sz="quarter" idx="12"/>
          </p:nvPr>
        </p:nvSpPr>
        <p:spPr/>
        <p:txBody>
          <a:bodyPr/>
          <a:lstStyle/>
          <a:p>
            <a:fld id="{EB37DED6-D4C7-42EE-AB49-D2E39E64FDE4}" type="slidenum">
              <a:rPr lang="en-US" smtClean="0">
                <a:solidFill>
                  <a:srgbClr val="44546A">
                    <a:lumMod val="50000"/>
                  </a:srgbClr>
                </a:solidFill>
              </a:rPr>
              <a:pPr/>
              <a:t>‹#›</a:t>
            </a:fld>
            <a:endParaRPr lang="en-US">
              <a:solidFill>
                <a:srgbClr val="44546A">
                  <a:lumMod val="50000"/>
                </a:srgbClr>
              </a:solidFill>
            </a:endParaRPr>
          </a:p>
        </p:txBody>
      </p:sp>
      <p:sp>
        <p:nvSpPr>
          <p:cNvPr id="3" name="Subtitle 2"/>
          <p:cNvSpPr>
            <a:spLocks noGrp="1"/>
          </p:cNvSpPr>
          <p:nvPr>
            <p:ph type="subTitle" idx="1"/>
          </p:nvPr>
        </p:nvSpPr>
        <p:spPr>
          <a:xfrm>
            <a:off x="3660463" y="4927600"/>
            <a:ext cx="5257800" cy="1244600"/>
          </a:xfrm>
        </p:spPr>
        <p:txBody>
          <a:bodyPr>
            <a:normAutofit/>
          </a:bodyPr>
          <a:lstStyle>
            <a:lvl1pPr marL="0" indent="0" algn="l">
              <a:spcBef>
                <a:spcPts val="0"/>
              </a:spcBef>
              <a:buNone/>
              <a:defRPr sz="2101" b="0" cap="none" spc="0">
                <a:ln w="0"/>
                <a:solidFill>
                  <a:schemeClr val="accent2"/>
                </a:solidFill>
                <a:effectLst/>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3660463" y="1498602"/>
            <a:ext cx="5257800" cy="3298825"/>
          </a:xfrm>
        </p:spPr>
        <p:txBody>
          <a:bodyPr>
            <a:normAutofit/>
          </a:bodyPr>
          <a:lstStyle>
            <a:lvl1pPr algn="l">
              <a:lnSpc>
                <a:spcPct val="90000"/>
              </a:lnSpc>
              <a:defRPr sz="4051"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2637213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solidFill>
                  <a:srgbClr val="44546A">
                    <a:lumMod val="50000"/>
                  </a:srgbClr>
                </a:solidFill>
              </a:rPr>
              <a:pPr/>
              <a:t>12/29/2017</a:t>
            </a:fld>
            <a:endParaRPr lang="en-US">
              <a:solidFill>
                <a:srgbClr val="44546A">
                  <a:lumMod val="50000"/>
                </a:srgbClr>
              </a:solidFill>
            </a:endParaRPr>
          </a:p>
        </p:txBody>
      </p:sp>
      <p:sp>
        <p:nvSpPr>
          <p:cNvPr id="5" name="Footer Placeholder 4"/>
          <p:cNvSpPr>
            <a:spLocks noGrp="1"/>
          </p:cNvSpPr>
          <p:nvPr>
            <p:ph type="ftr" sz="quarter" idx="11"/>
          </p:nvPr>
        </p:nvSpPr>
        <p:spPr/>
        <p:txBody>
          <a:bodyPr/>
          <a:lstStyle/>
          <a:p>
            <a:endParaRPr lang="en-US">
              <a:solidFill>
                <a:srgbClr val="44546A">
                  <a:lumMod val="50000"/>
                </a:srgbClr>
              </a:solidFill>
            </a:endParaRPr>
          </a:p>
        </p:txBody>
      </p:sp>
      <p:sp>
        <p:nvSpPr>
          <p:cNvPr id="6" name="Slide Number Placeholder 5"/>
          <p:cNvSpPr>
            <a:spLocks noGrp="1"/>
          </p:cNvSpPr>
          <p:nvPr>
            <p:ph type="sldNum" sz="quarter" idx="12"/>
          </p:nvPr>
        </p:nvSpPr>
        <p:spPr/>
        <p:txBody>
          <a:bodyPr/>
          <a:lstStyle/>
          <a:p>
            <a:fld id="{DA60BA0E-20D0-4E7C-B286-26C960A6788F}" type="slidenum">
              <a:rPr lang="en-US" smtClean="0">
                <a:solidFill>
                  <a:srgbClr val="44546A">
                    <a:lumMod val="50000"/>
                  </a:srgbClr>
                </a:solidFill>
              </a:rPr>
              <a:pPr/>
              <a:t>‹#›</a:t>
            </a:fld>
            <a:endParaRPr lang="en-US">
              <a:solidFill>
                <a:srgbClr val="44546A">
                  <a:lumMod val="50000"/>
                </a:srgbClr>
              </a:solidFill>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55884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215" y="0"/>
            <a:ext cx="9144095"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84"/>
              <a:endParaRPr>
                <a:solidFill>
                  <a:prstClr val="white"/>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84"/>
              <a:endParaRPr lang="en-US">
                <a:solidFill>
                  <a:srgbClr val="44546A"/>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598" y="0"/>
            <a:ext cx="3444593"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solidFill>
                  <a:srgbClr val="44546A">
                    <a:lumMod val="50000"/>
                  </a:srgbClr>
                </a:solidFill>
              </a:rPr>
              <a:pPr/>
              <a:t>12/29/2017</a:t>
            </a:fld>
            <a:endParaRPr lang="en-US">
              <a:solidFill>
                <a:srgbClr val="44546A">
                  <a:lumMod val="50000"/>
                </a:srgbClr>
              </a:solidFill>
            </a:endParaRPr>
          </a:p>
        </p:txBody>
      </p:sp>
      <p:sp>
        <p:nvSpPr>
          <p:cNvPr id="3" name="Footer Placeholder 2"/>
          <p:cNvSpPr>
            <a:spLocks noGrp="1"/>
          </p:cNvSpPr>
          <p:nvPr>
            <p:ph type="ftr" sz="quarter" idx="11"/>
          </p:nvPr>
        </p:nvSpPr>
        <p:spPr/>
        <p:txBody>
          <a:bodyPr/>
          <a:lstStyle/>
          <a:p>
            <a:endParaRPr lang="en-US">
              <a:solidFill>
                <a:srgbClr val="44546A">
                  <a:lumMod val="50000"/>
                </a:srgbClr>
              </a:solidFill>
            </a:endParaRPr>
          </a:p>
        </p:txBody>
      </p:sp>
      <p:sp>
        <p:nvSpPr>
          <p:cNvPr id="9" name="Slide Number Placeholder 8"/>
          <p:cNvSpPr>
            <a:spLocks noGrp="1"/>
          </p:cNvSpPr>
          <p:nvPr>
            <p:ph type="sldNum" sz="quarter" idx="12"/>
          </p:nvPr>
        </p:nvSpPr>
        <p:spPr/>
        <p:txBody>
          <a:bodyPr/>
          <a:lstStyle/>
          <a:p>
            <a:fld id="{EB37DED6-D4C7-42EE-AB49-D2E39E64FDE4}" type="slidenum">
              <a:rPr lang="en-US" smtClean="0">
                <a:solidFill>
                  <a:srgbClr val="44546A">
                    <a:lumMod val="50000"/>
                  </a:srgbClr>
                </a:solidFill>
              </a:rPr>
              <a:pPr/>
              <a:t>‹#›</a:t>
            </a:fld>
            <a:endParaRPr lang="en-US">
              <a:solidFill>
                <a:srgbClr val="44546A">
                  <a:lumMod val="50000"/>
                </a:srgbClr>
              </a:solidFill>
            </a:endParaRPr>
          </a:p>
        </p:txBody>
      </p:sp>
      <p:sp>
        <p:nvSpPr>
          <p:cNvPr id="8" name="Subtitle 2"/>
          <p:cNvSpPr>
            <a:spLocks noGrp="1"/>
          </p:cNvSpPr>
          <p:nvPr>
            <p:ph type="subTitle" idx="1"/>
          </p:nvPr>
        </p:nvSpPr>
        <p:spPr>
          <a:xfrm>
            <a:off x="177908" y="4927600"/>
            <a:ext cx="5257800" cy="1244600"/>
          </a:xfrm>
        </p:spPr>
        <p:txBody>
          <a:bodyPr>
            <a:normAutofit/>
          </a:bodyPr>
          <a:lstStyle>
            <a:lvl1pPr marL="0" indent="0" algn="l">
              <a:spcBef>
                <a:spcPts val="0"/>
              </a:spcBef>
              <a:buNone/>
              <a:defRPr sz="2101" b="0" cap="none" spc="0">
                <a:ln w="0"/>
                <a:solidFill>
                  <a:schemeClr val="accent2"/>
                </a:solidFill>
                <a:effectLst/>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177908" y="1498602"/>
            <a:ext cx="5257800" cy="3298825"/>
          </a:xfrm>
        </p:spPr>
        <p:txBody>
          <a:bodyPr>
            <a:normAutofit/>
          </a:bodyPr>
          <a:lstStyle>
            <a:lvl1pPr algn="l">
              <a:lnSpc>
                <a:spcPct val="90000"/>
              </a:lnSpc>
              <a:defRPr sz="4051"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18857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382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solidFill>
                  <a:srgbClr val="44546A">
                    <a:lumMod val="50000"/>
                  </a:srgbClr>
                </a:solidFill>
              </a:rPr>
              <a:pPr/>
              <a:t>12/29/2017</a:t>
            </a:fld>
            <a:endParaRPr lang="en-US">
              <a:solidFill>
                <a:srgbClr val="44546A">
                  <a:lumMod val="50000"/>
                </a:srgbClr>
              </a:solidFill>
            </a:endParaRPr>
          </a:p>
        </p:txBody>
      </p:sp>
      <p:sp>
        <p:nvSpPr>
          <p:cNvPr id="6" name="Footer Placeholder 5"/>
          <p:cNvSpPr>
            <a:spLocks noGrp="1"/>
          </p:cNvSpPr>
          <p:nvPr>
            <p:ph type="ftr" sz="quarter" idx="11"/>
          </p:nvPr>
        </p:nvSpPr>
        <p:spPr/>
        <p:txBody>
          <a:bodyPr/>
          <a:lstStyle/>
          <a:p>
            <a:endParaRPr lang="en-US">
              <a:solidFill>
                <a:srgbClr val="44546A">
                  <a:lumMod val="50000"/>
                </a:srgbClr>
              </a:solidFill>
            </a:endParaRPr>
          </a:p>
        </p:txBody>
      </p:sp>
      <p:sp>
        <p:nvSpPr>
          <p:cNvPr id="7" name="Slide Number Placeholder 6"/>
          <p:cNvSpPr>
            <a:spLocks noGrp="1"/>
          </p:cNvSpPr>
          <p:nvPr>
            <p:ph type="sldNum" sz="quarter" idx="12"/>
          </p:nvPr>
        </p:nvSpPr>
        <p:spPr/>
        <p:txBody>
          <a:bodyPr/>
          <a:lstStyle/>
          <a:p>
            <a:fld id="{EB37DED6-D4C7-42EE-AB49-D2E39E64FDE4}" type="slidenum">
              <a:rPr lang="en-US" smtClean="0">
                <a:solidFill>
                  <a:srgbClr val="44546A">
                    <a:lumMod val="50000"/>
                  </a:srgbClr>
                </a:solidFill>
              </a:rPr>
              <a:pPr/>
              <a:t>‹#›</a:t>
            </a:fld>
            <a:endParaRPr lang="en-US">
              <a:solidFill>
                <a:srgbClr val="44546A">
                  <a:lumMod val="50000"/>
                </a:srgbClr>
              </a:solidFill>
            </a:endParaRPr>
          </a:p>
        </p:txBody>
      </p:sp>
    </p:spTree>
    <p:extLst>
      <p:ext uri="{BB962C8B-B14F-4D97-AF65-F5344CB8AC3E}">
        <p14:creationId xmlns:p14="http://schemas.microsoft.com/office/powerpoint/2010/main" val="325465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smtClean="0"/>
              <a:t>Click to edit Master text styles</a:t>
            </a:r>
          </a:p>
        </p:txBody>
      </p:sp>
      <p:sp>
        <p:nvSpPr>
          <p:cNvPr id="4" name="Content Placeholder 3"/>
          <p:cNvSpPr>
            <a:spLocks noGrp="1"/>
          </p:cNvSpPr>
          <p:nvPr>
            <p:ph sz="half" idx="2"/>
          </p:nvPr>
        </p:nvSpPr>
        <p:spPr>
          <a:xfrm>
            <a:off x="8382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smtClean="0"/>
              <a:t>Click to edit Master text styles</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solidFill>
                  <a:srgbClr val="44546A">
                    <a:lumMod val="50000"/>
                  </a:srgbClr>
                </a:solidFill>
              </a:rPr>
              <a:pPr/>
              <a:t>12/29/2017</a:t>
            </a:fld>
            <a:endParaRPr lang="en-US">
              <a:solidFill>
                <a:srgbClr val="44546A">
                  <a:lumMod val="50000"/>
                </a:srgbClr>
              </a:solidFill>
            </a:endParaRPr>
          </a:p>
        </p:txBody>
      </p:sp>
      <p:sp>
        <p:nvSpPr>
          <p:cNvPr id="8" name="Footer Placeholder 7"/>
          <p:cNvSpPr>
            <a:spLocks noGrp="1"/>
          </p:cNvSpPr>
          <p:nvPr>
            <p:ph type="ftr" sz="quarter" idx="11"/>
          </p:nvPr>
        </p:nvSpPr>
        <p:spPr/>
        <p:txBody>
          <a:bodyPr/>
          <a:lstStyle/>
          <a:p>
            <a:endParaRPr lang="en-US">
              <a:solidFill>
                <a:srgbClr val="44546A">
                  <a:lumMod val="50000"/>
                </a:srgbClr>
              </a:solidFill>
            </a:endParaRPr>
          </a:p>
        </p:txBody>
      </p:sp>
      <p:sp>
        <p:nvSpPr>
          <p:cNvPr id="9" name="Slide Number Placeholder 8"/>
          <p:cNvSpPr>
            <a:spLocks noGrp="1"/>
          </p:cNvSpPr>
          <p:nvPr>
            <p:ph type="sldNum" sz="quarter" idx="12"/>
          </p:nvPr>
        </p:nvSpPr>
        <p:spPr/>
        <p:txBody>
          <a:bodyPr/>
          <a:lstStyle/>
          <a:p>
            <a:fld id="{EB37DED6-D4C7-42EE-AB49-D2E39E64FDE4}" type="slidenum">
              <a:rPr lang="en-US" smtClean="0">
                <a:solidFill>
                  <a:srgbClr val="44546A">
                    <a:lumMod val="50000"/>
                  </a:srgbClr>
                </a:solidFill>
              </a:rPr>
              <a:pPr/>
              <a:t>‹#›</a:t>
            </a:fld>
            <a:endParaRPr lang="en-US">
              <a:solidFill>
                <a:srgbClr val="44546A">
                  <a:lumMod val="50000"/>
                </a:srgbClr>
              </a:solidFill>
            </a:endParaRPr>
          </a:p>
        </p:txBody>
      </p:sp>
    </p:spTree>
    <p:extLst>
      <p:ext uri="{BB962C8B-B14F-4D97-AF65-F5344CB8AC3E}">
        <p14:creationId xmlns:p14="http://schemas.microsoft.com/office/powerpoint/2010/main" val="380273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solidFill>
                  <a:srgbClr val="44546A">
                    <a:lumMod val="50000"/>
                  </a:srgbClr>
                </a:solidFill>
              </a:rPr>
              <a:pPr/>
              <a:t>12/29/2017</a:t>
            </a:fld>
            <a:endParaRPr lang="en-US">
              <a:solidFill>
                <a:srgbClr val="44546A">
                  <a:lumMod val="50000"/>
                </a:srgbClr>
              </a:solidFill>
            </a:endParaRPr>
          </a:p>
        </p:txBody>
      </p:sp>
      <p:sp>
        <p:nvSpPr>
          <p:cNvPr id="4" name="Footer Placeholder 3"/>
          <p:cNvSpPr>
            <a:spLocks noGrp="1"/>
          </p:cNvSpPr>
          <p:nvPr>
            <p:ph type="ftr" sz="quarter" idx="11"/>
          </p:nvPr>
        </p:nvSpPr>
        <p:spPr/>
        <p:txBody>
          <a:bodyPr/>
          <a:lstStyle/>
          <a:p>
            <a:endParaRPr lang="en-US">
              <a:solidFill>
                <a:srgbClr val="44546A">
                  <a:lumMod val="50000"/>
                </a:srgbClr>
              </a:solidFill>
            </a:endParaRPr>
          </a:p>
        </p:txBody>
      </p:sp>
      <p:sp>
        <p:nvSpPr>
          <p:cNvPr id="5" name="Slide Number Placeholder 4"/>
          <p:cNvSpPr>
            <a:spLocks noGrp="1"/>
          </p:cNvSpPr>
          <p:nvPr>
            <p:ph type="sldNum" sz="quarter" idx="12"/>
          </p:nvPr>
        </p:nvSpPr>
        <p:spPr/>
        <p:txBody>
          <a:bodyPr/>
          <a:lstStyle/>
          <a:p>
            <a:fld id="{EB37DED6-D4C7-42EE-AB49-D2E39E64FDE4}" type="slidenum">
              <a:rPr lang="en-US" smtClean="0">
                <a:solidFill>
                  <a:srgbClr val="44546A">
                    <a:lumMod val="50000"/>
                  </a:srgbClr>
                </a:solidFill>
              </a:rPr>
              <a:pPr/>
              <a:t>‹#›</a:t>
            </a:fld>
            <a:endParaRPr lang="en-US">
              <a:solidFill>
                <a:srgbClr val="44546A">
                  <a:lumMod val="50000"/>
                </a:srgbClr>
              </a:solidFill>
            </a:endParaRPr>
          </a:p>
        </p:txBody>
      </p:sp>
    </p:spTree>
    <p:extLst>
      <p:ext uri="{BB962C8B-B14F-4D97-AF65-F5344CB8AC3E}">
        <p14:creationId xmlns:p14="http://schemas.microsoft.com/office/powerpoint/2010/main" val="97846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solidFill>
                  <a:srgbClr val="44546A">
                    <a:lumMod val="50000"/>
                  </a:srgbClr>
                </a:solidFill>
              </a:rPr>
              <a:pPr/>
              <a:t>12/29/2017</a:t>
            </a:fld>
            <a:endParaRPr lang="en-US">
              <a:solidFill>
                <a:srgbClr val="44546A">
                  <a:lumMod val="50000"/>
                </a:srgbClr>
              </a:solidFill>
            </a:endParaRPr>
          </a:p>
        </p:txBody>
      </p:sp>
      <p:sp>
        <p:nvSpPr>
          <p:cNvPr id="3" name="Footer Placeholder 2"/>
          <p:cNvSpPr>
            <a:spLocks noGrp="1"/>
          </p:cNvSpPr>
          <p:nvPr>
            <p:ph type="ftr" sz="quarter" idx="11"/>
          </p:nvPr>
        </p:nvSpPr>
        <p:spPr/>
        <p:txBody>
          <a:bodyPr/>
          <a:lstStyle/>
          <a:p>
            <a:endParaRPr lang="en-US">
              <a:solidFill>
                <a:srgbClr val="44546A">
                  <a:lumMod val="50000"/>
                </a:srgbClr>
              </a:solidFill>
            </a:endParaRPr>
          </a:p>
        </p:txBody>
      </p:sp>
      <p:sp>
        <p:nvSpPr>
          <p:cNvPr id="4" name="Slide Number Placeholder 3"/>
          <p:cNvSpPr>
            <a:spLocks noGrp="1"/>
          </p:cNvSpPr>
          <p:nvPr>
            <p:ph type="sldNum" sz="quarter" idx="12"/>
          </p:nvPr>
        </p:nvSpPr>
        <p:spPr/>
        <p:txBody>
          <a:bodyPr/>
          <a:lstStyle/>
          <a:p>
            <a:fld id="{EB37DED6-D4C7-42EE-AB49-D2E39E64FDE4}" type="slidenum">
              <a:rPr lang="en-US" smtClean="0">
                <a:solidFill>
                  <a:srgbClr val="44546A">
                    <a:lumMod val="50000"/>
                  </a:srgbClr>
                </a:solidFill>
              </a:rPr>
              <a:pPr/>
              <a:t>‹#›</a:t>
            </a:fld>
            <a:endParaRPr lang="en-US">
              <a:solidFill>
                <a:srgbClr val="44546A">
                  <a:lumMod val="50000"/>
                </a:srgbClr>
              </a:solidFill>
            </a:endParaRPr>
          </a:p>
        </p:txBody>
      </p:sp>
    </p:spTree>
    <p:extLst>
      <p:ext uri="{BB962C8B-B14F-4D97-AF65-F5344CB8AC3E}">
        <p14:creationId xmlns:p14="http://schemas.microsoft.com/office/powerpoint/2010/main" val="124500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defTabSz="914484"/>
            <a:endParaRPr>
              <a:solidFill>
                <a:prstClr val="white"/>
              </a:solidFill>
            </a:endParaRPr>
          </a:p>
        </p:txBody>
      </p:sp>
      <p:sp>
        <p:nvSpPr>
          <p:cNvPr id="2" name="Title 1"/>
          <p:cNvSpPr>
            <a:spLocks noGrp="1"/>
          </p:cNvSpPr>
          <p:nvPr>
            <p:ph type="title"/>
          </p:nvPr>
        </p:nvSpPr>
        <p:spPr>
          <a:xfrm>
            <a:off x="341798" y="1701800"/>
            <a:ext cx="2514600" cy="2844800"/>
          </a:xfrm>
        </p:spPr>
        <p:txBody>
          <a:bodyPr anchor="b">
            <a:normAutofit/>
          </a:bodyPr>
          <a:lstStyle>
            <a:lvl1pPr algn="l">
              <a:defRPr sz="1500" b="1">
                <a:effectLst/>
              </a:defRPr>
            </a:lvl1pPr>
          </a:lstStyle>
          <a:p>
            <a:r>
              <a:rPr lang="en-US" smtClean="0"/>
              <a:t>Click to edit Master title style</a:t>
            </a:r>
            <a:endParaRPr dirty="0"/>
          </a:p>
        </p:txBody>
      </p:sp>
      <p:sp>
        <p:nvSpPr>
          <p:cNvPr id="3" name="Content Placeholder 2"/>
          <p:cNvSpPr>
            <a:spLocks noGrp="1"/>
          </p:cNvSpPr>
          <p:nvPr>
            <p:ph idx="1"/>
          </p:nvPr>
        </p:nvSpPr>
        <p:spPr>
          <a:xfrm>
            <a:off x="3352800" y="482600"/>
            <a:ext cx="5105400" cy="5892800"/>
          </a:xfrm>
        </p:spPr>
        <p:txBody>
          <a:bodyPr>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41798" y="4648200"/>
            <a:ext cx="2514600" cy="1727200"/>
          </a:xfrm>
        </p:spPr>
        <p:txBody>
          <a:bodyPr>
            <a:normAutofit/>
          </a:bodyPr>
          <a:lstStyle>
            <a:lvl1pPr marL="0" indent="0">
              <a:spcBef>
                <a:spcPts val="90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solidFill>
                  <a:srgbClr val="44546A">
                    <a:lumMod val="50000"/>
                  </a:srgbClr>
                </a:solidFill>
              </a:rPr>
              <a:pPr/>
              <a:t>12/29/2017</a:t>
            </a:fld>
            <a:endParaRPr lang="en-US">
              <a:solidFill>
                <a:srgbClr val="44546A">
                  <a:lumMod val="50000"/>
                </a:srgbClr>
              </a:solidFill>
            </a:endParaRPr>
          </a:p>
        </p:txBody>
      </p:sp>
      <p:sp>
        <p:nvSpPr>
          <p:cNvPr id="6" name="Footer Placeholder 5"/>
          <p:cNvSpPr>
            <a:spLocks noGrp="1"/>
          </p:cNvSpPr>
          <p:nvPr>
            <p:ph type="ftr" sz="quarter" idx="11"/>
          </p:nvPr>
        </p:nvSpPr>
        <p:spPr/>
        <p:txBody>
          <a:bodyPr/>
          <a:lstStyle/>
          <a:p>
            <a:endParaRPr lang="en-US">
              <a:solidFill>
                <a:srgbClr val="44546A">
                  <a:lumMod val="50000"/>
                </a:srgbClr>
              </a:solidFill>
            </a:endParaRPr>
          </a:p>
        </p:txBody>
      </p:sp>
      <p:sp>
        <p:nvSpPr>
          <p:cNvPr id="7" name="Slide Number Placeholder 6"/>
          <p:cNvSpPr>
            <a:spLocks noGrp="1"/>
          </p:cNvSpPr>
          <p:nvPr>
            <p:ph type="sldNum" sz="quarter" idx="12"/>
          </p:nvPr>
        </p:nvSpPr>
        <p:spPr/>
        <p:txBody>
          <a:bodyPr/>
          <a:lstStyle/>
          <a:p>
            <a:fld id="{2DFBB78A-01B4-41F2-96B0-677A4A282832}" type="slidenum">
              <a:rPr lang="en-US" smtClean="0">
                <a:solidFill>
                  <a:srgbClr val="44546A">
                    <a:lumMod val="50000"/>
                  </a:srgbClr>
                </a:solidFill>
              </a:rPr>
              <a:pPr/>
              <a:t>‹#›</a:t>
            </a:fld>
            <a:endParaRPr lang="en-US">
              <a:solidFill>
                <a:srgbClr val="44546A">
                  <a:lumMod val="50000"/>
                </a:srgbClr>
              </a:solidFill>
            </a:endParaRPr>
          </a:p>
        </p:txBody>
      </p:sp>
    </p:spTree>
    <p:extLst>
      <p:ext uri="{BB962C8B-B14F-4D97-AF65-F5344CB8AC3E}">
        <p14:creationId xmlns:p14="http://schemas.microsoft.com/office/powerpoint/2010/main" val="325004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t>29/12/2017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15991491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defTabSz="914484"/>
            <a:endParaRPr>
              <a:solidFill>
                <a:prstClr val="white"/>
              </a:solidFill>
            </a:endParaRPr>
          </a:p>
        </p:txBody>
      </p:sp>
      <p:sp>
        <p:nvSpPr>
          <p:cNvPr id="2" name="Title 1"/>
          <p:cNvSpPr>
            <a:spLocks noGrp="1"/>
          </p:cNvSpPr>
          <p:nvPr>
            <p:ph type="title"/>
          </p:nvPr>
        </p:nvSpPr>
        <p:spPr>
          <a:xfrm>
            <a:off x="1828800" y="4800600"/>
            <a:ext cx="5486400" cy="762000"/>
          </a:xfrm>
        </p:spPr>
        <p:txBody>
          <a:bodyPr anchor="b">
            <a:normAutofit/>
          </a:bodyPr>
          <a:lstStyle>
            <a:lvl1pPr algn="l">
              <a:defRPr sz="1500" b="1">
                <a:effectLst/>
              </a:defRPr>
            </a:lvl1pPr>
          </a:lstStyle>
          <a:p>
            <a:r>
              <a:rPr lang="en-US" smtClean="0"/>
              <a:t>Click to edit Master title style</a:t>
            </a:r>
            <a:endParaRPr/>
          </a:p>
        </p:txBody>
      </p:sp>
      <p:sp>
        <p:nvSpPr>
          <p:cNvPr id="3" name="Picture Placeholder 2"/>
          <p:cNvSpPr>
            <a:spLocks noGrp="1"/>
          </p:cNvSpPr>
          <p:nvPr>
            <p:ph type="pic" idx="1"/>
          </p:nvPr>
        </p:nvSpPr>
        <p:spPr>
          <a:xfrm>
            <a:off x="1828800" y="279402"/>
            <a:ext cx="5486400" cy="4448175"/>
          </a:xfrm>
        </p:spPr>
        <p:txBody>
          <a:bodyPr>
            <a:normAutofit/>
          </a:bodyPr>
          <a:lstStyle>
            <a:lvl1pPr marL="0" indent="0">
              <a:buNone/>
              <a:defRPr sz="2101"/>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smtClean="0"/>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solidFill>
                  <a:srgbClr val="44546A">
                    <a:lumMod val="50000"/>
                  </a:srgbClr>
                </a:solidFill>
              </a:rPr>
              <a:pPr/>
              <a:t>12/29/2017</a:t>
            </a:fld>
            <a:endParaRPr lang="en-US">
              <a:solidFill>
                <a:srgbClr val="44546A">
                  <a:lumMod val="50000"/>
                </a:srgbClr>
              </a:solidFill>
            </a:endParaRPr>
          </a:p>
        </p:txBody>
      </p:sp>
      <p:sp>
        <p:nvSpPr>
          <p:cNvPr id="6" name="Footer Placeholder 5"/>
          <p:cNvSpPr>
            <a:spLocks noGrp="1"/>
          </p:cNvSpPr>
          <p:nvPr>
            <p:ph type="ftr" sz="quarter" idx="11"/>
          </p:nvPr>
        </p:nvSpPr>
        <p:spPr/>
        <p:txBody>
          <a:bodyPr/>
          <a:lstStyle/>
          <a:p>
            <a:endParaRPr lang="en-US">
              <a:solidFill>
                <a:srgbClr val="44546A">
                  <a:lumMod val="50000"/>
                </a:srgbClr>
              </a:solidFill>
            </a:endParaRPr>
          </a:p>
        </p:txBody>
      </p:sp>
      <p:sp>
        <p:nvSpPr>
          <p:cNvPr id="7" name="Slide Number Placeholder 6"/>
          <p:cNvSpPr>
            <a:spLocks noGrp="1"/>
          </p:cNvSpPr>
          <p:nvPr>
            <p:ph type="sldNum" sz="quarter" idx="12"/>
          </p:nvPr>
        </p:nvSpPr>
        <p:spPr/>
        <p:txBody>
          <a:bodyPr/>
          <a:lstStyle/>
          <a:p>
            <a:fld id="{2DFBB78A-01B4-41F2-96B0-677A4A282832}" type="slidenum">
              <a:rPr lang="en-US" smtClean="0">
                <a:solidFill>
                  <a:srgbClr val="44546A">
                    <a:lumMod val="50000"/>
                  </a:srgbClr>
                </a:solidFill>
              </a:rPr>
              <a:pPr/>
              <a:t>‹#›</a:t>
            </a:fld>
            <a:endParaRPr lang="en-US">
              <a:solidFill>
                <a:srgbClr val="44546A">
                  <a:lumMod val="50000"/>
                </a:srgbClr>
              </a:solidFill>
            </a:endParaRPr>
          </a:p>
        </p:txBody>
      </p:sp>
    </p:spTree>
    <p:extLst>
      <p:ext uri="{BB962C8B-B14F-4D97-AF65-F5344CB8AC3E}">
        <p14:creationId xmlns:p14="http://schemas.microsoft.com/office/powerpoint/2010/main" val="112229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solidFill>
                  <a:srgbClr val="44546A">
                    <a:lumMod val="50000"/>
                  </a:srgbClr>
                </a:solidFill>
              </a:rPr>
              <a:pPr/>
              <a:t>12/29/2017</a:t>
            </a:fld>
            <a:endParaRPr lang="en-US">
              <a:solidFill>
                <a:srgbClr val="44546A">
                  <a:lumMod val="50000"/>
                </a:srgbClr>
              </a:solidFill>
            </a:endParaRPr>
          </a:p>
        </p:txBody>
      </p:sp>
      <p:sp>
        <p:nvSpPr>
          <p:cNvPr id="5" name="Footer Placeholder 4"/>
          <p:cNvSpPr>
            <a:spLocks noGrp="1"/>
          </p:cNvSpPr>
          <p:nvPr>
            <p:ph type="ftr" sz="quarter" idx="11"/>
          </p:nvPr>
        </p:nvSpPr>
        <p:spPr/>
        <p:txBody>
          <a:bodyPr/>
          <a:lstStyle/>
          <a:p>
            <a:endParaRPr lang="en-US">
              <a:solidFill>
                <a:srgbClr val="44546A">
                  <a:lumMod val="50000"/>
                </a:srgbClr>
              </a:solidFill>
            </a:endParaRPr>
          </a:p>
        </p:txBody>
      </p:sp>
      <p:sp>
        <p:nvSpPr>
          <p:cNvPr id="6" name="Slide Number Placeholder 5"/>
          <p:cNvSpPr>
            <a:spLocks noGrp="1"/>
          </p:cNvSpPr>
          <p:nvPr>
            <p:ph type="sldNum" sz="quarter" idx="12"/>
          </p:nvPr>
        </p:nvSpPr>
        <p:spPr/>
        <p:txBody>
          <a:bodyPr/>
          <a:lstStyle/>
          <a:p>
            <a:fld id="{591C5AD9-787D-40FA-8A4D-16A055B9AF81}" type="slidenum">
              <a:rPr lang="en-US" smtClean="0">
                <a:solidFill>
                  <a:srgbClr val="44546A">
                    <a:lumMod val="50000"/>
                  </a:srgbClr>
                </a:solidFill>
              </a:rPr>
              <a:pPr/>
              <a:t>‹#›</a:t>
            </a:fld>
            <a:endParaRPr lang="en-US">
              <a:solidFill>
                <a:srgbClr val="44546A">
                  <a:lumMod val="50000"/>
                </a:srgbClr>
              </a:solidFill>
            </a:endParaRPr>
          </a:p>
        </p:txBody>
      </p:sp>
    </p:spTree>
    <p:extLst>
      <p:ext uri="{BB962C8B-B14F-4D97-AF65-F5344CB8AC3E}">
        <p14:creationId xmlns:p14="http://schemas.microsoft.com/office/powerpoint/2010/main" val="362988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9"/>
            <a:ext cx="6400800"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solidFill>
                  <a:srgbClr val="44546A">
                    <a:lumMod val="50000"/>
                  </a:srgbClr>
                </a:solidFill>
              </a:rPr>
              <a:pPr/>
              <a:t>12/29/2017</a:t>
            </a:fld>
            <a:endParaRPr lang="en-US">
              <a:solidFill>
                <a:srgbClr val="44546A">
                  <a:lumMod val="50000"/>
                </a:srgbClr>
              </a:solidFill>
            </a:endParaRPr>
          </a:p>
        </p:txBody>
      </p:sp>
      <p:sp>
        <p:nvSpPr>
          <p:cNvPr id="5" name="Footer Placeholder 4"/>
          <p:cNvSpPr>
            <a:spLocks noGrp="1"/>
          </p:cNvSpPr>
          <p:nvPr>
            <p:ph type="ftr" sz="quarter" idx="11"/>
          </p:nvPr>
        </p:nvSpPr>
        <p:spPr/>
        <p:txBody>
          <a:bodyPr/>
          <a:lstStyle/>
          <a:p>
            <a:endParaRPr lang="en-US">
              <a:solidFill>
                <a:srgbClr val="44546A">
                  <a:lumMod val="50000"/>
                </a:srgbClr>
              </a:solidFill>
            </a:endParaRPr>
          </a:p>
        </p:txBody>
      </p:sp>
      <p:sp>
        <p:nvSpPr>
          <p:cNvPr id="6" name="Slide Number Placeholder 5"/>
          <p:cNvSpPr>
            <a:spLocks noGrp="1"/>
          </p:cNvSpPr>
          <p:nvPr>
            <p:ph type="sldNum" sz="quarter" idx="12"/>
          </p:nvPr>
        </p:nvSpPr>
        <p:spPr/>
        <p:txBody>
          <a:bodyPr/>
          <a:lstStyle/>
          <a:p>
            <a:fld id="{591C5AD9-787D-40FA-8A4D-16A055B9AF81}" type="slidenum">
              <a:rPr lang="en-US" smtClean="0">
                <a:solidFill>
                  <a:srgbClr val="44546A">
                    <a:lumMod val="50000"/>
                  </a:srgbClr>
                </a:solidFill>
              </a:rPr>
              <a:pPr/>
              <a:t>‹#›</a:t>
            </a:fld>
            <a:endParaRPr lang="en-US">
              <a:solidFill>
                <a:srgbClr val="44546A">
                  <a:lumMod val="50000"/>
                </a:srgbClr>
              </a:solidFill>
            </a:endParaRPr>
          </a:p>
        </p:txBody>
      </p:sp>
    </p:spTree>
    <p:extLst>
      <p:ext uri="{BB962C8B-B14F-4D97-AF65-F5344CB8AC3E}">
        <p14:creationId xmlns:p14="http://schemas.microsoft.com/office/powerpoint/2010/main" val="19049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4114800"/>
            <a:ext cx="4114800" cy="131445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581400" y="5562600"/>
            <a:ext cx="54102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558018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A91DEF-354E-47B5-83FE-7676C6FD5739}" type="datetimeFigureOut">
              <a:rPr lang="en-US">
                <a:solidFill>
                  <a:prstClr val="black">
                    <a:tint val="75000"/>
                  </a:prstClr>
                </a:solidFill>
              </a:rPr>
              <a:pPr>
                <a:def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C79F8F-8DA2-48F7-B341-3EDA9E7398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82850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8F81E6-7E6C-4BE6-9619-FEDD1BD7FABD}" type="datetimeFigureOut">
              <a:rPr lang="en-US">
                <a:solidFill>
                  <a:prstClr val="black">
                    <a:tint val="75000"/>
                  </a:prstClr>
                </a:solidFill>
              </a:rPr>
              <a:pPr>
                <a:def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C45DF9-297F-4340-90CE-BABD77A9F0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13888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2DFA8A-C31C-41AD-AC21-F91EA0C5B4B9}" type="datetimeFigureOut">
              <a:rPr lang="en-US">
                <a:solidFill>
                  <a:prstClr val="black">
                    <a:tint val="75000"/>
                  </a:prstClr>
                </a:solidFill>
              </a:rPr>
              <a:pPr>
                <a:defRPr/>
              </a:pPr>
              <a:t>12/29/2017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E78050-E9E9-4338-A6FA-6CFEFE7ED4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50469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A976B7-10F1-4F71-99FD-9817F968A3C0}" type="datetimeFigureOut">
              <a:rPr lang="en-US">
                <a:solidFill>
                  <a:prstClr val="black">
                    <a:tint val="75000"/>
                  </a:prstClr>
                </a:solidFill>
              </a:rPr>
              <a:pPr>
                <a:defRPr/>
              </a:pPr>
              <a:t>12/29/2017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27241D7-63CA-4188-8DC4-A7C99168B7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20673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86CF9E-05D9-46F8-B6BF-7925205526DF}" type="datetimeFigureOut">
              <a:rPr lang="en-US">
                <a:solidFill>
                  <a:prstClr val="black">
                    <a:tint val="75000"/>
                  </a:prstClr>
                </a:solidFill>
              </a:rPr>
              <a:pPr>
                <a:defRPr/>
              </a:pPr>
              <a:t>12/29/2017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9BF6651-7D16-414C-91A5-164C2CF9D2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25993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20ABA7-B515-4D47-8AC1-33B8C26545E1}" type="datetimeFigureOut">
              <a:rPr lang="en-US">
                <a:solidFill>
                  <a:prstClr val="black">
                    <a:tint val="75000"/>
                  </a:prstClr>
                </a:solidFill>
              </a:rPr>
              <a:pPr>
                <a:defRPr/>
              </a:pPr>
              <a:t>12/29/2017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50838D7-08B7-450B-B05C-0048C98E9D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431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D26455-FCA4-4229-A91C-5D611AB74B3C}" type="datetimeFigureOut">
              <a:rPr lang="id-ID" smtClean="0"/>
              <a:t>29/12/2017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43504D-AD84-4DEA-A3E9-C636C3939ABC}" type="slidenum">
              <a:rPr lang="id-ID" smtClean="0"/>
              <a:t>‹#›</a:t>
            </a:fld>
            <a:endParaRPr lang="id-ID"/>
          </a:p>
        </p:txBody>
      </p:sp>
    </p:spTree>
    <p:extLst>
      <p:ext uri="{BB962C8B-B14F-4D97-AF65-F5344CB8AC3E}">
        <p14:creationId xmlns:p14="http://schemas.microsoft.com/office/powerpoint/2010/main" val="35888734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67390A-F199-4B62-8E35-005F8FF6CF57}" type="datetimeFigureOut">
              <a:rPr lang="en-US">
                <a:solidFill>
                  <a:prstClr val="black">
                    <a:tint val="75000"/>
                  </a:prstClr>
                </a:solidFill>
              </a:rPr>
              <a:pPr>
                <a:defRPr/>
              </a:pPr>
              <a:t>12/29/2017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3DCC9AD-710D-4DD5-AE62-45259B794E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63444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B81361-F62D-404B-86B8-63E68FDE2E40}" type="datetimeFigureOut">
              <a:rPr lang="en-US">
                <a:solidFill>
                  <a:prstClr val="black">
                    <a:tint val="75000"/>
                  </a:prstClr>
                </a:solidFill>
              </a:rPr>
              <a:pPr>
                <a:defRPr/>
              </a:pPr>
              <a:t>12/29/2017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AED44F4-BB4D-4943-9B84-4E1F3D17EFD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82099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E4DB1A-E5F3-4F6B-BE6F-84C2D7F6F7C4}" type="datetimeFigureOut">
              <a:rPr lang="en-US">
                <a:solidFill>
                  <a:prstClr val="black">
                    <a:tint val="75000"/>
                  </a:prstClr>
                </a:solidFill>
              </a:rPr>
              <a:pPr>
                <a:def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345632-DF56-4E9C-8053-35BF41256C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07301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2E4FF6-F37C-4A22-BF2E-306E00913B26}" type="datetimeFigureOut">
              <a:rPr lang="en-US">
                <a:solidFill>
                  <a:prstClr val="black">
                    <a:tint val="75000"/>
                  </a:prstClr>
                </a:solidFill>
              </a:rPr>
              <a:pPr>
                <a:defRPr/>
              </a:pPr>
              <a:t>12/29/2017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F31E7A-E0CE-4C60-BFA2-5F2C7A38E3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39111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366125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47296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304634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343149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243587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3865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7.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5.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6455-FCA4-4229-A91C-5D611AB74B3C}" type="datetimeFigureOut">
              <a:rPr lang="id-ID" smtClean="0"/>
              <a:t>29/12/2017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3504D-AD84-4DEA-A3E9-C636C3939ABC}" type="slidenum">
              <a:rPr lang="id-ID" smtClean="0"/>
              <a:t>‹#›</a:t>
            </a:fld>
            <a:endParaRPr lang="id-ID"/>
          </a:p>
        </p:txBody>
      </p:sp>
    </p:spTree>
    <p:extLst>
      <p:ext uri="{BB962C8B-B14F-4D97-AF65-F5344CB8AC3E}">
        <p14:creationId xmlns:p14="http://schemas.microsoft.com/office/powerpoint/2010/main" val="1813959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40A397F-BEFC-4E18-A7FA-51D2375C675B}" type="slidenum">
              <a:rPr lang="es-ES" smtClean="0">
                <a:solidFill>
                  <a:srgbClr val="000000"/>
                </a:solidFill>
              </a:rPr>
              <a:pPr fontAlgn="base">
                <a:spcBef>
                  <a:spcPct val="0"/>
                </a:spcBef>
                <a:spcAft>
                  <a:spcPct val="0"/>
                </a:spcAft>
              </a:pPr>
              <a:t>‹#›</a:t>
            </a:fld>
            <a:endParaRPr lang="es-ES" smtClean="0">
              <a:solidFill>
                <a:srgbClr val="000000"/>
              </a:solidFill>
            </a:endParaRPr>
          </a:p>
        </p:txBody>
      </p:sp>
    </p:spTree>
    <p:extLst>
      <p:ext uri="{BB962C8B-B14F-4D97-AF65-F5344CB8AC3E}">
        <p14:creationId xmlns:p14="http://schemas.microsoft.com/office/powerpoint/2010/main" val="220414930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4958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32427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417086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81706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63F524-D684-4B21-A20E-DEC1A04B9A0F}" type="datetimeFigureOut">
              <a:rPr lang="en-US" smtClean="0">
                <a:solidFill>
                  <a:prstClr val="black">
                    <a:tint val="75000"/>
                  </a:prstClr>
                </a:solidFill>
              </a:rPr>
              <a:pPr/>
              <a:t>12/29/2017</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1862DA5-BEEA-4613-B9D1-62649BCDF53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359485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215" y="0"/>
            <a:ext cx="9144095"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84"/>
              <a:endParaRPr>
                <a:solidFill>
                  <a:prstClr val="white"/>
                </a:solidFill>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84"/>
              <a:endParaRPr>
                <a:solidFill>
                  <a:prstClr val="white"/>
                </a:solidFill>
              </a:endParaRPr>
            </a:p>
          </p:txBody>
        </p:sp>
      </p:gr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900">
                <a:solidFill>
                  <a:schemeClr val="tx2">
                    <a:lumMod val="50000"/>
                  </a:schemeClr>
                </a:solidFill>
              </a:defRPr>
            </a:lvl1pPr>
          </a:lstStyle>
          <a:p>
            <a:pPr defTabSz="914484"/>
            <a:fld id="{859468AF-EFCF-4AAD-ACF4-3BA83EC4AF4E}" type="datetime1">
              <a:rPr lang="en-US" smtClean="0">
                <a:solidFill>
                  <a:srgbClr val="44546A">
                    <a:lumMod val="50000"/>
                  </a:srgbClr>
                </a:solidFill>
              </a:rPr>
              <a:pPr defTabSz="914484"/>
              <a:t>12/29/2017</a:t>
            </a:fld>
            <a:endParaRPr lang="en-US">
              <a:solidFill>
                <a:srgbClr val="44546A">
                  <a:lumMod val="50000"/>
                </a:srgbClr>
              </a:solidFill>
            </a:endParaRPr>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900">
                <a:solidFill>
                  <a:schemeClr val="tx2">
                    <a:lumMod val="50000"/>
                  </a:schemeClr>
                </a:solidFill>
              </a:defRPr>
            </a:lvl1pPr>
          </a:lstStyle>
          <a:p>
            <a:pPr defTabSz="914484"/>
            <a:endParaRPr lang="en-US">
              <a:solidFill>
                <a:srgbClr val="44546A">
                  <a:lumMod val="50000"/>
                </a:srgbClr>
              </a:solidFill>
            </a:endParaRPr>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900">
                <a:solidFill>
                  <a:schemeClr val="tx2">
                    <a:lumMod val="50000"/>
                  </a:schemeClr>
                </a:solidFill>
              </a:defRPr>
            </a:lvl1pPr>
          </a:lstStyle>
          <a:p>
            <a:pPr defTabSz="914484"/>
            <a:fld id="{EB37DED6-D4C7-42EE-AB49-D2E39E64FDE4}" type="slidenum">
              <a:rPr lang="en-US" smtClean="0">
                <a:solidFill>
                  <a:srgbClr val="44546A">
                    <a:lumMod val="50000"/>
                  </a:srgbClr>
                </a:solidFill>
              </a:rPr>
              <a:pPr defTabSz="914484"/>
              <a:t>‹#›</a:t>
            </a:fld>
            <a:endParaRPr lang="en-US">
              <a:solidFill>
                <a:srgbClr val="44546A">
                  <a:lumMod val="50000"/>
                </a:srgbClr>
              </a:solidFill>
            </a:endParaRPr>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3240134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84" rtl="0" eaLnBrk="1" latinLnBrk="0" hangingPunct="1">
        <a:lnSpc>
          <a:spcPct val="85000"/>
        </a:lnSpc>
        <a:spcBef>
          <a:spcPct val="0"/>
        </a:spcBef>
        <a:buNone/>
        <a:tabLst/>
        <a:defRPr sz="3301" b="0" kern="1200" cap="none" baseline="0">
          <a:solidFill>
            <a:schemeClr val="accent2"/>
          </a:solidFill>
          <a:effectLst/>
          <a:latin typeface="+mj-lt"/>
          <a:ea typeface="+mj-ea"/>
          <a:cs typeface="+mj-cs"/>
        </a:defRPr>
      </a:lvl1pPr>
    </p:titleStyle>
    <p:bodyStyle>
      <a:lvl1pPr marL="228621" indent="-228621" algn="l" defTabSz="914484" rtl="0" eaLnBrk="1" latinLnBrk="0" hangingPunct="1">
        <a:lnSpc>
          <a:spcPct val="95000"/>
        </a:lnSpc>
        <a:spcBef>
          <a:spcPts val="1400"/>
        </a:spcBef>
        <a:buClr>
          <a:schemeClr val="accent6">
            <a:lumMod val="75000"/>
          </a:schemeClr>
        </a:buClr>
        <a:buSzPct val="100000"/>
        <a:buFont typeface="Arial" pitchFamily="34" charset="0"/>
        <a:buChar char="•"/>
        <a:defRPr sz="1800" kern="1200">
          <a:solidFill>
            <a:schemeClr val="tx1"/>
          </a:solidFill>
          <a:latin typeface="+mn-lt"/>
          <a:ea typeface="+mn-ea"/>
          <a:cs typeface="+mn-cs"/>
        </a:defRPr>
      </a:lvl1pPr>
      <a:lvl2pPr marL="548690" indent="-228621" algn="l" defTabSz="914484" rtl="0" eaLnBrk="1" latinLnBrk="0" hangingPunct="1">
        <a:lnSpc>
          <a:spcPct val="95000"/>
        </a:lnSpc>
        <a:spcBef>
          <a:spcPts val="800"/>
        </a:spcBef>
        <a:buClr>
          <a:schemeClr val="accent6">
            <a:lumMod val="75000"/>
          </a:schemeClr>
        </a:buClr>
        <a:buSzPct val="100000"/>
        <a:buFont typeface="Century Gothic" pitchFamily="34" charset="0"/>
        <a:buChar char="–"/>
        <a:defRPr sz="1500" kern="1200">
          <a:solidFill>
            <a:schemeClr val="tx1"/>
          </a:solidFill>
          <a:latin typeface="+mn-lt"/>
          <a:ea typeface="+mn-ea"/>
          <a:cs typeface="+mn-cs"/>
        </a:defRPr>
      </a:lvl2pPr>
      <a:lvl3pPr marL="868759" indent="-228621" algn="l" defTabSz="914484" rtl="0" eaLnBrk="1" latinLnBrk="0" hangingPunct="1">
        <a:lnSpc>
          <a:spcPct val="95000"/>
        </a:lnSpc>
        <a:spcBef>
          <a:spcPts val="800"/>
        </a:spcBef>
        <a:buClr>
          <a:schemeClr val="accent6">
            <a:lumMod val="75000"/>
          </a:schemeClr>
        </a:buClr>
        <a:buSzPct val="100000"/>
        <a:buFont typeface="Century Gothic" pitchFamily="34" charset="0"/>
        <a:buChar char="–"/>
        <a:defRPr sz="1350" kern="1200">
          <a:solidFill>
            <a:schemeClr val="tx1"/>
          </a:solidFill>
          <a:latin typeface="+mn-lt"/>
          <a:ea typeface="+mn-ea"/>
          <a:cs typeface="+mn-cs"/>
        </a:defRPr>
      </a:lvl3pPr>
      <a:lvl4pPr marL="1188829" indent="-228621" algn="l" defTabSz="914484" rtl="0" eaLnBrk="1" latinLnBrk="0" hangingPunct="1">
        <a:lnSpc>
          <a:spcPct val="95000"/>
        </a:lnSpc>
        <a:spcBef>
          <a:spcPts val="800"/>
        </a:spcBef>
        <a:buClr>
          <a:schemeClr val="accent6">
            <a:lumMod val="75000"/>
          </a:schemeClr>
        </a:buClr>
        <a:buSzPct val="100000"/>
        <a:buFont typeface="Century Gothic" pitchFamily="34" charset="0"/>
        <a:buChar char="–"/>
        <a:defRPr sz="1350" kern="1200">
          <a:solidFill>
            <a:schemeClr val="tx1"/>
          </a:solidFill>
          <a:latin typeface="+mn-lt"/>
          <a:ea typeface="+mn-ea"/>
          <a:cs typeface="+mn-cs"/>
        </a:defRPr>
      </a:lvl4pPr>
      <a:lvl5pPr marL="1508898" indent="-228621" algn="l" defTabSz="914484" rtl="0" eaLnBrk="1" latinLnBrk="0" hangingPunct="1">
        <a:lnSpc>
          <a:spcPct val="95000"/>
        </a:lnSpc>
        <a:spcBef>
          <a:spcPts val="800"/>
        </a:spcBef>
        <a:buClr>
          <a:schemeClr val="accent6">
            <a:lumMod val="75000"/>
          </a:schemeClr>
        </a:buClr>
        <a:buSzPct val="100000"/>
        <a:buFont typeface="Century Gothic" pitchFamily="34" charset="0"/>
        <a:buChar char="–"/>
        <a:defRPr sz="1350" kern="1200">
          <a:solidFill>
            <a:schemeClr val="tx1"/>
          </a:solidFill>
          <a:latin typeface="+mn-lt"/>
          <a:ea typeface="+mn-ea"/>
          <a:cs typeface="+mn-cs"/>
        </a:defRPr>
      </a:lvl5pPr>
      <a:lvl6pPr marL="1828967" indent="-228621" algn="l" defTabSz="914484" rtl="0" eaLnBrk="1" latinLnBrk="0" hangingPunct="1">
        <a:lnSpc>
          <a:spcPct val="95000"/>
        </a:lnSpc>
        <a:spcBef>
          <a:spcPts val="800"/>
        </a:spcBef>
        <a:buClr>
          <a:schemeClr val="accent6">
            <a:lumMod val="75000"/>
          </a:schemeClr>
        </a:buClr>
        <a:buSzPct val="90000"/>
        <a:buFont typeface="Century Gothic" pitchFamily="34" charset="0"/>
        <a:buChar char="–"/>
        <a:defRPr sz="1350" kern="1200">
          <a:solidFill>
            <a:schemeClr val="tx2">
              <a:lumMod val="50000"/>
            </a:schemeClr>
          </a:solidFill>
          <a:latin typeface="+mn-lt"/>
          <a:ea typeface="+mn-ea"/>
          <a:cs typeface="+mn-cs"/>
        </a:defRPr>
      </a:lvl6pPr>
      <a:lvl7pPr marL="2149037" indent="-228621" algn="l" defTabSz="914484" rtl="0" eaLnBrk="1" latinLnBrk="0" hangingPunct="1">
        <a:lnSpc>
          <a:spcPct val="95000"/>
        </a:lnSpc>
        <a:spcBef>
          <a:spcPts val="800"/>
        </a:spcBef>
        <a:buClr>
          <a:schemeClr val="accent6">
            <a:lumMod val="75000"/>
          </a:schemeClr>
        </a:buClr>
        <a:buSzPct val="90000"/>
        <a:buFont typeface="Century Gothic" pitchFamily="34" charset="0"/>
        <a:buChar char="–"/>
        <a:defRPr sz="1350" kern="1200">
          <a:solidFill>
            <a:schemeClr val="tx2">
              <a:lumMod val="50000"/>
            </a:schemeClr>
          </a:solidFill>
          <a:latin typeface="+mn-lt"/>
          <a:ea typeface="+mn-ea"/>
          <a:cs typeface="+mn-cs"/>
        </a:defRPr>
      </a:lvl7pPr>
      <a:lvl8pPr marL="2469106" indent="-228621" algn="l" defTabSz="914484" rtl="0" eaLnBrk="1" latinLnBrk="0" hangingPunct="1">
        <a:lnSpc>
          <a:spcPct val="95000"/>
        </a:lnSpc>
        <a:spcBef>
          <a:spcPts val="800"/>
        </a:spcBef>
        <a:buClr>
          <a:schemeClr val="accent6">
            <a:lumMod val="75000"/>
          </a:schemeClr>
        </a:buClr>
        <a:buSzPct val="90000"/>
        <a:buFont typeface="Century Gothic" pitchFamily="34" charset="0"/>
        <a:buChar char="–"/>
        <a:defRPr sz="1350" kern="1200">
          <a:solidFill>
            <a:schemeClr val="tx2">
              <a:lumMod val="50000"/>
            </a:schemeClr>
          </a:solidFill>
          <a:latin typeface="+mn-lt"/>
          <a:ea typeface="+mn-ea"/>
          <a:cs typeface="+mn-cs"/>
        </a:defRPr>
      </a:lvl8pPr>
      <a:lvl9pPr marL="2834900" indent="-228621" algn="l" defTabSz="914484" rtl="0" eaLnBrk="1" latinLnBrk="0" hangingPunct="1">
        <a:lnSpc>
          <a:spcPct val="95000"/>
        </a:lnSpc>
        <a:spcBef>
          <a:spcPts val="800"/>
        </a:spcBef>
        <a:buClr>
          <a:schemeClr val="accent6">
            <a:lumMod val="75000"/>
          </a:schemeClr>
        </a:buClr>
        <a:buSzPct val="90000"/>
        <a:buFont typeface="Century Gothic" pitchFamily="34" charset="0"/>
        <a:buChar char="–"/>
        <a:defRPr sz="1350" kern="1200">
          <a:solidFill>
            <a:schemeClr val="tx2">
              <a:lumMod val="50000"/>
            </a:schemeClr>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91DBFB5-3633-4D87-BEF9-107B550D9376}" type="datetimeFigureOut">
              <a:rPr lang="en-US">
                <a:solidFill>
                  <a:prstClr val="black">
                    <a:tint val="75000"/>
                  </a:prstClr>
                </a:solidFill>
              </a:rPr>
              <a:pPr>
                <a:defRPr/>
              </a:pPr>
              <a:t>12/29/2017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6D69927-DC8D-4584-B9F1-5EF6730372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79242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6455-FCA4-4229-A91C-5D611AB74B3C}" type="datetimeFigureOut">
              <a:rPr lang="id-ID" smtClean="0">
                <a:solidFill>
                  <a:prstClr val="black">
                    <a:tint val="75000"/>
                  </a:prstClr>
                </a:solidFill>
              </a:rPr>
              <a:pPr/>
              <a:t>29/12/2017</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3504D-AD84-4DEA-A3E9-C636C3939ABC}"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0181779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6.xml"/></Relationships>
</file>

<file path=ppt/slides/_rels/slide85.xml.rels><?xml version="1.0" encoding="UTF-8" standalone="yes"?>
<Relationships xmlns="http://schemas.openxmlformats.org/package/2006/relationships"><Relationship Id="rId8" Type="http://schemas.openxmlformats.org/officeDocument/2006/relationships/hyperlink" Target="http://onlinejournalismblog.com/2008/04/15/basic-principles-of-online-journalism-i-is-for-interactivity/#more-210" TargetMode="External"/><Relationship Id="rId3" Type="http://schemas.openxmlformats.org/officeDocument/2006/relationships/hyperlink" Target="http://en.wikipedia.org/wiki/Paul_Bradshaw_(journalist)" TargetMode="External"/><Relationship Id="rId7" Type="http://schemas.openxmlformats.org/officeDocument/2006/relationships/hyperlink" Target="http://onlinejournalismblog.com/2008/02/25/basic-principles-of-online-journalism-s-is-for-scannability/#more-206" TargetMode="External"/><Relationship Id="rId2" Type="http://schemas.openxmlformats.org/officeDocument/2006/relationships/image" Target="../media/image50.jpg"/><Relationship Id="rId1" Type="http://schemas.openxmlformats.org/officeDocument/2006/relationships/slideLayout" Target="../slideLayouts/slideLayout3.xml"/><Relationship Id="rId6" Type="http://schemas.openxmlformats.org/officeDocument/2006/relationships/hyperlink" Target="http://onlinejournalismblog.com/2008/02/20/basic-principles-of-online-journalism-a-is-for-adaptability/#more-204" TargetMode="External"/><Relationship Id="rId5" Type="http://schemas.openxmlformats.org/officeDocument/2006/relationships/hyperlink" Target="http://onlinejournalismblog.com/2008/02/14/basic-principles-of-online-journalism-b-is-for-brevity/#more-205" TargetMode="External"/><Relationship Id="rId4" Type="http://schemas.openxmlformats.org/officeDocument/2006/relationships/hyperlink" Target="http://onlinejournalismblog.com/tag/basic-principles/" TargetMode="External"/><Relationship Id="rId9" Type="http://schemas.openxmlformats.org/officeDocument/2006/relationships/hyperlink" Target="http://onlinejournalismblog.com/2008/09/15/basic-principles-of-online-journalism-c-is-for-community-conversation-pt1-community/#more-17636"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onlinejournalismblog.com/2008/02/14/basic-principles-of-online-journalism-b-is-for-brevity/#more-205" TargetMode="External"/><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96.xml"/></Relationships>
</file>

<file path=ppt/slides/_rels/slide8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90.xml.rels><?xml version="1.0" encoding="UTF-8" standalone="yes"?>
<Relationships xmlns="http://schemas.openxmlformats.org/package/2006/relationships"><Relationship Id="rId3" Type="http://schemas.openxmlformats.org/officeDocument/2006/relationships/hyperlink" Target="http://onlinejournalismblog.com/2008/09/15/basic-principles-of-online-journalism-c-is-for-community-conversation-pt1-community/#more-17636" TargetMode="External"/><Relationship Id="rId2" Type="http://schemas.openxmlformats.org/officeDocument/2006/relationships/image" Target="../media/image58.jpg"/><Relationship Id="rId1" Type="http://schemas.openxmlformats.org/officeDocument/2006/relationships/slideLayout" Target="../slideLayouts/slideLayout3.xml"/><Relationship Id="rId4" Type="http://schemas.openxmlformats.org/officeDocument/2006/relationships/hyperlink" Target="http://onlinejournalismblog.com/2008/09/18/basic-principles-of-online-journalism-c-is-for-community-conversation-pt2-conversation/"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6600" dirty="0" smtClean="0">
                <a:latin typeface="Arial Rounded MT Bold" pitchFamily="34" charset="0"/>
              </a:rPr>
              <a:t>Dasar – Dasar </a:t>
            </a:r>
            <a:endParaRPr lang="id-ID" sz="6600" dirty="0">
              <a:latin typeface="Arial Rounded MT Bold" pitchFamily="34" charset="0"/>
            </a:endParaRPr>
          </a:p>
        </p:txBody>
      </p:sp>
      <p:sp>
        <p:nvSpPr>
          <p:cNvPr id="3" name="Subtitle 2"/>
          <p:cNvSpPr>
            <a:spLocks noGrp="1"/>
          </p:cNvSpPr>
          <p:nvPr>
            <p:ph type="subTitle" idx="1"/>
          </p:nvPr>
        </p:nvSpPr>
        <p:spPr>
          <a:xfrm>
            <a:off x="5940152" y="-8823"/>
            <a:ext cx="3180014" cy="773527"/>
          </a:xfrm>
        </p:spPr>
        <p:txBody>
          <a:bodyPr/>
          <a:lstStyle/>
          <a:p>
            <a:r>
              <a:rPr lang="id-ID" dirty="0" smtClean="0"/>
              <a:t>Pertemuan 1</a:t>
            </a:r>
            <a:endParaRPr lang="id-ID" dirty="0"/>
          </a:p>
        </p:txBody>
      </p:sp>
    </p:spTree>
    <p:extLst>
      <p:ext uri="{BB962C8B-B14F-4D97-AF65-F5344CB8AC3E}">
        <p14:creationId xmlns:p14="http://schemas.microsoft.com/office/powerpoint/2010/main" val="176616097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212" y="908720"/>
            <a:ext cx="7772400" cy="1470025"/>
          </a:xfrm>
          <a:solidFill>
            <a:schemeClr val="bg1">
              <a:lumMod val="75000"/>
            </a:schemeClr>
          </a:solidFill>
        </p:spPr>
        <p:txBody>
          <a:bodyPr>
            <a:normAutofit/>
          </a:bodyPr>
          <a:lstStyle/>
          <a:p>
            <a:r>
              <a:rPr lang="id-ID" sz="4800" dirty="0" smtClean="0">
                <a:latin typeface="Aharoni" pitchFamily="2" charset="-79"/>
                <a:cs typeface="Aharoni" pitchFamily="2" charset="-79"/>
              </a:rPr>
              <a:t>Jurnalistik itu apa???</a:t>
            </a:r>
            <a:endParaRPr lang="id-ID" sz="4800" dirty="0">
              <a:latin typeface="Aharoni" pitchFamily="2" charset="-79"/>
              <a:cs typeface="Aharoni" pitchFamily="2" charset="-79"/>
            </a:endParaRPr>
          </a:p>
        </p:txBody>
      </p:sp>
      <p:sp>
        <p:nvSpPr>
          <p:cNvPr id="3" name="Subtitle 2"/>
          <p:cNvSpPr>
            <a:spLocks noGrp="1"/>
          </p:cNvSpPr>
          <p:nvPr>
            <p:ph type="subTitle" idx="1"/>
          </p:nvPr>
        </p:nvSpPr>
        <p:spPr>
          <a:xfrm>
            <a:off x="6300192" y="116632"/>
            <a:ext cx="2512368" cy="864096"/>
          </a:xfrm>
        </p:spPr>
        <p:txBody>
          <a:bodyPr/>
          <a:lstStyle/>
          <a:p>
            <a:r>
              <a:rPr lang="id-ID" dirty="0" smtClean="0"/>
              <a:t>Pertemuan 2</a:t>
            </a:r>
            <a:endParaRPr lang="id-ID" dirty="0"/>
          </a:p>
        </p:txBody>
      </p:sp>
      <p:pic>
        <p:nvPicPr>
          <p:cNvPr id="1026" name="Picture 2" descr="D:\Bahan Mengajar\Dasar Jurnalistik\Fot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9090"/>
            <a:ext cx="8994184" cy="423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106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1063"/>
            <a:ext cx="7772400" cy="1470025"/>
          </a:xfrm>
        </p:spPr>
        <p:txBody>
          <a:bodyPr/>
          <a:lstStyle/>
          <a:p>
            <a:r>
              <a:rPr lang="id-ID" dirty="0">
                <a:latin typeface="Arial Black" pitchFamily="34" charset="0"/>
              </a:rPr>
              <a:t>&amp;</a:t>
            </a:r>
            <a:r>
              <a:rPr lang="id-ID" dirty="0" smtClean="0">
                <a:latin typeface="Arial Black" pitchFamily="34" charset="0"/>
              </a:rPr>
              <a:t> </a:t>
            </a:r>
            <a:endParaRPr lang="id-ID" dirty="0">
              <a:latin typeface="Arial Black" pitchFamily="34" charset="0"/>
            </a:endParaRPr>
          </a:p>
        </p:txBody>
      </p:sp>
      <p:pic>
        <p:nvPicPr>
          <p:cNvPr id="1027" name="Picture 3" descr="D:\Bahan Mengajar\Dasar Jurnalistik\Fot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648"/>
            <a:ext cx="7710311"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Bahan Mengajar\Dasar Jurnalistik\Foto\46.jpg"/>
          <p:cNvPicPr>
            <a:picLocks noChangeAspect="1" noChangeArrowheads="1"/>
          </p:cNvPicPr>
          <p:nvPr/>
        </p:nvPicPr>
        <p:blipFill rotWithShape="1">
          <a:blip r:embed="rId3">
            <a:extLst>
              <a:ext uri="{28A0092B-C50C-407E-A947-70E740481C1C}">
                <a14:useLocalDpi xmlns:a14="http://schemas.microsoft.com/office/drawing/2010/main" val="0"/>
              </a:ext>
            </a:extLst>
          </a:blip>
          <a:srcRect b="35856"/>
          <a:stretch/>
        </p:blipFill>
        <p:spPr bwMode="auto">
          <a:xfrm>
            <a:off x="362046" y="3933056"/>
            <a:ext cx="8458426"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9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16"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500" fill="hold"/>
                                        <p:tgtEl>
                                          <p:spTgt spid="1028"/>
                                        </p:tgtEl>
                                        <p:attrNameLst>
                                          <p:attrName>ppt_w</p:attrName>
                                        </p:attrNameLst>
                                      </p:cBhvr>
                                      <p:tavLst>
                                        <p:tav tm="0">
                                          <p:val>
                                            <p:fltVal val="0"/>
                                          </p:val>
                                        </p:tav>
                                        <p:tav tm="100000">
                                          <p:val>
                                            <p:strVal val="#ppt_w"/>
                                          </p:val>
                                        </p:tav>
                                      </p:tavLst>
                                    </p:anim>
                                    <p:anim calcmode="lin" valueType="num">
                                      <p:cBhvr>
                                        <p:cTn id="13" dur="500" fill="hold"/>
                                        <p:tgtEl>
                                          <p:spTgt spid="1028"/>
                                        </p:tgtEl>
                                        <p:attrNameLst>
                                          <p:attrName>ppt_h</p:attrName>
                                        </p:attrNameLst>
                                      </p:cBhvr>
                                      <p:tavLst>
                                        <p:tav tm="0">
                                          <p:val>
                                            <p:fltVal val="0"/>
                                          </p:val>
                                        </p:tav>
                                        <p:tav tm="100000">
                                          <p:val>
                                            <p:strVal val="#ppt_h"/>
                                          </p:val>
                                        </p:tav>
                                      </p:tavLst>
                                    </p:anim>
                                    <p:animEffect transition="in" filter="fade">
                                      <p:cBhvr>
                                        <p:cTn id="1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ahan Mengajar\Dasar Jurnalistik\Foto\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585" y="476673"/>
            <a:ext cx="4358951" cy="56166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251520" y="597057"/>
            <a:ext cx="5544616" cy="4300399"/>
          </a:xfrm>
          <a:prstGeom prst="wedgeRectCallout">
            <a:avLst>
              <a:gd name="adj1" fmla="val -2769"/>
              <a:gd name="adj2" fmla="val 75402"/>
            </a:avLst>
          </a:prstGeom>
          <a:solidFill>
            <a:schemeClr val="accent6">
              <a:lumMod val="5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itchFamily="2" charset="2"/>
              <a:buChar char="ü"/>
            </a:pPr>
            <a:r>
              <a:rPr lang="id-ID" sz="2400" dirty="0" smtClean="0">
                <a:latin typeface="Aharoni" pitchFamily="2" charset="-79"/>
                <a:cs typeface="Aharoni" pitchFamily="2" charset="-79"/>
              </a:rPr>
              <a:t>Pengertian  Jurnalistik</a:t>
            </a:r>
          </a:p>
          <a:p>
            <a:pPr marL="342900" lvl="0" indent="-342900" algn="ctr">
              <a:buFont typeface="Wingdings" pitchFamily="2" charset="2"/>
              <a:buChar char="ü"/>
            </a:pPr>
            <a:r>
              <a:rPr lang="id-ID" sz="2400" dirty="0" smtClean="0">
                <a:solidFill>
                  <a:prstClr val="white"/>
                </a:solidFill>
                <a:latin typeface="Aharoni" pitchFamily="2" charset="-79"/>
                <a:cs typeface="Aharoni" pitchFamily="2" charset="-79"/>
              </a:rPr>
              <a:t> Wartawan &amp; Keahlian utamanya</a:t>
            </a:r>
          </a:p>
          <a:p>
            <a:pPr marL="342900" lvl="0" indent="-342900" algn="ctr">
              <a:buFont typeface="Wingdings" pitchFamily="2" charset="2"/>
              <a:buChar char="ü"/>
            </a:pPr>
            <a:r>
              <a:rPr lang="id-ID" sz="2400" dirty="0" smtClean="0">
                <a:solidFill>
                  <a:prstClr val="white"/>
                </a:solidFill>
                <a:latin typeface="Aharoni" pitchFamily="2" charset="-79"/>
                <a:cs typeface="Aharoni" pitchFamily="2" charset="-79"/>
              </a:rPr>
              <a:t>Produk Utama Jurnalistik</a:t>
            </a:r>
          </a:p>
          <a:p>
            <a:pPr marL="342900" lvl="0" indent="-342900" algn="ctr">
              <a:buFont typeface="Wingdings" pitchFamily="2" charset="2"/>
              <a:buChar char="ü"/>
            </a:pPr>
            <a:r>
              <a:rPr lang="id-ID" sz="2400" dirty="0" smtClean="0">
                <a:solidFill>
                  <a:prstClr val="white"/>
                </a:solidFill>
                <a:latin typeface="Aharoni" pitchFamily="2" charset="-79"/>
                <a:cs typeface="Aharoni" pitchFamily="2" charset="-79"/>
              </a:rPr>
              <a:t>Aktifitas Jurnalistik</a:t>
            </a:r>
          </a:p>
          <a:p>
            <a:pPr marL="342900" lvl="0" indent="-342900" algn="ctr">
              <a:buFont typeface="Wingdings" pitchFamily="2" charset="2"/>
              <a:buChar char="ü"/>
            </a:pPr>
            <a:r>
              <a:rPr lang="id-ID" sz="2400" dirty="0" smtClean="0">
                <a:solidFill>
                  <a:prstClr val="white"/>
                </a:solidFill>
                <a:latin typeface="Aharoni" pitchFamily="2" charset="-79"/>
                <a:cs typeface="Aharoni" pitchFamily="2" charset="-79"/>
              </a:rPr>
              <a:t>Jenis (Media) Jurnalistik</a:t>
            </a:r>
            <a:endParaRPr lang="id-ID" sz="2400" dirty="0" smtClean="0">
              <a:latin typeface="Aharoni" pitchFamily="2" charset="-79"/>
              <a:cs typeface="Aharoni" pitchFamily="2" charset="-79"/>
            </a:endParaRPr>
          </a:p>
          <a:p>
            <a:pPr marL="342900" indent="-342900" algn="ctr">
              <a:buFont typeface="Wingdings" pitchFamily="2" charset="2"/>
              <a:buChar char="ü"/>
            </a:pPr>
            <a:r>
              <a:rPr lang="id-ID" sz="2400" dirty="0" smtClean="0">
                <a:latin typeface="Aharoni" pitchFamily="2" charset="-79"/>
                <a:cs typeface="Aharoni" pitchFamily="2" charset="-79"/>
              </a:rPr>
              <a:t>Elemen Jurnalistik</a:t>
            </a:r>
          </a:p>
        </p:txBody>
      </p:sp>
    </p:spTree>
    <p:extLst>
      <p:ext uri="{BB962C8B-B14F-4D97-AF65-F5344CB8AC3E}">
        <p14:creationId xmlns:p14="http://schemas.microsoft.com/office/powerpoint/2010/main" val="4187048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arn(inVertical)">
                                      <p:cBhvr>
                                        <p:cTn id="3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Text Placeholder 2"/>
          <p:cNvSpPr>
            <a:spLocks noGrp="1"/>
          </p:cNvSpPr>
          <p:nvPr>
            <p:ph type="body" idx="1"/>
          </p:nvPr>
        </p:nvSpPr>
        <p:spPr/>
        <p:txBody>
          <a:bodyPr/>
          <a:lstStyle/>
          <a:p>
            <a:endParaRPr lang="id-ID"/>
          </a:p>
        </p:txBody>
      </p:sp>
      <p:sp>
        <p:nvSpPr>
          <p:cNvPr id="4" name="Rounded Rectangle 3"/>
          <p:cNvSpPr/>
          <p:nvPr/>
        </p:nvSpPr>
        <p:spPr>
          <a:xfrm>
            <a:off x="375455" y="404664"/>
            <a:ext cx="8424936" cy="5472608"/>
          </a:xfrm>
          <a:prstGeom prst="roundRect">
            <a:avLst/>
          </a:prstGeom>
          <a:solidFill>
            <a:schemeClr val="tx1">
              <a:lumMod val="50000"/>
              <a:lumOff val="5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 </a:t>
            </a:r>
            <a:endParaRPr lang="id-ID" dirty="0"/>
          </a:p>
        </p:txBody>
      </p:sp>
      <p:sp>
        <p:nvSpPr>
          <p:cNvPr id="5" name="TextBox 4"/>
          <p:cNvSpPr txBox="1"/>
          <p:nvPr/>
        </p:nvSpPr>
        <p:spPr>
          <a:xfrm>
            <a:off x="4685285" y="6178595"/>
            <a:ext cx="4144314" cy="523220"/>
          </a:xfrm>
          <a:prstGeom prst="rect">
            <a:avLst/>
          </a:prstGeom>
          <a:noFill/>
        </p:spPr>
        <p:txBody>
          <a:bodyPr wrap="square" rtlCol="0">
            <a:spAutoFit/>
          </a:bodyPr>
          <a:lstStyle/>
          <a:p>
            <a:r>
              <a:rPr lang="id-ID" sz="2800" dirty="0" smtClean="0">
                <a:latin typeface="Aharoni" pitchFamily="2" charset="-79"/>
                <a:cs typeface="Aharoni" pitchFamily="2" charset="-79"/>
              </a:rPr>
              <a:t>Pengertian Jurnalistik</a:t>
            </a:r>
            <a:endParaRPr lang="id-ID" sz="2800" dirty="0">
              <a:latin typeface="Aharoni" pitchFamily="2" charset="-79"/>
              <a:cs typeface="Aharoni" pitchFamily="2" charset="-79"/>
            </a:endParaRPr>
          </a:p>
        </p:txBody>
      </p:sp>
      <p:sp>
        <p:nvSpPr>
          <p:cNvPr id="6" name="TextBox 5"/>
          <p:cNvSpPr txBox="1"/>
          <p:nvPr/>
        </p:nvSpPr>
        <p:spPr>
          <a:xfrm>
            <a:off x="539551" y="1077461"/>
            <a:ext cx="8260839" cy="4813625"/>
          </a:xfrm>
          <a:prstGeom prst="rect">
            <a:avLst/>
          </a:prstGeom>
          <a:noFill/>
        </p:spPr>
        <p:txBody>
          <a:bodyPr wrap="square" rtlCol="0">
            <a:spAutoFit/>
          </a:bodyPr>
          <a:lstStyle/>
          <a:p>
            <a:pPr algn="ctr">
              <a:lnSpc>
                <a:spcPct val="115000"/>
              </a:lnSpc>
              <a:spcAft>
                <a:spcPts val="1000"/>
              </a:spcAft>
            </a:pPr>
            <a:r>
              <a:rPr lang="id-ID" sz="3600" b="1" u="sng" dirty="0" smtClean="0">
                <a:solidFill>
                  <a:srgbClr val="FFC000"/>
                </a:solidFill>
                <a:latin typeface="Aharoni" pitchFamily="2" charset="-79"/>
                <a:cs typeface="Aharoni" pitchFamily="2" charset="-79"/>
              </a:rPr>
              <a:t>Jurnalistik sebagai PROSES</a:t>
            </a:r>
            <a:r>
              <a:rPr lang="id-ID" sz="3600" b="1" u="sng" dirty="0" smtClean="0">
                <a:solidFill>
                  <a:srgbClr val="FFC000"/>
                </a:solidFill>
                <a:latin typeface="Aharoni" pitchFamily="2" charset="-79"/>
                <a:ea typeface="Times New Roman"/>
                <a:cs typeface="Aharoni" pitchFamily="2" charset="-79"/>
              </a:rPr>
              <a:t> </a:t>
            </a:r>
          </a:p>
          <a:p>
            <a:pPr>
              <a:lnSpc>
                <a:spcPct val="115000"/>
              </a:lnSpc>
              <a:spcAft>
                <a:spcPts val="1000"/>
              </a:spcAft>
            </a:pPr>
            <a:endParaRPr lang="id-ID" dirty="0">
              <a:latin typeface="Aharoni" pitchFamily="2" charset="-79"/>
              <a:ea typeface="Times New Roman"/>
              <a:cs typeface="Aharoni" pitchFamily="2" charset="-79"/>
            </a:endParaRPr>
          </a:p>
          <a:p>
            <a:pPr>
              <a:lnSpc>
                <a:spcPct val="115000"/>
              </a:lnSpc>
              <a:spcAft>
                <a:spcPts val="1000"/>
              </a:spcAft>
            </a:pPr>
            <a:endParaRPr lang="id-ID" dirty="0" smtClean="0">
              <a:latin typeface="Aharoni" pitchFamily="2" charset="-79"/>
              <a:ea typeface="Times New Roman"/>
              <a:cs typeface="Aharoni" pitchFamily="2" charset="-79"/>
            </a:endParaRPr>
          </a:p>
          <a:p>
            <a:pPr algn="ctr">
              <a:lnSpc>
                <a:spcPct val="115000"/>
              </a:lnSpc>
              <a:spcAft>
                <a:spcPts val="1000"/>
              </a:spcAft>
            </a:pPr>
            <a:r>
              <a:rPr lang="id-ID" sz="2400" dirty="0" smtClean="0">
                <a:latin typeface="Aharoni" pitchFamily="2" charset="-79"/>
                <a:ea typeface="Times New Roman"/>
                <a:cs typeface="Aharoni" pitchFamily="2" charset="-79"/>
              </a:rPr>
              <a:t>adalah </a:t>
            </a:r>
            <a:r>
              <a:rPr lang="id-ID" sz="2400" i="1" dirty="0">
                <a:latin typeface="Aharoni" pitchFamily="2" charset="-79"/>
                <a:ea typeface="Times New Roman"/>
                <a:cs typeface="Aharoni" pitchFamily="2" charset="-79"/>
              </a:rPr>
              <a:t>aktivitas</a:t>
            </a:r>
            <a:r>
              <a:rPr lang="id-ID" sz="2400" dirty="0">
                <a:latin typeface="Aharoni" pitchFamily="2" charset="-79"/>
                <a:ea typeface="Times New Roman"/>
                <a:cs typeface="Aharoni" pitchFamily="2" charset="-79"/>
              </a:rPr>
              <a:t> mencari, mengolah, menulis, dan menyebarluaskan informasi kepada publik melalui media massa. </a:t>
            </a:r>
            <a:endParaRPr lang="id-ID" sz="2400" dirty="0" smtClean="0">
              <a:latin typeface="Aharoni" pitchFamily="2" charset="-79"/>
              <a:ea typeface="Times New Roman"/>
              <a:cs typeface="Aharoni" pitchFamily="2" charset="-79"/>
            </a:endParaRPr>
          </a:p>
          <a:p>
            <a:pPr algn="ctr">
              <a:lnSpc>
                <a:spcPct val="115000"/>
              </a:lnSpc>
              <a:spcAft>
                <a:spcPts val="1000"/>
              </a:spcAft>
            </a:pPr>
            <a:r>
              <a:rPr lang="id-ID" sz="2400" dirty="0" smtClean="0">
                <a:latin typeface="Aharoni" pitchFamily="2" charset="-79"/>
                <a:ea typeface="Times New Roman"/>
                <a:cs typeface="Aharoni" pitchFamily="2" charset="-79"/>
              </a:rPr>
              <a:t>Aktivitas </a:t>
            </a:r>
            <a:r>
              <a:rPr lang="id-ID" sz="2400" dirty="0">
                <a:latin typeface="Aharoni" pitchFamily="2" charset="-79"/>
                <a:ea typeface="Times New Roman"/>
                <a:cs typeface="Aharoni" pitchFamily="2" charset="-79"/>
              </a:rPr>
              <a:t>ini dilakukan oleh wartawan (jurnalis</a:t>
            </a:r>
            <a:r>
              <a:rPr lang="id-ID" sz="2400" dirty="0" smtClean="0">
                <a:latin typeface="Aharoni" pitchFamily="2" charset="-79"/>
                <a:ea typeface="Times New Roman"/>
                <a:cs typeface="Aharoni" pitchFamily="2" charset="-79"/>
              </a:rPr>
              <a:t>).</a:t>
            </a:r>
          </a:p>
          <a:p>
            <a:pPr algn="ctr">
              <a:lnSpc>
                <a:spcPct val="115000"/>
              </a:lnSpc>
              <a:spcAft>
                <a:spcPts val="1000"/>
              </a:spcAft>
            </a:pPr>
            <a:endParaRPr lang="id-ID" sz="2400" dirty="0">
              <a:latin typeface="Aharoni" pitchFamily="2" charset="-79"/>
              <a:ea typeface="Calibri"/>
              <a:cs typeface="Aharoni" pitchFamily="2" charset="-79"/>
            </a:endParaRPr>
          </a:p>
          <a:p>
            <a:endParaRPr lang="id-ID" dirty="0" smtClean="0">
              <a:latin typeface="Aharoni" pitchFamily="2" charset="-79"/>
              <a:cs typeface="Aharoni" pitchFamily="2" charset="-79"/>
            </a:endParaRPr>
          </a:p>
          <a:p>
            <a:r>
              <a:rPr lang="id-ID" dirty="0" smtClean="0">
                <a:latin typeface="Aharoni" pitchFamily="2" charset="-79"/>
                <a:cs typeface="Aharoni" pitchFamily="2" charset="-79"/>
              </a:rPr>
              <a:t> </a:t>
            </a:r>
            <a:endParaRPr lang="id-ID" dirty="0">
              <a:latin typeface="Aharoni" pitchFamily="2" charset="-79"/>
              <a:cs typeface="Aharoni" pitchFamily="2" charset="-79"/>
            </a:endParaRPr>
          </a:p>
        </p:txBody>
      </p:sp>
    </p:spTree>
    <p:extLst>
      <p:ext uri="{BB962C8B-B14F-4D97-AF65-F5344CB8AC3E}">
        <p14:creationId xmlns:p14="http://schemas.microsoft.com/office/powerpoint/2010/main" val="3682398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arn(inVertical)">
                                      <p:cBhvr>
                                        <p:cTn id="7" dur="500"/>
                                        <p:tgtEl>
                                          <p:spTgt spid="6">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Text Placeholder 2"/>
          <p:cNvSpPr>
            <a:spLocks noGrp="1"/>
          </p:cNvSpPr>
          <p:nvPr>
            <p:ph type="body" idx="1"/>
          </p:nvPr>
        </p:nvSpPr>
        <p:spPr/>
        <p:txBody>
          <a:bodyPr/>
          <a:lstStyle/>
          <a:p>
            <a:endParaRPr lang="id-ID"/>
          </a:p>
        </p:txBody>
      </p:sp>
      <p:sp>
        <p:nvSpPr>
          <p:cNvPr id="4" name="Rounded Rectangle 3"/>
          <p:cNvSpPr/>
          <p:nvPr/>
        </p:nvSpPr>
        <p:spPr>
          <a:xfrm>
            <a:off x="375455" y="404664"/>
            <a:ext cx="8424936" cy="5472608"/>
          </a:xfrm>
          <a:prstGeom prst="roundRect">
            <a:avLst/>
          </a:prstGeom>
          <a:solidFill>
            <a:schemeClr val="tx1">
              <a:lumMod val="50000"/>
              <a:lumOff val="5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 </a:t>
            </a:r>
            <a:endParaRPr lang="id-ID" dirty="0"/>
          </a:p>
        </p:txBody>
      </p:sp>
      <p:sp>
        <p:nvSpPr>
          <p:cNvPr id="5" name="TextBox 4"/>
          <p:cNvSpPr txBox="1"/>
          <p:nvPr/>
        </p:nvSpPr>
        <p:spPr>
          <a:xfrm>
            <a:off x="4685285" y="6178595"/>
            <a:ext cx="4144314" cy="523220"/>
          </a:xfrm>
          <a:prstGeom prst="rect">
            <a:avLst/>
          </a:prstGeom>
          <a:noFill/>
        </p:spPr>
        <p:txBody>
          <a:bodyPr wrap="square" rtlCol="0">
            <a:spAutoFit/>
          </a:bodyPr>
          <a:lstStyle/>
          <a:p>
            <a:r>
              <a:rPr lang="id-ID" sz="2800" dirty="0" smtClean="0">
                <a:latin typeface="Aharoni" pitchFamily="2" charset="-79"/>
                <a:cs typeface="Aharoni" pitchFamily="2" charset="-79"/>
              </a:rPr>
              <a:t>Pengertian Jurnalistik</a:t>
            </a:r>
            <a:endParaRPr lang="id-ID" sz="2800" dirty="0">
              <a:latin typeface="Aharoni" pitchFamily="2" charset="-79"/>
              <a:cs typeface="Aharoni" pitchFamily="2" charset="-79"/>
            </a:endParaRPr>
          </a:p>
        </p:txBody>
      </p:sp>
      <p:sp>
        <p:nvSpPr>
          <p:cNvPr id="6" name="TextBox 5"/>
          <p:cNvSpPr txBox="1"/>
          <p:nvPr/>
        </p:nvSpPr>
        <p:spPr>
          <a:xfrm>
            <a:off x="539551" y="1077461"/>
            <a:ext cx="8260839" cy="5110117"/>
          </a:xfrm>
          <a:prstGeom prst="rect">
            <a:avLst/>
          </a:prstGeom>
          <a:noFill/>
        </p:spPr>
        <p:txBody>
          <a:bodyPr wrap="square" rtlCol="0">
            <a:spAutoFit/>
          </a:bodyPr>
          <a:lstStyle/>
          <a:p>
            <a:pPr algn="ctr">
              <a:lnSpc>
                <a:spcPct val="115000"/>
              </a:lnSpc>
              <a:spcAft>
                <a:spcPts val="1000"/>
              </a:spcAft>
            </a:pPr>
            <a:r>
              <a:rPr lang="id-ID" sz="3600" b="1" u="sng" dirty="0" smtClean="0">
                <a:solidFill>
                  <a:srgbClr val="FFC000"/>
                </a:solidFill>
                <a:latin typeface="Aharoni" pitchFamily="2" charset="-79"/>
                <a:cs typeface="Aharoni" pitchFamily="2" charset="-79"/>
              </a:rPr>
              <a:t>Jurnalistik sebagai TEKNIK</a:t>
            </a:r>
            <a:r>
              <a:rPr lang="id-ID" sz="3600" b="1" u="sng" dirty="0" smtClean="0">
                <a:solidFill>
                  <a:srgbClr val="FFC000"/>
                </a:solidFill>
                <a:latin typeface="Aharoni" pitchFamily="2" charset="-79"/>
                <a:ea typeface="Times New Roman"/>
                <a:cs typeface="Aharoni" pitchFamily="2" charset="-79"/>
              </a:rPr>
              <a:t> </a:t>
            </a:r>
          </a:p>
          <a:p>
            <a:pPr>
              <a:lnSpc>
                <a:spcPct val="115000"/>
              </a:lnSpc>
              <a:spcAft>
                <a:spcPts val="1000"/>
              </a:spcAft>
            </a:pPr>
            <a:endParaRPr lang="id-ID" dirty="0">
              <a:latin typeface="Aharoni" pitchFamily="2" charset="-79"/>
              <a:ea typeface="Times New Roman"/>
              <a:cs typeface="Aharoni" pitchFamily="2" charset="-79"/>
            </a:endParaRPr>
          </a:p>
          <a:p>
            <a:pPr>
              <a:lnSpc>
                <a:spcPct val="115000"/>
              </a:lnSpc>
              <a:spcAft>
                <a:spcPts val="1000"/>
              </a:spcAft>
            </a:pPr>
            <a:endParaRPr lang="id-ID" dirty="0" smtClean="0">
              <a:latin typeface="Aharoni" pitchFamily="2" charset="-79"/>
              <a:ea typeface="Times New Roman"/>
              <a:cs typeface="Aharoni" pitchFamily="2" charset="-79"/>
            </a:endParaRPr>
          </a:p>
          <a:p>
            <a:pPr algn="ctr">
              <a:lnSpc>
                <a:spcPct val="115000"/>
              </a:lnSpc>
              <a:spcAft>
                <a:spcPts val="1000"/>
              </a:spcAft>
            </a:pPr>
            <a:r>
              <a:rPr lang="id-ID" sz="2400" dirty="0" smtClean="0">
                <a:latin typeface="Aharoni" pitchFamily="2" charset="-79"/>
                <a:ea typeface="Times New Roman"/>
                <a:cs typeface="Aharoni" pitchFamily="2" charset="-79"/>
              </a:rPr>
              <a:t>adalah </a:t>
            </a:r>
            <a:r>
              <a:rPr lang="id-ID" sz="2400" i="1" dirty="0">
                <a:latin typeface="Aharoni" pitchFamily="2" charset="-79"/>
                <a:ea typeface="Times New Roman"/>
                <a:cs typeface="Aharoni" pitchFamily="2" charset="-79"/>
              </a:rPr>
              <a:t>keahlian</a:t>
            </a:r>
            <a:r>
              <a:rPr lang="id-ID" sz="2400" dirty="0">
                <a:latin typeface="Aharoni" pitchFamily="2" charset="-79"/>
                <a:ea typeface="Times New Roman"/>
                <a:cs typeface="Aharoni" pitchFamily="2" charset="-79"/>
              </a:rPr>
              <a:t> (</a:t>
            </a:r>
            <a:r>
              <a:rPr lang="id-ID" sz="2400" i="1" dirty="0">
                <a:latin typeface="Aharoni" pitchFamily="2" charset="-79"/>
                <a:ea typeface="Times New Roman"/>
                <a:cs typeface="Aharoni" pitchFamily="2" charset="-79"/>
              </a:rPr>
              <a:t>expertise</a:t>
            </a:r>
            <a:r>
              <a:rPr lang="id-ID" sz="2400" dirty="0">
                <a:latin typeface="Aharoni" pitchFamily="2" charset="-79"/>
                <a:ea typeface="Times New Roman"/>
                <a:cs typeface="Aharoni" pitchFamily="2" charset="-79"/>
              </a:rPr>
              <a:t>) atau </a:t>
            </a:r>
            <a:r>
              <a:rPr lang="id-ID" sz="2400" i="1" dirty="0">
                <a:latin typeface="Aharoni" pitchFamily="2" charset="-79"/>
                <a:ea typeface="Times New Roman"/>
                <a:cs typeface="Aharoni" pitchFamily="2" charset="-79"/>
              </a:rPr>
              <a:t>keterampilan</a:t>
            </a:r>
            <a:r>
              <a:rPr lang="id-ID" sz="2400" dirty="0">
                <a:latin typeface="Aharoni" pitchFamily="2" charset="-79"/>
                <a:ea typeface="Times New Roman"/>
                <a:cs typeface="Aharoni" pitchFamily="2" charset="-79"/>
              </a:rPr>
              <a:t> (</a:t>
            </a:r>
            <a:r>
              <a:rPr lang="id-ID" sz="2400" i="1" dirty="0">
                <a:latin typeface="Aharoni" pitchFamily="2" charset="-79"/>
                <a:ea typeface="Times New Roman"/>
                <a:cs typeface="Aharoni" pitchFamily="2" charset="-79"/>
              </a:rPr>
              <a:t>skills</a:t>
            </a:r>
            <a:r>
              <a:rPr lang="id-ID" sz="2400" dirty="0">
                <a:latin typeface="Aharoni" pitchFamily="2" charset="-79"/>
                <a:ea typeface="Times New Roman"/>
                <a:cs typeface="Aharoni" pitchFamily="2" charset="-79"/>
              </a:rPr>
              <a:t>) menulis karya jurnalistik (berita, artikel, feature), termasuk keahlian dalam pengumpulan bahan penulisan seperti peliputan peristiwa (reportase) dan wawancara.</a:t>
            </a:r>
            <a:endParaRPr lang="id-ID" sz="2000" dirty="0">
              <a:latin typeface="Aharoni" pitchFamily="2" charset="-79"/>
              <a:ea typeface="Calibri"/>
              <a:cs typeface="Aharoni" pitchFamily="2" charset="-79"/>
            </a:endParaRPr>
          </a:p>
          <a:p>
            <a:pPr algn="ctr">
              <a:lnSpc>
                <a:spcPct val="115000"/>
              </a:lnSpc>
              <a:spcAft>
                <a:spcPts val="1000"/>
              </a:spcAft>
            </a:pPr>
            <a:endParaRPr lang="id-ID" sz="2400" dirty="0">
              <a:latin typeface="Aharoni" pitchFamily="2" charset="-79"/>
              <a:ea typeface="Calibri"/>
              <a:cs typeface="Aharoni" pitchFamily="2" charset="-79"/>
            </a:endParaRPr>
          </a:p>
          <a:p>
            <a:endParaRPr lang="id-ID" dirty="0" smtClean="0">
              <a:latin typeface="Aharoni" pitchFamily="2" charset="-79"/>
              <a:cs typeface="Aharoni" pitchFamily="2" charset="-79"/>
            </a:endParaRPr>
          </a:p>
          <a:p>
            <a:r>
              <a:rPr lang="id-ID" dirty="0" smtClean="0">
                <a:latin typeface="Aharoni" pitchFamily="2" charset="-79"/>
                <a:cs typeface="Aharoni" pitchFamily="2" charset="-79"/>
              </a:rPr>
              <a:t> </a:t>
            </a:r>
            <a:endParaRPr lang="id-ID" dirty="0">
              <a:latin typeface="Aharoni" pitchFamily="2" charset="-79"/>
              <a:cs typeface="Aharoni" pitchFamily="2" charset="-79"/>
            </a:endParaRPr>
          </a:p>
        </p:txBody>
      </p:sp>
    </p:spTree>
    <p:extLst>
      <p:ext uri="{BB962C8B-B14F-4D97-AF65-F5344CB8AC3E}">
        <p14:creationId xmlns:p14="http://schemas.microsoft.com/office/powerpoint/2010/main" val="21328942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6" presetClass="exit" presetSubtype="32" fill="hold" grpId="0" nodeType="withEffect">
                                  <p:stCondLst>
                                    <p:cond delay="0"/>
                                  </p:stCondLst>
                                  <p:childTnLst>
                                    <p:animEffect transition="out" filter="circle(out)">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Text Placeholder 2"/>
          <p:cNvSpPr>
            <a:spLocks noGrp="1"/>
          </p:cNvSpPr>
          <p:nvPr>
            <p:ph type="body" idx="1"/>
          </p:nvPr>
        </p:nvSpPr>
        <p:spPr/>
        <p:txBody>
          <a:bodyPr/>
          <a:lstStyle/>
          <a:p>
            <a:endParaRPr lang="id-ID"/>
          </a:p>
        </p:txBody>
      </p:sp>
      <p:sp>
        <p:nvSpPr>
          <p:cNvPr id="4" name="Rounded Rectangle 3"/>
          <p:cNvSpPr/>
          <p:nvPr/>
        </p:nvSpPr>
        <p:spPr>
          <a:xfrm>
            <a:off x="375455" y="404664"/>
            <a:ext cx="8424936" cy="5472608"/>
          </a:xfrm>
          <a:prstGeom prst="roundRect">
            <a:avLst/>
          </a:prstGeom>
          <a:solidFill>
            <a:schemeClr val="tx1">
              <a:lumMod val="50000"/>
              <a:lumOff val="5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 </a:t>
            </a:r>
            <a:endParaRPr lang="id-ID" dirty="0"/>
          </a:p>
        </p:txBody>
      </p:sp>
      <p:sp>
        <p:nvSpPr>
          <p:cNvPr id="5" name="TextBox 4"/>
          <p:cNvSpPr txBox="1"/>
          <p:nvPr/>
        </p:nvSpPr>
        <p:spPr>
          <a:xfrm>
            <a:off x="4685285" y="6178595"/>
            <a:ext cx="4144314" cy="523220"/>
          </a:xfrm>
          <a:prstGeom prst="rect">
            <a:avLst/>
          </a:prstGeom>
          <a:noFill/>
        </p:spPr>
        <p:txBody>
          <a:bodyPr wrap="square" rtlCol="0">
            <a:spAutoFit/>
          </a:bodyPr>
          <a:lstStyle/>
          <a:p>
            <a:r>
              <a:rPr lang="id-ID" sz="2800" dirty="0" smtClean="0">
                <a:solidFill>
                  <a:schemeClr val="bg1"/>
                </a:solidFill>
                <a:latin typeface="Aharoni" pitchFamily="2" charset="-79"/>
                <a:cs typeface="Aharoni" pitchFamily="2" charset="-79"/>
              </a:rPr>
              <a:t>Pengertian Jurnalistik</a:t>
            </a:r>
            <a:endParaRPr lang="id-ID" sz="2800" dirty="0">
              <a:solidFill>
                <a:schemeClr val="bg1"/>
              </a:solidFill>
              <a:latin typeface="Aharoni" pitchFamily="2" charset="-79"/>
              <a:cs typeface="Aharoni" pitchFamily="2" charset="-79"/>
            </a:endParaRPr>
          </a:p>
        </p:txBody>
      </p:sp>
      <p:sp>
        <p:nvSpPr>
          <p:cNvPr id="6" name="TextBox 5"/>
          <p:cNvSpPr txBox="1"/>
          <p:nvPr/>
        </p:nvSpPr>
        <p:spPr>
          <a:xfrm>
            <a:off x="683568" y="620688"/>
            <a:ext cx="7704856" cy="3945696"/>
          </a:xfrm>
          <a:prstGeom prst="rect">
            <a:avLst/>
          </a:prstGeom>
          <a:noFill/>
        </p:spPr>
        <p:txBody>
          <a:bodyPr wrap="square" rtlCol="0">
            <a:spAutoFit/>
          </a:bodyPr>
          <a:lstStyle/>
          <a:p>
            <a:pPr algn="ctr">
              <a:lnSpc>
                <a:spcPct val="115000"/>
              </a:lnSpc>
              <a:spcAft>
                <a:spcPts val="1000"/>
              </a:spcAft>
            </a:pPr>
            <a:r>
              <a:rPr lang="id-ID" sz="3600" b="1" u="sng" dirty="0" smtClean="0">
                <a:solidFill>
                  <a:srgbClr val="FFC000"/>
                </a:solidFill>
                <a:latin typeface="Aharoni" pitchFamily="2" charset="-79"/>
                <a:cs typeface="Aharoni" pitchFamily="2" charset="-79"/>
              </a:rPr>
              <a:t>Jurnalistik sebagai ILMU</a:t>
            </a:r>
            <a:r>
              <a:rPr lang="id-ID" sz="3600" b="1" u="sng" dirty="0" smtClean="0">
                <a:solidFill>
                  <a:srgbClr val="FFC000"/>
                </a:solidFill>
                <a:latin typeface="Aharoni" pitchFamily="2" charset="-79"/>
                <a:ea typeface="Times New Roman"/>
                <a:cs typeface="Aharoni" pitchFamily="2" charset="-79"/>
              </a:rPr>
              <a:t> </a:t>
            </a:r>
          </a:p>
          <a:p>
            <a:pPr algn="ctr">
              <a:lnSpc>
                <a:spcPct val="115000"/>
              </a:lnSpc>
              <a:spcAft>
                <a:spcPts val="1000"/>
              </a:spcAft>
            </a:pPr>
            <a:endParaRPr lang="id-ID" sz="2000" b="1" dirty="0">
              <a:ea typeface="Calibri"/>
              <a:cs typeface="Times New Roman"/>
            </a:endParaRPr>
          </a:p>
          <a:p>
            <a:pPr algn="ctr">
              <a:lnSpc>
                <a:spcPct val="115000"/>
              </a:lnSpc>
              <a:spcAft>
                <a:spcPts val="1000"/>
              </a:spcAft>
            </a:pPr>
            <a:r>
              <a:rPr lang="id-ID" sz="2000" b="1" dirty="0">
                <a:latin typeface="Times New Roman"/>
                <a:ea typeface="Times New Roman"/>
                <a:cs typeface="Times New Roman"/>
              </a:rPr>
              <a:t>Jurnalistik termasuk ilmu terapan (</a:t>
            </a:r>
            <a:r>
              <a:rPr lang="id-ID" sz="2000" b="1" i="1" dirty="0">
                <a:latin typeface="Times New Roman"/>
                <a:ea typeface="Times New Roman"/>
                <a:cs typeface="Times New Roman"/>
              </a:rPr>
              <a:t>applied science</a:t>
            </a:r>
            <a:r>
              <a:rPr lang="id-ID" sz="2000" b="1" dirty="0">
                <a:latin typeface="Times New Roman"/>
                <a:ea typeface="Times New Roman"/>
                <a:cs typeface="Times New Roman"/>
              </a:rPr>
              <a:t>) yang dinamis dan terus berkembang sesuai dengan perkembangan teknologi informasi dan komunikasi dan dinamika masyarakat itu sendiri.</a:t>
            </a:r>
            <a:endParaRPr lang="id-ID" sz="2000" b="1" dirty="0">
              <a:ea typeface="Calibri"/>
              <a:cs typeface="Times New Roman"/>
            </a:endParaRPr>
          </a:p>
          <a:p>
            <a:pPr algn="ctr">
              <a:lnSpc>
                <a:spcPct val="115000"/>
              </a:lnSpc>
              <a:spcAft>
                <a:spcPts val="1000"/>
              </a:spcAft>
            </a:pPr>
            <a:r>
              <a:rPr lang="id-ID" sz="2000" b="1" dirty="0" smtClean="0">
                <a:latin typeface="Times New Roman"/>
                <a:ea typeface="Times New Roman"/>
                <a:cs typeface="Times New Roman"/>
              </a:rPr>
              <a:t> Sebaga </a:t>
            </a:r>
            <a:r>
              <a:rPr lang="id-ID" sz="2000" b="1" dirty="0">
                <a:latin typeface="Times New Roman"/>
                <a:ea typeface="Times New Roman"/>
                <a:cs typeface="Times New Roman"/>
              </a:rPr>
              <a:t>ilmu, jurnalistik juga termasuk dalam bidang kajian ilmu komunikasi, yakni ilmu yang mengkaji proses penyampaian pesan, gagasan, pemikiran, atau informasi kepada orang lain dengan maksud memberitahu, mempengaruhi, atau memberikan kejelasan</a:t>
            </a:r>
            <a:r>
              <a:rPr lang="id-ID" sz="2000" b="1" dirty="0" smtClean="0">
                <a:latin typeface="Times New Roman"/>
                <a:ea typeface="Times New Roman"/>
                <a:cs typeface="Times New Roman"/>
              </a:rPr>
              <a:t>.</a:t>
            </a:r>
            <a:endParaRPr lang="id-ID" dirty="0" smtClean="0">
              <a:latin typeface="Aharoni" pitchFamily="2" charset="-79"/>
              <a:cs typeface="Aharoni" pitchFamily="2" charset="-79"/>
            </a:endParaRPr>
          </a:p>
        </p:txBody>
      </p:sp>
    </p:spTree>
    <p:extLst>
      <p:ext uri="{BB962C8B-B14F-4D97-AF65-F5344CB8AC3E}">
        <p14:creationId xmlns:p14="http://schemas.microsoft.com/office/powerpoint/2010/main" val="3951393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068960"/>
            <a:ext cx="4174232" cy="747514"/>
          </a:xfrm>
        </p:spPr>
        <p:txBody>
          <a:bodyPr>
            <a:normAutofit fontScale="90000"/>
          </a:bodyPr>
          <a:lstStyle/>
          <a:p>
            <a:r>
              <a:rPr lang="id-ID" dirty="0" smtClean="0"/>
              <a:t> Jurnalistik</a:t>
            </a:r>
            <a:endParaRPr lang="id-ID" dirty="0"/>
          </a:p>
        </p:txBody>
      </p:sp>
      <p:sp>
        <p:nvSpPr>
          <p:cNvPr id="3" name="Subtitle 2"/>
          <p:cNvSpPr>
            <a:spLocks noGrp="1"/>
          </p:cNvSpPr>
          <p:nvPr>
            <p:ph type="subTitle" idx="1"/>
          </p:nvPr>
        </p:nvSpPr>
        <p:spPr>
          <a:xfrm>
            <a:off x="1403648" y="3883496"/>
            <a:ext cx="4280520" cy="1129680"/>
          </a:xfrm>
        </p:spPr>
        <p:txBody>
          <a:bodyPr>
            <a:normAutofit lnSpcReduction="10000"/>
          </a:bodyPr>
          <a:lstStyle/>
          <a:p>
            <a:r>
              <a:rPr lang="id-ID" dirty="0" smtClean="0"/>
              <a:t>Bagian kehidupan </a:t>
            </a:r>
          </a:p>
          <a:p>
            <a:r>
              <a:rPr lang="id-ID" dirty="0" smtClean="0"/>
              <a:t>kita sehari-hari</a:t>
            </a:r>
            <a:endParaRPr lang="id-ID" dirty="0"/>
          </a:p>
        </p:txBody>
      </p:sp>
    </p:spTree>
    <p:extLst>
      <p:ext uri="{BB962C8B-B14F-4D97-AF65-F5344CB8AC3E}">
        <p14:creationId xmlns:p14="http://schemas.microsoft.com/office/powerpoint/2010/main" val="2782906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47864" y="6021288"/>
            <a:ext cx="5796136" cy="533921"/>
          </a:xfrm>
        </p:spPr>
        <p:txBody>
          <a:bodyPr>
            <a:normAutofit fontScale="90000"/>
          </a:bodyPr>
          <a:lstStyle/>
          <a:p>
            <a:r>
              <a:rPr lang="id-ID" b="1" dirty="0" smtClean="0"/>
              <a:t> </a:t>
            </a:r>
            <a:endParaRPr lang="id-ID" b="1" dirty="0"/>
          </a:p>
        </p:txBody>
      </p:sp>
      <p:sp>
        <p:nvSpPr>
          <p:cNvPr id="3" name="Subtitle 2"/>
          <p:cNvSpPr>
            <a:spLocks noGrp="1"/>
          </p:cNvSpPr>
          <p:nvPr>
            <p:ph type="subTitle" idx="1"/>
          </p:nvPr>
        </p:nvSpPr>
        <p:spPr>
          <a:xfrm>
            <a:off x="683568" y="476672"/>
            <a:ext cx="8136904" cy="5616624"/>
          </a:xfrm>
          <a:solidFill>
            <a:schemeClr val="dk1">
              <a:alpha val="59000"/>
            </a:schemeClr>
          </a:solidFill>
        </p:spPr>
        <p:style>
          <a:lnRef idx="3">
            <a:schemeClr val="lt1"/>
          </a:lnRef>
          <a:fillRef idx="1">
            <a:schemeClr val="dk1"/>
          </a:fillRef>
          <a:effectRef idx="1">
            <a:schemeClr val="dk1"/>
          </a:effectRef>
          <a:fontRef idx="minor">
            <a:schemeClr val="lt1"/>
          </a:fontRef>
        </p:style>
        <p:txBody>
          <a:bodyPr>
            <a:normAutofit fontScale="92500" lnSpcReduction="10000"/>
          </a:bodyPr>
          <a:lstStyle/>
          <a:p>
            <a:pPr algn="l"/>
            <a:r>
              <a:rPr lang="id-ID" b="1" u="sng" dirty="0" smtClean="0">
                <a:solidFill>
                  <a:schemeClr val="bg1"/>
                </a:solidFill>
              </a:rPr>
              <a:t>Wartawan &amp; Keahlian utama wartawan</a:t>
            </a:r>
          </a:p>
          <a:p>
            <a:endParaRPr lang="id-ID" b="1" dirty="0" smtClean="0">
              <a:solidFill>
                <a:schemeClr val="bg1"/>
              </a:solidFill>
            </a:endParaRPr>
          </a:p>
          <a:p>
            <a:pPr marL="457200" indent="-457200" algn="l">
              <a:buFontTx/>
              <a:buChar char="-"/>
            </a:pPr>
            <a:r>
              <a:rPr lang="id-ID" sz="2800" b="1" dirty="0" smtClean="0">
                <a:solidFill>
                  <a:schemeClr val="bg1"/>
                </a:solidFill>
                <a:latin typeface="Agency FB" pitchFamily="34" charset="0"/>
                <a:ea typeface="Times New Roman"/>
              </a:rPr>
              <a:t>Orang </a:t>
            </a:r>
            <a:r>
              <a:rPr lang="id-ID" sz="2800" b="1" dirty="0">
                <a:solidFill>
                  <a:schemeClr val="bg1"/>
                </a:solidFill>
                <a:latin typeface="Agency FB" pitchFamily="34" charset="0"/>
                <a:ea typeface="Times New Roman"/>
              </a:rPr>
              <a:t>yang melakukan aktivitas jurnalistik disebut wartawan atau jurnalis. </a:t>
            </a:r>
          </a:p>
          <a:p>
            <a:pPr marL="457200" indent="-457200" algn="l">
              <a:buFontTx/>
              <a:buChar char="-"/>
            </a:pPr>
            <a:r>
              <a:rPr lang="id-ID" sz="2800" b="1" dirty="0" smtClean="0">
                <a:solidFill>
                  <a:schemeClr val="bg1"/>
                </a:solidFill>
                <a:latin typeface="Agency FB" pitchFamily="34" charset="0"/>
              </a:rPr>
              <a:t>Wartawan adalah sebuah profesi. </a:t>
            </a:r>
            <a:r>
              <a:rPr lang="id-ID" sz="2800" b="1" dirty="0" smtClean="0">
                <a:solidFill>
                  <a:schemeClr val="bg1"/>
                </a:solidFill>
                <a:latin typeface="Agency FB" pitchFamily="34" charset="0"/>
                <a:ea typeface="Times New Roman"/>
              </a:rPr>
              <a:t>Wartawan </a:t>
            </a:r>
            <a:r>
              <a:rPr lang="id-ID" sz="2800" b="1" dirty="0">
                <a:solidFill>
                  <a:schemeClr val="bg1"/>
                </a:solidFill>
                <a:latin typeface="Agency FB" pitchFamily="34" charset="0"/>
                <a:ea typeface="Times New Roman"/>
              </a:rPr>
              <a:t>bekerja di sebuah media pers atau media massa yang diterbitkan Lembaga Pers yang berbadan </a:t>
            </a:r>
            <a:r>
              <a:rPr lang="id-ID" sz="2800" b="1" dirty="0" smtClean="0">
                <a:solidFill>
                  <a:schemeClr val="bg1"/>
                </a:solidFill>
                <a:latin typeface="Agency FB" pitchFamily="34" charset="0"/>
                <a:ea typeface="Times New Roman"/>
              </a:rPr>
              <a:t>hukum</a:t>
            </a:r>
          </a:p>
          <a:p>
            <a:pPr algn="l"/>
            <a:endParaRPr lang="id-ID" sz="2800" b="1" dirty="0" smtClean="0">
              <a:solidFill>
                <a:schemeClr val="bg1"/>
              </a:solidFill>
              <a:latin typeface="Agency FB" pitchFamily="34" charset="0"/>
              <a:ea typeface="Times New Roman"/>
            </a:endParaRPr>
          </a:p>
          <a:p>
            <a:pPr marL="457200" indent="-457200" algn="l">
              <a:buFontTx/>
              <a:buChar char="-"/>
            </a:pPr>
            <a:r>
              <a:rPr lang="id-ID" sz="2800" b="1" dirty="0" smtClean="0">
                <a:solidFill>
                  <a:schemeClr val="bg1"/>
                </a:solidFill>
                <a:latin typeface="Agency FB" pitchFamily="34" charset="0"/>
                <a:ea typeface="Times New Roman"/>
                <a:cs typeface="Times New Roman"/>
              </a:rPr>
              <a:t>Secara </a:t>
            </a:r>
            <a:r>
              <a:rPr lang="id-ID" sz="2800" b="1" dirty="0">
                <a:solidFill>
                  <a:schemeClr val="bg1"/>
                </a:solidFill>
                <a:latin typeface="Agency FB" pitchFamily="34" charset="0"/>
                <a:ea typeface="Times New Roman"/>
                <a:cs typeface="Times New Roman"/>
              </a:rPr>
              <a:t>praktis, jurnalistik adalah disiplin ilmu dan teknik pengumpulan, penulisan, dan pelaporan berita, termasuk proses penyuntingan dan </a:t>
            </a:r>
            <a:r>
              <a:rPr lang="id-ID" sz="2800" b="1" dirty="0" smtClean="0">
                <a:solidFill>
                  <a:schemeClr val="bg1"/>
                </a:solidFill>
                <a:latin typeface="Agency FB" pitchFamily="34" charset="0"/>
                <a:ea typeface="Times New Roman"/>
                <a:cs typeface="Times New Roman"/>
              </a:rPr>
              <a:t>penyajiannya.</a:t>
            </a:r>
            <a:endParaRPr lang="id-ID" sz="2400" b="1" dirty="0" smtClean="0">
              <a:solidFill>
                <a:schemeClr val="bg1"/>
              </a:solidFill>
              <a:latin typeface="Agency FB" pitchFamily="34" charset="0"/>
              <a:ea typeface="Times New Roman"/>
              <a:cs typeface="Times New Roman"/>
            </a:endParaRPr>
          </a:p>
          <a:p>
            <a:pPr marL="457200" indent="-457200" algn="l">
              <a:buFontTx/>
              <a:buChar char="-"/>
            </a:pPr>
            <a:r>
              <a:rPr lang="id-ID" sz="2800" b="1" dirty="0" smtClean="0">
                <a:solidFill>
                  <a:schemeClr val="bg1"/>
                </a:solidFill>
                <a:latin typeface="Agency FB" pitchFamily="34" charset="0"/>
                <a:ea typeface="Times New Roman"/>
              </a:rPr>
              <a:t>Keterampilan jurnalis modern atau jurnalis era internet adalah multimedia.</a:t>
            </a:r>
            <a:endParaRPr lang="id-ID" sz="2800" b="1" dirty="0" smtClean="0">
              <a:solidFill>
                <a:schemeClr val="bg1"/>
              </a:solidFill>
              <a:latin typeface="Agency FB" pitchFamily="34" charset="0"/>
            </a:endParaRPr>
          </a:p>
          <a:p>
            <a:pPr marL="514350" indent="-514350">
              <a:buFont typeface="Wingdings" pitchFamily="2" charset="2"/>
              <a:buChar char="ü"/>
            </a:pPr>
            <a:endParaRPr lang="id-ID" b="1" dirty="0" smtClean="0">
              <a:solidFill>
                <a:schemeClr val="bg1"/>
              </a:solidFill>
            </a:endParaRPr>
          </a:p>
          <a:p>
            <a:pPr marL="514350" indent="-514350">
              <a:buFont typeface="Wingdings" pitchFamily="2" charset="2"/>
              <a:buChar char="ü"/>
            </a:pPr>
            <a:endParaRPr lang="id-ID" b="1" dirty="0">
              <a:solidFill>
                <a:schemeClr val="bg1"/>
              </a:solidFill>
            </a:endParaRPr>
          </a:p>
        </p:txBody>
      </p:sp>
    </p:spTree>
    <p:extLst>
      <p:ext uri="{BB962C8B-B14F-4D97-AF65-F5344CB8AC3E}">
        <p14:creationId xmlns:p14="http://schemas.microsoft.com/office/powerpoint/2010/main" val="8878800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47864" y="6021288"/>
            <a:ext cx="5796136" cy="533921"/>
          </a:xfrm>
        </p:spPr>
        <p:txBody>
          <a:bodyPr>
            <a:normAutofit fontScale="90000"/>
          </a:bodyPr>
          <a:lstStyle/>
          <a:p>
            <a:r>
              <a:rPr lang="id-ID" b="1" dirty="0" smtClean="0"/>
              <a:t> </a:t>
            </a:r>
            <a:endParaRPr lang="id-ID" b="1" dirty="0"/>
          </a:p>
        </p:txBody>
      </p:sp>
      <p:sp>
        <p:nvSpPr>
          <p:cNvPr id="3" name="Subtitle 2"/>
          <p:cNvSpPr>
            <a:spLocks noGrp="1"/>
          </p:cNvSpPr>
          <p:nvPr>
            <p:ph type="subTitle" idx="1"/>
          </p:nvPr>
        </p:nvSpPr>
        <p:spPr>
          <a:xfrm>
            <a:off x="323528" y="116632"/>
            <a:ext cx="8640960" cy="5976664"/>
          </a:xfrm>
        </p:spPr>
        <p:txBody>
          <a:bodyPr>
            <a:normAutofit/>
          </a:bodyPr>
          <a:lstStyle/>
          <a:p>
            <a:pPr algn="l"/>
            <a:r>
              <a:rPr lang="id-ID" sz="3600" b="1" u="sng" dirty="0" smtClean="0">
                <a:solidFill>
                  <a:schemeClr val="tx1"/>
                </a:solidFill>
              </a:rPr>
              <a:t>Produk Utama Jurnalistik</a:t>
            </a:r>
          </a:p>
          <a:p>
            <a:endParaRPr lang="id-ID" b="1" dirty="0" smtClean="0">
              <a:solidFill>
                <a:schemeClr val="bg1"/>
              </a:solidFill>
            </a:endParaRPr>
          </a:p>
          <a:p>
            <a:pPr>
              <a:lnSpc>
                <a:spcPct val="115000"/>
              </a:lnSpc>
              <a:spcAft>
                <a:spcPts val="1000"/>
              </a:spcAft>
            </a:pPr>
            <a:r>
              <a:rPr lang="id-ID" sz="2800" dirty="0" smtClean="0">
                <a:solidFill>
                  <a:schemeClr val="bg1"/>
                </a:solidFill>
                <a:latin typeface="Agency FB" pitchFamily="34" charset="0"/>
                <a:ea typeface="Times New Roman"/>
              </a:rPr>
              <a:t> </a:t>
            </a:r>
            <a:endParaRPr lang="id-ID" sz="2200" b="1" dirty="0">
              <a:solidFill>
                <a:schemeClr val="tx1"/>
              </a:solidFill>
              <a:latin typeface="Agency FB" pitchFamily="34" charset="0"/>
              <a:ea typeface="Times New Roman"/>
              <a:cs typeface="Times New Roman"/>
            </a:endParaRPr>
          </a:p>
          <a:p>
            <a:pPr>
              <a:lnSpc>
                <a:spcPct val="115000"/>
              </a:lnSpc>
              <a:spcAft>
                <a:spcPts val="1000"/>
              </a:spcAft>
            </a:pPr>
            <a:endParaRPr lang="id-ID" sz="2200" b="1" dirty="0" smtClean="0">
              <a:solidFill>
                <a:schemeClr val="tx1"/>
              </a:solidFill>
              <a:latin typeface="Agency FB" pitchFamily="34" charset="0"/>
              <a:ea typeface="Times New Roman"/>
              <a:cs typeface="Times New Roman"/>
            </a:endParaRPr>
          </a:p>
          <a:p>
            <a:pPr>
              <a:lnSpc>
                <a:spcPct val="115000"/>
              </a:lnSpc>
              <a:spcAft>
                <a:spcPts val="1000"/>
              </a:spcAft>
            </a:pPr>
            <a:endParaRPr lang="id-ID" sz="2200" b="1" dirty="0">
              <a:solidFill>
                <a:schemeClr val="tx1"/>
              </a:solidFill>
              <a:latin typeface="Agency FB" pitchFamily="34" charset="0"/>
              <a:ea typeface="Times New Roman"/>
              <a:cs typeface="Times New Roman"/>
            </a:endParaRPr>
          </a:p>
          <a:p>
            <a:pPr>
              <a:lnSpc>
                <a:spcPct val="115000"/>
              </a:lnSpc>
              <a:spcAft>
                <a:spcPts val="1000"/>
              </a:spcAft>
            </a:pPr>
            <a:endParaRPr lang="id-ID" sz="2200" b="1" dirty="0" smtClean="0">
              <a:solidFill>
                <a:schemeClr val="tx1"/>
              </a:solidFill>
              <a:latin typeface="Agency FB" pitchFamily="34" charset="0"/>
              <a:ea typeface="Times New Roman"/>
              <a:cs typeface="Times New Roman"/>
            </a:endParaRPr>
          </a:p>
          <a:p>
            <a:pPr>
              <a:lnSpc>
                <a:spcPct val="115000"/>
              </a:lnSpc>
              <a:spcAft>
                <a:spcPts val="1000"/>
              </a:spcAft>
            </a:pPr>
            <a:endParaRPr lang="id-ID" sz="2200" b="1" dirty="0" smtClean="0">
              <a:solidFill>
                <a:schemeClr val="tx1"/>
              </a:solidFill>
              <a:latin typeface="Agency FB" pitchFamily="34" charset="0"/>
              <a:ea typeface="Times New Roman"/>
              <a:cs typeface="Times New Roman"/>
            </a:endParaRPr>
          </a:p>
          <a:p>
            <a:pPr>
              <a:lnSpc>
                <a:spcPct val="115000"/>
              </a:lnSpc>
              <a:spcAft>
                <a:spcPts val="1000"/>
              </a:spcAft>
            </a:pPr>
            <a:r>
              <a:rPr lang="id-ID" sz="2200" b="1" dirty="0" smtClean="0">
                <a:solidFill>
                  <a:schemeClr val="tx1"/>
                </a:solidFill>
                <a:latin typeface="Agency FB" pitchFamily="34" charset="0"/>
                <a:ea typeface="Times New Roman"/>
                <a:cs typeface="Times New Roman"/>
              </a:rPr>
              <a:t> </a:t>
            </a:r>
            <a:endParaRPr lang="id-ID" sz="2200" b="1" dirty="0">
              <a:solidFill>
                <a:schemeClr val="tx1"/>
              </a:solidFill>
              <a:latin typeface="Agency FB" pitchFamily="34" charset="0"/>
              <a:ea typeface="Calibri"/>
              <a:cs typeface="Times New Roman"/>
            </a:endParaRPr>
          </a:p>
          <a:p>
            <a:pPr marL="457200" indent="-457200" algn="l">
              <a:buFontTx/>
              <a:buChar char="-"/>
            </a:pPr>
            <a:endParaRPr lang="id-ID" sz="2800" dirty="0" smtClean="0">
              <a:solidFill>
                <a:schemeClr val="tx1"/>
              </a:solidFill>
              <a:latin typeface="Agency FB" pitchFamily="34" charset="0"/>
            </a:endParaRPr>
          </a:p>
          <a:p>
            <a:pPr marL="514350" indent="-514350">
              <a:buFont typeface="Wingdings" pitchFamily="2" charset="2"/>
              <a:buChar char="ü"/>
            </a:pPr>
            <a:endParaRPr lang="id-ID" b="1" dirty="0" smtClean="0">
              <a:solidFill>
                <a:schemeClr val="bg1"/>
              </a:solidFill>
            </a:endParaRPr>
          </a:p>
          <a:p>
            <a:pPr marL="514350" indent="-514350">
              <a:buFont typeface="Wingdings" pitchFamily="2" charset="2"/>
              <a:buChar char="ü"/>
            </a:pPr>
            <a:endParaRPr lang="id-ID" b="1" dirty="0">
              <a:solidFill>
                <a:schemeClr val="bg1"/>
              </a:solidFill>
            </a:endParaRPr>
          </a:p>
        </p:txBody>
      </p:sp>
      <p:sp>
        <p:nvSpPr>
          <p:cNvPr id="5" name="Rounded Rectangle 4"/>
          <p:cNvSpPr/>
          <p:nvPr/>
        </p:nvSpPr>
        <p:spPr>
          <a:xfrm>
            <a:off x="179512" y="908720"/>
            <a:ext cx="8640960" cy="5256584"/>
          </a:xfrm>
          <a:prstGeom prst="roundRect">
            <a:avLst/>
          </a:prstGeom>
          <a:solidFill>
            <a:schemeClr val="tx1">
              <a:lumMod val="50000"/>
              <a:lumOff val="5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Bef>
                <a:spcPct val="20000"/>
              </a:spcBef>
              <a:spcAft>
                <a:spcPts val="1000"/>
              </a:spcAft>
            </a:pPr>
            <a:r>
              <a:rPr lang="id-ID" sz="2200" b="1" dirty="0" smtClean="0">
                <a:solidFill>
                  <a:prstClr val="black"/>
                </a:solidFill>
                <a:latin typeface="Agency FB" pitchFamily="34" charset="0"/>
                <a:ea typeface="Times New Roman"/>
                <a:cs typeface="Times New Roman"/>
              </a:rPr>
              <a:t> </a:t>
            </a:r>
            <a:endParaRPr lang="id-ID" sz="2200" b="1" dirty="0">
              <a:solidFill>
                <a:prstClr val="black"/>
              </a:solidFill>
              <a:latin typeface="Agency FB" pitchFamily="34" charset="0"/>
              <a:ea typeface="Times New Roman"/>
              <a:cs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651" y="2780928"/>
            <a:ext cx="47736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8913" y="1484784"/>
            <a:ext cx="7809511" cy="1066959"/>
          </a:xfrm>
          <a:prstGeom prst="rect">
            <a:avLst/>
          </a:prstGeom>
          <a:noFill/>
        </p:spPr>
        <p:txBody>
          <a:bodyPr wrap="square" rtlCol="0">
            <a:spAutoFit/>
          </a:bodyPr>
          <a:lstStyle/>
          <a:p>
            <a:pPr lvl="0" algn="ctr">
              <a:lnSpc>
                <a:spcPct val="115000"/>
              </a:lnSpc>
              <a:spcBef>
                <a:spcPct val="20000"/>
              </a:spcBef>
              <a:spcAft>
                <a:spcPts val="1000"/>
              </a:spcAft>
            </a:pPr>
            <a:r>
              <a:rPr lang="id-ID" sz="2200" b="1" dirty="0">
                <a:solidFill>
                  <a:prstClr val="black"/>
                </a:solidFill>
                <a:latin typeface="Agency FB" pitchFamily="34" charset="0"/>
                <a:ea typeface="Times New Roman"/>
                <a:cs typeface="Times New Roman"/>
              </a:rPr>
              <a:t>Produk jurnalistik adalah hasil karya berupa tulisan, foto, video, audio </a:t>
            </a:r>
            <a:endParaRPr lang="id-ID" sz="2200" b="1" dirty="0" smtClean="0">
              <a:solidFill>
                <a:prstClr val="black"/>
              </a:solidFill>
              <a:latin typeface="Agency FB" pitchFamily="34" charset="0"/>
              <a:ea typeface="Times New Roman"/>
              <a:cs typeface="Times New Roman"/>
            </a:endParaRPr>
          </a:p>
          <a:p>
            <a:pPr lvl="0" algn="ctr">
              <a:lnSpc>
                <a:spcPct val="115000"/>
              </a:lnSpc>
              <a:spcBef>
                <a:spcPct val="20000"/>
              </a:spcBef>
              <a:spcAft>
                <a:spcPts val="1000"/>
              </a:spcAft>
            </a:pPr>
            <a:r>
              <a:rPr lang="id-ID" sz="2200" b="1" dirty="0" smtClean="0">
                <a:solidFill>
                  <a:prstClr val="black"/>
                </a:solidFill>
                <a:latin typeface="Agency FB" pitchFamily="34" charset="0"/>
                <a:ea typeface="Times New Roman"/>
                <a:cs typeface="Times New Roman"/>
              </a:rPr>
              <a:t>yang </a:t>
            </a:r>
            <a:r>
              <a:rPr lang="id-ID" sz="2200" b="1" dirty="0">
                <a:solidFill>
                  <a:prstClr val="black"/>
                </a:solidFill>
                <a:latin typeface="Agency FB" pitchFamily="34" charset="0"/>
                <a:ea typeface="Times New Roman"/>
                <a:cs typeface="Times New Roman"/>
              </a:rPr>
              <a:t>bernilai berita </a:t>
            </a:r>
            <a:r>
              <a:rPr lang="id-ID" sz="2200" b="1" dirty="0" smtClean="0">
                <a:solidFill>
                  <a:prstClr val="black"/>
                </a:solidFill>
                <a:latin typeface="Agency FB" pitchFamily="34" charset="0"/>
                <a:ea typeface="Times New Roman"/>
                <a:cs typeface="Times New Roman"/>
              </a:rPr>
              <a:t>–</a:t>
            </a:r>
            <a:r>
              <a:rPr lang="id-ID" sz="2200" b="1" dirty="0">
                <a:solidFill>
                  <a:prstClr val="black"/>
                </a:solidFill>
                <a:latin typeface="Agency FB" pitchFamily="34" charset="0"/>
                <a:ea typeface="Times New Roman"/>
                <a:cs typeface="Times New Roman"/>
              </a:rPr>
              <a:t>berisi informasi aktual, faktual, penting, dan menarik.</a:t>
            </a:r>
          </a:p>
        </p:txBody>
      </p:sp>
    </p:spTree>
    <p:extLst>
      <p:ext uri="{BB962C8B-B14F-4D97-AF65-F5344CB8AC3E}">
        <p14:creationId xmlns:p14="http://schemas.microsoft.com/office/powerpoint/2010/main" val="17392598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20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1000" fill="hold"/>
                                        <p:tgtEl>
                                          <p:spTgt spid="1026"/>
                                        </p:tgtEl>
                                        <p:attrNameLst>
                                          <p:attrName>ppt_w</p:attrName>
                                        </p:attrNameLst>
                                      </p:cBhvr>
                                      <p:tavLst>
                                        <p:tav tm="0">
                                          <p:val>
                                            <p:fltVal val="0"/>
                                          </p:val>
                                        </p:tav>
                                        <p:tav tm="100000">
                                          <p:val>
                                            <p:strVal val="#ppt_w"/>
                                          </p:val>
                                        </p:tav>
                                      </p:tavLst>
                                    </p:anim>
                                    <p:anim calcmode="lin" valueType="num">
                                      <p:cBhvr>
                                        <p:cTn id="30" dur="1000" fill="hold"/>
                                        <p:tgtEl>
                                          <p:spTgt spid="1026"/>
                                        </p:tgtEl>
                                        <p:attrNameLst>
                                          <p:attrName>ppt_h</p:attrName>
                                        </p:attrNameLst>
                                      </p:cBhvr>
                                      <p:tavLst>
                                        <p:tav tm="0">
                                          <p:val>
                                            <p:fltVal val="0"/>
                                          </p:val>
                                        </p:tav>
                                        <p:tav tm="100000">
                                          <p:val>
                                            <p:strVal val="#ppt_h"/>
                                          </p:val>
                                        </p:tav>
                                      </p:tavLst>
                                    </p:anim>
                                    <p:anim calcmode="lin" valueType="num">
                                      <p:cBhvr>
                                        <p:cTn id="31" dur="1000" fill="hold"/>
                                        <p:tgtEl>
                                          <p:spTgt spid="1026"/>
                                        </p:tgtEl>
                                        <p:attrNameLst>
                                          <p:attrName>style.rotation</p:attrName>
                                        </p:attrNameLst>
                                      </p:cBhvr>
                                      <p:tavLst>
                                        <p:tav tm="0">
                                          <p:val>
                                            <p:fltVal val="90"/>
                                          </p:val>
                                        </p:tav>
                                        <p:tav tm="100000">
                                          <p:val>
                                            <p:fltVal val="0"/>
                                          </p:val>
                                        </p:tav>
                                      </p:tavLst>
                                    </p:anim>
                                    <p:animEffect transition="in" filter="fade">
                                      <p:cBhvr>
                                        <p:cTn id="3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92696"/>
            <a:ext cx="4680520" cy="5256584"/>
          </a:xfrm>
        </p:spPr>
        <p:style>
          <a:lnRef idx="1">
            <a:schemeClr val="dk1"/>
          </a:lnRef>
          <a:fillRef idx="2">
            <a:schemeClr val="dk1"/>
          </a:fillRef>
          <a:effectRef idx="1">
            <a:schemeClr val="dk1"/>
          </a:effectRef>
          <a:fontRef idx="minor">
            <a:schemeClr val="dk1"/>
          </a:fontRef>
        </p:style>
        <p:txBody>
          <a:bodyPr>
            <a:noAutofit/>
          </a:bodyPr>
          <a:lstStyle/>
          <a:p>
            <a:pPr algn="l">
              <a:lnSpc>
                <a:spcPct val="115000"/>
              </a:lnSpc>
              <a:spcAft>
                <a:spcPts val="1000"/>
              </a:spcAft>
            </a:pPr>
            <a:r>
              <a:rPr lang="id-ID" sz="2000" b="1" dirty="0" smtClean="0">
                <a:latin typeface="Times New Roman"/>
                <a:ea typeface="Times New Roman"/>
                <a:cs typeface="Times New Roman"/>
              </a:rPr>
              <a:t>Who</a:t>
            </a:r>
            <a:r>
              <a:rPr lang="id-ID" sz="2000" dirty="0">
                <a:latin typeface="Times New Roman"/>
                <a:ea typeface="Times New Roman"/>
                <a:cs typeface="Times New Roman"/>
              </a:rPr>
              <a:t>, siapa yang terlibat –pelaku, korban, saksi, </a:t>
            </a:r>
            <a:r>
              <a:rPr lang="id-ID" sz="2000" dirty="0" smtClean="0">
                <a:latin typeface="Times New Roman"/>
                <a:ea typeface="Times New Roman"/>
                <a:cs typeface="Times New Roman"/>
              </a:rPr>
              <a:t>dll.</a:t>
            </a:r>
            <a:r>
              <a:rPr lang="id-ID" sz="2000" dirty="0" smtClean="0">
                <a:ea typeface="Times New Roman"/>
                <a:cs typeface="Times New Roman"/>
              </a:rPr>
              <a:t/>
            </a:r>
            <a:br>
              <a:rPr lang="id-ID" sz="2000" dirty="0" smtClean="0">
                <a:ea typeface="Times New Roman"/>
                <a:cs typeface="Times New Roman"/>
              </a:rPr>
            </a:br>
            <a:r>
              <a:rPr lang="id-ID" sz="2000" b="1" dirty="0" smtClean="0">
                <a:latin typeface="Times New Roman"/>
                <a:ea typeface="Times New Roman"/>
                <a:cs typeface="Times New Roman"/>
              </a:rPr>
              <a:t>What</a:t>
            </a:r>
            <a:r>
              <a:rPr lang="id-ID" sz="2000" dirty="0">
                <a:latin typeface="Times New Roman"/>
                <a:ea typeface="Times New Roman"/>
                <a:cs typeface="Times New Roman"/>
              </a:rPr>
              <a:t>, apa yang terjadi –peristiwa, kejadian, </a:t>
            </a:r>
            <a:r>
              <a:rPr lang="id-ID" sz="2000" dirty="0" smtClean="0">
                <a:latin typeface="Times New Roman"/>
                <a:ea typeface="Times New Roman"/>
                <a:cs typeface="Times New Roman"/>
              </a:rPr>
              <a:t>acara.</a:t>
            </a:r>
            <a:r>
              <a:rPr lang="id-ID" sz="2000" dirty="0" smtClean="0">
                <a:ea typeface="Times New Roman"/>
                <a:cs typeface="Times New Roman"/>
              </a:rPr>
              <a:t/>
            </a:r>
            <a:br>
              <a:rPr lang="id-ID" sz="2000" dirty="0" smtClean="0">
                <a:ea typeface="Times New Roman"/>
                <a:cs typeface="Times New Roman"/>
              </a:rPr>
            </a:br>
            <a:r>
              <a:rPr lang="id-ID" sz="2000" b="1" dirty="0" smtClean="0">
                <a:latin typeface="Times New Roman"/>
                <a:ea typeface="Times New Roman"/>
                <a:cs typeface="Times New Roman"/>
              </a:rPr>
              <a:t>When</a:t>
            </a:r>
            <a:r>
              <a:rPr lang="id-ID" sz="2000" dirty="0">
                <a:latin typeface="Times New Roman"/>
                <a:ea typeface="Times New Roman"/>
                <a:cs typeface="Times New Roman"/>
              </a:rPr>
              <a:t>, kapan terjadinya –hari, tanggal, jam.</a:t>
            </a:r>
            <a:r>
              <a:rPr lang="id-ID" sz="2000" dirty="0">
                <a:ea typeface="Calibri"/>
                <a:cs typeface="Times New Roman"/>
              </a:rPr>
              <a:t/>
            </a:r>
            <a:br>
              <a:rPr lang="id-ID" sz="2000" dirty="0">
                <a:ea typeface="Calibri"/>
                <a:cs typeface="Times New Roman"/>
              </a:rPr>
            </a:br>
            <a:r>
              <a:rPr lang="id-ID" sz="2000" b="1" dirty="0">
                <a:latin typeface="Times New Roman"/>
                <a:ea typeface="Times New Roman"/>
                <a:cs typeface="Times New Roman"/>
              </a:rPr>
              <a:t>Where</a:t>
            </a:r>
            <a:r>
              <a:rPr lang="id-ID" sz="2000" dirty="0">
                <a:latin typeface="Times New Roman"/>
                <a:ea typeface="Times New Roman"/>
                <a:cs typeface="Times New Roman"/>
              </a:rPr>
              <a:t>, di mana terjadinya –tempat kejadian, lokasi acara.</a:t>
            </a:r>
            <a:r>
              <a:rPr lang="id-ID" sz="2000" dirty="0">
                <a:ea typeface="Calibri"/>
                <a:cs typeface="Times New Roman"/>
              </a:rPr>
              <a:t/>
            </a:r>
            <a:br>
              <a:rPr lang="id-ID" sz="2000" dirty="0">
                <a:ea typeface="Calibri"/>
                <a:cs typeface="Times New Roman"/>
              </a:rPr>
            </a:br>
            <a:r>
              <a:rPr lang="id-ID" sz="2000" b="1" dirty="0">
                <a:latin typeface="Times New Roman"/>
                <a:ea typeface="Times New Roman"/>
                <a:cs typeface="Times New Roman"/>
              </a:rPr>
              <a:t>Why</a:t>
            </a:r>
            <a:r>
              <a:rPr lang="id-ID" sz="2000" dirty="0">
                <a:latin typeface="Times New Roman"/>
                <a:ea typeface="Times New Roman"/>
                <a:cs typeface="Times New Roman"/>
              </a:rPr>
              <a:t>, mengapa terjadi –alasan, motivasi, penyebab, tujuan.</a:t>
            </a:r>
            <a:r>
              <a:rPr lang="id-ID" sz="2000" dirty="0">
                <a:ea typeface="Calibri"/>
                <a:cs typeface="Times New Roman"/>
              </a:rPr>
              <a:t/>
            </a:r>
            <a:br>
              <a:rPr lang="id-ID" sz="2000" dirty="0">
                <a:ea typeface="Calibri"/>
                <a:cs typeface="Times New Roman"/>
              </a:rPr>
            </a:br>
            <a:r>
              <a:rPr lang="id-ID" sz="2000" b="1" dirty="0">
                <a:latin typeface="Times New Roman"/>
                <a:ea typeface="Times New Roman"/>
                <a:cs typeface="Times New Roman"/>
              </a:rPr>
              <a:t>How,</a:t>
            </a:r>
            <a:r>
              <a:rPr lang="id-ID" sz="2000" dirty="0">
                <a:latin typeface="Times New Roman"/>
                <a:ea typeface="Times New Roman"/>
                <a:cs typeface="Times New Roman"/>
              </a:rPr>
              <a:t> bagaimana proses kejadiannya–detail kejadian, suasana acara, rincian atau kronologi peristiwa</a:t>
            </a:r>
            <a:r>
              <a:rPr lang="id-ID" sz="2000" dirty="0" smtClean="0">
                <a:latin typeface="Times New Roman"/>
                <a:ea typeface="Times New Roman"/>
                <a:cs typeface="Times New Roman"/>
              </a:rPr>
              <a:t>.</a:t>
            </a:r>
            <a:r>
              <a:rPr lang="id-ID" sz="2000" dirty="0" smtClean="0">
                <a:ea typeface="Times New Roman"/>
                <a:cs typeface="Times New Roman"/>
              </a:rPr>
              <a:t/>
            </a:r>
            <a:br>
              <a:rPr lang="id-ID" sz="2000" dirty="0" smtClean="0">
                <a:ea typeface="Times New Roman"/>
                <a:cs typeface="Times New Roman"/>
              </a:rPr>
            </a:br>
            <a:endParaRPr lang="id-ID" sz="2000" dirty="0"/>
          </a:p>
        </p:txBody>
      </p:sp>
      <p:sp>
        <p:nvSpPr>
          <p:cNvPr id="3" name="Subtitle 2"/>
          <p:cNvSpPr>
            <a:spLocks noGrp="1"/>
          </p:cNvSpPr>
          <p:nvPr>
            <p:ph type="subTitle" idx="1"/>
          </p:nvPr>
        </p:nvSpPr>
        <p:spPr>
          <a:xfrm>
            <a:off x="5508104" y="4149080"/>
            <a:ext cx="3240360" cy="1872208"/>
          </a:xfrm>
        </p:spPr>
        <p:style>
          <a:lnRef idx="3">
            <a:schemeClr val="lt1"/>
          </a:lnRef>
          <a:fillRef idx="1">
            <a:schemeClr val="dk1"/>
          </a:fillRef>
          <a:effectRef idx="1">
            <a:schemeClr val="dk1"/>
          </a:effectRef>
          <a:fontRef idx="minor">
            <a:schemeClr val="lt1"/>
          </a:fontRef>
        </p:style>
        <p:txBody>
          <a:bodyPr>
            <a:noAutofit/>
          </a:bodyPr>
          <a:lstStyle/>
          <a:p>
            <a:r>
              <a:rPr lang="id-ID" sz="2000" b="1" dirty="0">
                <a:solidFill>
                  <a:schemeClr val="bg1"/>
                </a:solidFill>
                <a:latin typeface="Times New Roman"/>
                <a:ea typeface="Times New Roman"/>
                <a:cs typeface="Times New Roman"/>
              </a:rPr>
              <a:t>Aktivitas jurnalistik utama adalah meliput dan memberitakan sebuah peristiwa melalui “rumus baku” berita 5W+1H</a:t>
            </a:r>
            <a:endParaRPr lang="id-ID" sz="2000" b="1" dirty="0">
              <a:solidFill>
                <a:schemeClr val="bg1"/>
              </a:solidFill>
            </a:endParaRPr>
          </a:p>
        </p:txBody>
      </p:sp>
      <p:pic>
        <p:nvPicPr>
          <p:cNvPr id="2050" name="Picture 2" descr="D:\Bahan Mengajar\Dasar Jurnalistik\Foto\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998" y="0"/>
            <a:ext cx="4014170" cy="368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6585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331640" y="5373216"/>
            <a:ext cx="6624736" cy="864096"/>
          </a:xfrm>
          <a:prstGeom prst="roundRect">
            <a:avLst/>
          </a:prstGeom>
          <a:solidFill>
            <a:schemeClr val="bg1">
              <a:lumMod val="6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solidFill>
                  <a:schemeClr val="tx1"/>
                </a:solidFill>
                <a:latin typeface="Arial Black" pitchFamily="34" charset="0"/>
              </a:rPr>
              <a:t>KONTRAK PERKULIAHAN</a:t>
            </a:r>
            <a:endParaRPr lang="id-ID" sz="3200" b="1" dirty="0">
              <a:solidFill>
                <a:schemeClr val="tx1"/>
              </a:solidFill>
              <a:latin typeface="Arial Black" pitchFamily="34" charset="0"/>
            </a:endParaRPr>
          </a:p>
        </p:txBody>
      </p:sp>
      <p:sp>
        <p:nvSpPr>
          <p:cNvPr id="5" name="Rounded Rectangle 4"/>
          <p:cNvSpPr/>
          <p:nvPr/>
        </p:nvSpPr>
        <p:spPr>
          <a:xfrm>
            <a:off x="179512" y="188640"/>
            <a:ext cx="8640960" cy="3096344"/>
          </a:xfrm>
          <a:prstGeom prst="roundRect">
            <a:avLst/>
          </a:prstGeom>
          <a:solidFill>
            <a:schemeClr val="bg2">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endParaRPr lang="id-ID" sz="2400" b="1" dirty="0" smtClean="0">
              <a:solidFill>
                <a:schemeClr val="tx1"/>
              </a:solidFill>
            </a:endParaRPr>
          </a:p>
          <a:p>
            <a:pPr marL="342900" indent="-342900">
              <a:buFont typeface="Arial" pitchFamily="34" charset="0"/>
              <a:buChar char="•"/>
            </a:pPr>
            <a:r>
              <a:rPr lang="id-ID" sz="2400" b="1" dirty="0" smtClean="0">
                <a:solidFill>
                  <a:schemeClr val="tx1"/>
                </a:solidFill>
              </a:rPr>
              <a:t>Mahasiswa/i ditolerir terlambat 15 menit, setelah lewat 15 menit boleh masuk tapi tidak boleh absen.</a:t>
            </a:r>
          </a:p>
          <a:p>
            <a:endParaRPr lang="id-ID" sz="2400" b="1" dirty="0">
              <a:solidFill>
                <a:schemeClr val="tx1"/>
              </a:solidFill>
            </a:endParaRPr>
          </a:p>
          <a:p>
            <a:pPr marL="342900" indent="-342900">
              <a:buFont typeface="Arial" pitchFamily="34" charset="0"/>
              <a:buChar char="•"/>
            </a:pPr>
            <a:r>
              <a:rPr lang="id-ID" sz="2400" b="1" dirty="0" smtClean="0">
                <a:solidFill>
                  <a:schemeClr val="tx1"/>
                </a:solidFill>
              </a:rPr>
              <a:t>Dosen ditolerir terlambat 20 menit, setelah 20 menit namun tidak ada penyampaian lebih lanjut, kelas pada hari itu diliburkan. Ketua rombel menghubungi dosen untuk mencari jadwal pengganti perkuliahan.</a:t>
            </a:r>
            <a:br>
              <a:rPr lang="id-ID" sz="2400" b="1" dirty="0" smtClean="0">
                <a:solidFill>
                  <a:schemeClr val="tx1"/>
                </a:solidFill>
              </a:rPr>
            </a:br>
            <a:endParaRPr lang="id-ID" sz="2400" b="1" dirty="0">
              <a:solidFill>
                <a:schemeClr val="tx1"/>
              </a:solidFill>
            </a:endParaRPr>
          </a:p>
        </p:txBody>
      </p:sp>
    </p:spTree>
    <p:extLst>
      <p:ext uri="{BB962C8B-B14F-4D97-AF65-F5344CB8AC3E}">
        <p14:creationId xmlns:p14="http://schemas.microsoft.com/office/powerpoint/2010/main" val="29257965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Text Placeholder 2"/>
          <p:cNvSpPr>
            <a:spLocks noGrp="1"/>
          </p:cNvSpPr>
          <p:nvPr>
            <p:ph type="body" idx="1"/>
          </p:nvPr>
        </p:nvSpPr>
        <p:spPr/>
        <p:txBody>
          <a:bodyPr/>
          <a:lstStyle/>
          <a:p>
            <a:endParaRPr lang="id-ID"/>
          </a:p>
        </p:txBody>
      </p:sp>
      <p:sp>
        <p:nvSpPr>
          <p:cNvPr id="4" name="Rounded Rectangle 3"/>
          <p:cNvSpPr/>
          <p:nvPr/>
        </p:nvSpPr>
        <p:spPr>
          <a:xfrm>
            <a:off x="647564" y="332656"/>
            <a:ext cx="8244916" cy="5688632"/>
          </a:xfrm>
          <a:prstGeom prst="roundRect">
            <a:avLst/>
          </a:prstGeom>
          <a:solidFill>
            <a:schemeClr val="tx2">
              <a:lumMod val="40000"/>
              <a:lumOff val="60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TextBox 4"/>
          <p:cNvSpPr txBox="1"/>
          <p:nvPr/>
        </p:nvSpPr>
        <p:spPr>
          <a:xfrm>
            <a:off x="1259632" y="764704"/>
            <a:ext cx="6912768" cy="5596404"/>
          </a:xfrm>
          <a:prstGeom prst="rect">
            <a:avLst/>
          </a:prstGeom>
          <a:noFill/>
        </p:spPr>
        <p:txBody>
          <a:bodyPr wrap="square" rtlCol="0">
            <a:spAutoFit/>
          </a:bodyPr>
          <a:lstStyle/>
          <a:p>
            <a:pPr marL="342900" indent="-342900">
              <a:buFont typeface="Arial" pitchFamily="34" charset="0"/>
              <a:buChar char="•"/>
            </a:pPr>
            <a:r>
              <a:rPr lang="id-ID" sz="2000" b="1" dirty="0" smtClean="0"/>
              <a:t>Jurnalistik Cetak </a:t>
            </a:r>
            <a:r>
              <a:rPr lang="id-ID" sz="2000" b="1" i="1" dirty="0" smtClean="0"/>
              <a:t>(Print Journalism)</a:t>
            </a:r>
          </a:p>
          <a:p>
            <a:r>
              <a:rPr lang="id-ID" sz="2000" b="1" i="1" dirty="0"/>
              <a:t>	</a:t>
            </a:r>
            <a:r>
              <a:rPr lang="id-ID" sz="2000" dirty="0">
                <a:latin typeface="Times New Roman"/>
                <a:ea typeface="Times New Roman"/>
              </a:rPr>
              <a:t> adalah proses jurnalistik yang produk atau laporannya ditulis dan disajikan dalam media massa cetak (printed media), seperti suratkabar, tabloid, dan majalah.</a:t>
            </a:r>
            <a:endParaRPr lang="id-ID" sz="2000" b="1" i="1" dirty="0" smtClean="0"/>
          </a:p>
          <a:p>
            <a:endParaRPr lang="id-ID" sz="2000" b="1" i="1" dirty="0" smtClean="0"/>
          </a:p>
          <a:p>
            <a:pPr marL="342900" indent="-342900">
              <a:buFont typeface="Arial" pitchFamily="34" charset="0"/>
              <a:buChar char="•"/>
            </a:pPr>
            <a:r>
              <a:rPr lang="id-ID" sz="2000" b="1" dirty="0" smtClean="0"/>
              <a:t>Jurnalistik Elektronik </a:t>
            </a:r>
            <a:r>
              <a:rPr lang="id-ID" sz="2000" b="1" i="1" dirty="0" smtClean="0"/>
              <a:t>(Broadcast Journalism</a:t>
            </a:r>
            <a:r>
              <a:rPr lang="id-ID" sz="2000" b="1" dirty="0" smtClean="0"/>
              <a:t>)</a:t>
            </a:r>
          </a:p>
          <a:p>
            <a:pPr>
              <a:lnSpc>
                <a:spcPct val="115000"/>
              </a:lnSpc>
              <a:spcAft>
                <a:spcPts val="1000"/>
              </a:spcAft>
            </a:pPr>
            <a:r>
              <a:rPr lang="id-ID" sz="2000" b="1" dirty="0"/>
              <a:t>	</a:t>
            </a:r>
            <a:r>
              <a:rPr lang="id-ID" sz="2000" dirty="0">
                <a:latin typeface="Times New Roman"/>
                <a:ea typeface="Times New Roman"/>
                <a:cs typeface="Times New Roman"/>
              </a:rPr>
              <a:t> </a:t>
            </a:r>
            <a:r>
              <a:rPr lang="id-ID" sz="2000" dirty="0" smtClean="0">
                <a:latin typeface="Times New Roman"/>
                <a:ea typeface="Times New Roman"/>
                <a:cs typeface="Times New Roman"/>
              </a:rPr>
              <a:t>yakni </a:t>
            </a:r>
            <a:r>
              <a:rPr lang="id-ID" sz="2000" dirty="0">
                <a:latin typeface="Times New Roman"/>
                <a:ea typeface="Times New Roman"/>
                <a:cs typeface="Times New Roman"/>
              </a:rPr>
              <a:t>proses jurnalistik yang hasil liputannya disebarkan melalui media radio dan </a:t>
            </a:r>
            <a:r>
              <a:rPr lang="id-ID" sz="2000" dirty="0" smtClean="0">
                <a:latin typeface="Times New Roman"/>
                <a:ea typeface="Times New Roman"/>
                <a:cs typeface="Times New Roman"/>
              </a:rPr>
              <a:t>televis.</a:t>
            </a:r>
            <a:r>
              <a:rPr lang="id-ID" sz="2000" dirty="0" smtClean="0">
                <a:ea typeface="Times New Roman"/>
                <a:cs typeface="Times New Roman"/>
              </a:rPr>
              <a:t> </a:t>
            </a:r>
            <a:r>
              <a:rPr lang="id-ID" sz="2000" dirty="0" smtClean="0">
                <a:latin typeface="Times New Roman"/>
                <a:ea typeface="Times New Roman"/>
                <a:cs typeface="Times New Roman"/>
              </a:rPr>
              <a:t>Berita </a:t>
            </a:r>
            <a:r>
              <a:rPr lang="id-ID" sz="2000" dirty="0">
                <a:latin typeface="Times New Roman"/>
                <a:ea typeface="Times New Roman"/>
                <a:cs typeface="Times New Roman"/>
              </a:rPr>
              <a:t>radio hanya menggunakan suara dan efek suara (auditory). Berita televisi dengan tambahan gambar (visual).</a:t>
            </a:r>
            <a:endParaRPr lang="id-ID" sz="2000" dirty="0">
              <a:ea typeface="Calibri"/>
              <a:cs typeface="Times New Roman"/>
            </a:endParaRPr>
          </a:p>
          <a:p>
            <a:endParaRPr lang="id-ID" sz="2000" b="1" dirty="0" smtClean="0"/>
          </a:p>
          <a:p>
            <a:pPr marL="342900" indent="-342900">
              <a:buFont typeface="Arial" pitchFamily="34" charset="0"/>
              <a:buChar char="•"/>
            </a:pPr>
            <a:r>
              <a:rPr lang="id-ID" sz="2000" b="1" dirty="0" smtClean="0"/>
              <a:t>Jurnalistik Online </a:t>
            </a:r>
            <a:r>
              <a:rPr lang="id-ID" sz="2000" b="1" i="1" dirty="0" smtClean="0"/>
              <a:t>(Online Jurnalism)</a:t>
            </a:r>
          </a:p>
          <a:p>
            <a:pPr>
              <a:lnSpc>
                <a:spcPct val="115000"/>
              </a:lnSpc>
              <a:spcAft>
                <a:spcPts val="1000"/>
              </a:spcAft>
            </a:pPr>
            <a:r>
              <a:rPr lang="id-ID" sz="2000" b="1" i="1" dirty="0"/>
              <a:t>	</a:t>
            </a:r>
            <a:r>
              <a:rPr lang="id-ID" sz="2000" dirty="0">
                <a:latin typeface="Times New Roman"/>
                <a:ea typeface="Times New Roman"/>
                <a:cs typeface="Times New Roman"/>
              </a:rPr>
              <a:t> sebagai pelaporan peristiwa yang diproduksi dan disebarkan melalui internet atau proses jurnalistik yang hasilnya disajikan melalui media internet (</a:t>
            </a:r>
            <a:r>
              <a:rPr lang="id-ID" sz="2000" i="1" dirty="0">
                <a:latin typeface="Times New Roman"/>
                <a:ea typeface="Times New Roman"/>
                <a:cs typeface="Times New Roman"/>
              </a:rPr>
              <a:t>cybermedia</a:t>
            </a:r>
            <a:r>
              <a:rPr lang="id-ID" sz="2000" dirty="0">
                <a:latin typeface="Times New Roman"/>
                <a:ea typeface="Times New Roman"/>
                <a:cs typeface="Times New Roman"/>
              </a:rPr>
              <a:t>).</a:t>
            </a:r>
            <a:endParaRPr lang="id-ID" sz="2000" dirty="0">
              <a:ea typeface="Calibri"/>
              <a:cs typeface="Times New Roman"/>
            </a:endParaRPr>
          </a:p>
          <a:p>
            <a:endParaRPr lang="id-ID" sz="2000" b="1" i="1" dirty="0"/>
          </a:p>
        </p:txBody>
      </p:sp>
      <p:sp>
        <p:nvSpPr>
          <p:cNvPr id="6" name="TextBox 5"/>
          <p:cNvSpPr txBox="1"/>
          <p:nvPr/>
        </p:nvSpPr>
        <p:spPr>
          <a:xfrm>
            <a:off x="4211960" y="6237312"/>
            <a:ext cx="4875822" cy="584775"/>
          </a:xfrm>
          <a:prstGeom prst="rect">
            <a:avLst/>
          </a:prstGeom>
          <a:noFill/>
        </p:spPr>
        <p:txBody>
          <a:bodyPr wrap="none" rtlCol="0">
            <a:spAutoFit/>
          </a:bodyPr>
          <a:lstStyle/>
          <a:p>
            <a:r>
              <a:rPr lang="id-ID" sz="3200" b="1" dirty="0" smtClean="0"/>
              <a:t>JENIS (MEDIA) JURNALISTIK</a:t>
            </a:r>
            <a:endParaRPr lang="id-ID" sz="3200" b="1" dirty="0"/>
          </a:p>
        </p:txBody>
      </p:sp>
    </p:spTree>
    <p:extLst>
      <p:ext uri="{BB962C8B-B14F-4D97-AF65-F5344CB8AC3E}">
        <p14:creationId xmlns:p14="http://schemas.microsoft.com/office/powerpoint/2010/main" val="2631177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circle(in)">
                                      <p:cBhvr>
                                        <p:cTn id="20" dur="2000"/>
                                        <p:tgtEl>
                                          <p:spTgt spid="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6165304"/>
            <a:ext cx="4968552" cy="720080"/>
          </a:xfrm>
        </p:spPr>
        <p:txBody>
          <a:bodyPr>
            <a:normAutofit fontScale="90000"/>
          </a:bodyPr>
          <a:lstStyle/>
          <a:p>
            <a:r>
              <a:rPr lang="id-ID" b="1" dirty="0" smtClean="0"/>
              <a:t> Elemen Jurnalistik</a:t>
            </a:r>
            <a:endParaRPr lang="id-ID" b="1" dirty="0"/>
          </a:p>
        </p:txBody>
      </p:sp>
      <p:pic>
        <p:nvPicPr>
          <p:cNvPr id="3074" name="Picture 2" descr="D:\Bahan Mengajar\Dasar Jurnalistik\Foto\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195439"/>
            <a:ext cx="5421816" cy="311388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827584" y="72008"/>
            <a:ext cx="3744416" cy="31409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latin typeface="Aharoni" pitchFamily="2" charset="-79"/>
                <a:cs typeface="Aharoni" pitchFamily="2" charset="-79"/>
              </a:rPr>
              <a:t> </a:t>
            </a:r>
            <a:r>
              <a:rPr lang="id-ID" sz="2400" dirty="0">
                <a:solidFill>
                  <a:schemeClr val="tx1"/>
                </a:solidFill>
                <a:latin typeface="Aharoni" pitchFamily="2" charset="-79"/>
                <a:cs typeface="Aharoni" pitchFamily="2" charset="-79"/>
              </a:rPr>
              <a:t>B</a:t>
            </a:r>
            <a:r>
              <a:rPr lang="id-ID" sz="2400" dirty="0" smtClean="0">
                <a:solidFill>
                  <a:schemeClr val="tx1"/>
                </a:solidFill>
                <a:latin typeface="Aharoni" pitchFamily="2" charset="-79"/>
                <a:cs typeface="Aharoni" pitchFamily="2" charset="-79"/>
              </a:rPr>
              <a:t>enaran</a:t>
            </a:r>
          </a:p>
          <a:p>
            <a:pPr lvl="0" algn="ctr"/>
            <a:r>
              <a:rPr lang="id-ID" sz="2400" dirty="0" smtClean="0">
                <a:solidFill>
                  <a:prstClr val="black"/>
                </a:solidFill>
                <a:latin typeface="Aharoni" pitchFamily="2" charset="-79"/>
                <a:cs typeface="Aharoni" pitchFamily="2" charset="-79"/>
              </a:rPr>
              <a:t>Independensi</a:t>
            </a:r>
            <a:endParaRPr lang="id-ID" sz="2400" dirty="0" smtClean="0">
              <a:solidFill>
                <a:schemeClr val="tx1"/>
              </a:solidFill>
              <a:latin typeface="Aharoni" pitchFamily="2" charset="-79"/>
              <a:cs typeface="Aharoni" pitchFamily="2" charset="-79"/>
            </a:endParaRPr>
          </a:p>
          <a:p>
            <a:pPr algn="ctr"/>
            <a:r>
              <a:rPr lang="id-ID" sz="2400" dirty="0" smtClean="0">
                <a:solidFill>
                  <a:schemeClr val="tx1"/>
                </a:solidFill>
                <a:latin typeface="Aharoni" pitchFamily="2" charset="-79"/>
                <a:cs typeface="Aharoni" pitchFamily="2" charset="-79"/>
              </a:rPr>
              <a:t>Loyalitas</a:t>
            </a:r>
          </a:p>
          <a:p>
            <a:pPr lvl="0" algn="ctr"/>
            <a:r>
              <a:rPr lang="id-ID" sz="2400" dirty="0" smtClean="0">
                <a:solidFill>
                  <a:prstClr val="black"/>
                </a:solidFill>
                <a:latin typeface="Aharoni" pitchFamily="2" charset="-79"/>
                <a:cs typeface="Aharoni" pitchFamily="2" charset="-79"/>
              </a:rPr>
              <a:t>Komprehensif</a:t>
            </a:r>
            <a:endParaRPr lang="id-ID" sz="2400" dirty="0" smtClean="0">
              <a:solidFill>
                <a:schemeClr val="tx1"/>
              </a:solidFill>
              <a:latin typeface="Aharoni" pitchFamily="2" charset="-79"/>
              <a:cs typeface="Aharoni" pitchFamily="2" charset="-79"/>
            </a:endParaRPr>
          </a:p>
          <a:p>
            <a:pPr algn="ctr"/>
            <a:r>
              <a:rPr lang="id-ID" sz="2400" dirty="0" smtClean="0">
                <a:solidFill>
                  <a:schemeClr val="tx1"/>
                </a:solidFill>
                <a:latin typeface="Aharoni" pitchFamily="2" charset="-79"/>
                <a:cs typeface="Aharoni" pitchFamily="2" charset="-79"/>
              </a:rPr>
              <a:t>Verifikasi</a:t>
            </a:r>
          </a:p>
        </p:txBody>
      </p:sp>
      <p:sp>
        <p:nvSpPr>
          <p:cNvPr id="6" name="Rounded Rectangle 5"/>
          <p:cNvSpPr/>
          <p:nvPr/>
        </p:nvSpPr>
        <p:spPr>
          <a:xfrm>
            <a:off x="4572000" y="44624"/>
            <a:ext cx="3888432" cy="31409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400" dirty="0">
                <a:solidFill>
                  <a:prstClr val="black"/>
                </a:solidFill>
                <a:latin typeface="Aharoni" pitchFamily="2" charset="-79"/>
                <a:cs typeface="Aharoni" pitchFamily="2" charset="-79"/>
              </a:rPr>
              <a:t>Pemantau </a:t>
            </a:r>
            <a:r>
              <a:rPr lang="id-ID" sz="2400" dirty="0" smtClean="0">
                <a:solidFill>
                  <a:prstClr val="black"/>
                </a:solidFill>
                <a:latin typeface="Aharoni" pitchFamily="2" charset="-79"/>
                <a:cs typeface="Aharoni" pitchFamily="2" charset="-79"/>
              </a:rPr>
              <a:t>Kekuasaan</a:t>
            </a:r>
            <a:r>
              <a:rPr lang="id-ID" sz="2400" dirty="0" smtClean="0">
                <a:solidFill>
                  <a:schemeClr val="tx1"/>
                </a:solidFill>
                <a:latin typeface="Aharoni" pitchFamily="2" charset="-79"/>
                <a:cs typeface="Aharoni" pitchFamily="2" charset="-79"/>
              </a:rPr>
              <a:t> </a:t>
            </a:r>
          </a:p>
          <a:p>
            <a:pPr algn="ctr"/>
            <a:r>
              <a:rPr lang="id-ID" sz="2400" dirty="0" smtClean="0">
                <a:solidFill>
                  <a:schemeClr val="tx1"/>
                </a:solidFill>
                <a:latin typeface="Aharoni" pitchFamily="2" charset="-79"/>
                <a:cs typeface="Aharoni" pitchFamily="2" charset="-79"/>
              </a:rPr>
              <a:t>Forum Publik</a:t>
            </a:r>
          </a:p>
          <a:p>
            <a:pPr algn="ctr"/>
            <a:r>
              <a:rPr lang="id-ID" sz="2400" dirty="0" smtClean="0">
                <a:solidFill>
                  <a:schemeClr val="tx1"/>
                </a:solidFill>
                <a:latin typeface="Aharoni" pitchFamily="2" charset="-79"/>
                <a:cs typeface="Aharoni" pitchFamily="2" charset="-79"/>
              </a:rPr>
              <a:t>Menarik dan Relevan</a:t>
            </a:r>
          </a:p>
          <a:p>
            <a:pPr algn="ctr"/>
            <a:r>
              <a:rPr lang="id-ID" sz="2400" dirty="0" smtClean="0">
                <a:solidFill>
                  <a:schemeClr val="tx1"/>
                </a:solidFill>
                <a:latin typeface="Aharoni" pitchFamily="2" charset="-79"/>
                <a:cs typeface="Aharoni" pitchFamily="2" charset="-79"/>
              </a:rPr>
              <a:t>Hati Nurani</a:t>
            </a:r>
            <a:endParaRPr lang="id-ID" sz="24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val="1670056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barn(inVertical)">
                                      <p:cBhvr>
                                        <p:cTn id="46" dur="500"/>
                                        <p:tgtEl>
                                          <p:spTgt spid="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barn(inVertical)">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barn(inVertical)">
                                      <p:cBhvr>
                                        <p:cTn id="56" dur="500"/>
                                        <p:tgtEl>
                                          <p:spTgt spid="6">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barn(inVertical)">
                                      <p:cBhvr>
                                        <p:cTn id="6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l="3339" t="13494" r="7219" b="879"/>
          <a:stretch/>
        </p:blipFill>
        <p:spPr bwMode="auto">
          <a:xfrm>
            <a:off x="61867" y="44624"/>
            <a:ext cx="5302221" cy="6741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Dasar Jurnalistik\Foto\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8640"/>
            <a:ext cx="379503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4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212" y="908720"/>
            <a:ext cx="7772400" cy="1944216"/>
          </a:xfrm>
          <a:solidFill>
            <a:schemeClr val="bg1">
              <a:lumMod val="75000"/>
            </a:schemeClr>
          </a:solidFill>
        </p:spPr>
        <p:txBody>
          <a:bodyPr>
            <a:normAutofit/>
          </a:bodyPr>
          <a:lstStyle/>
          <a:p>
            <a:r>
              <a:rPr lang="id-ID" sz="3600" dirty="0" smtClean="0">
                <a:latin typeface="Aharoni" pitchFamily="2" charset="-79"/>
                <a:cs typeface="Aharoni" pitchFamily="2" charset="-79"/>
              </a:rPr>
              <a:t>Kajian </a:t>
            </a:r>
            <a:br>
              <a:rPr lang="id-ID" sz="3600" dirty="0" smtClean="0">
                <a:latin typeface="Aharoni" pitchFamily="2" charset="-79"/>
                <a:cs typeface="Aharoni" pitchFamily="2" charset="-79"/>
              </a:rPr>
            </a:br>
            <a:r>
              <a:rPr lang="id-ID" sz="3600" dirty="0" smtClean="0">
                <a:latin typeface="Aharoni" pitchFamily="2" charset="-79"/>
                <a:cs typeface="Aharoni" pitchFamily="2" charset="-79"/>
              </a:rPr>
              <a:t> BAHASA JURNALISTIK</a:t>
            </a:r>
            <a:endParaRPr lang="id-ID" sz="3600" dirty="0">
              <a:latin typeface="Aharoni" pitchFamily="2" charset="-79"/>
              <a:cs typeface="Aharoni" pitchFamily="2" charset="-79"/>
            </a:endParaRPr>
          </a:p>
        </p:txBody>
      </p:sp>
      <p:sp>
        <p:nvSpPr>
          <p:cNvPr id="3" name="Subtitle 2"/>
          <p:cNvSpPr>
            <a:spLocks noGrp="1"/>
          </p:cNvSpPr>
          <p:nvPr>
            <p:ph type="subTitle" idx="1"/>
          </p:nvPr>
        </p:nvSpPr>
        <p:spPr>
          <a:xfrm>
            <a:off x="6300192" y="116632"/>
            <a:ext cx="2512368" cy="864096"/>
          </a:xfrm>
        </p:spPr>
        <p:txBody>
          <a:bodyPr/>
          <a:lstStyle/>
          <a:p>
            <a:r>
              <a:rPr lang="id-ID" dirty="0" smtClean="0"/>
              <a:t>Pertemuan 3</a:t>
            </a:r>
            <a:endParaRPr lang="id-ID" dirty="0"/>
          </a:p>
        </p:txBody>
      </p:sp>
      <p:pic>
        <p:nvPicPr>
          <p:cNvPr id="1026" name="Picture 2" descr="D:\Bahan Mengajar\Dasar Jurnalistik\Fot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9090"/>
            <a:ext cx="8994184" cy="423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239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ahan Mengajar\Dasar Jurnalistik\Foto\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633" y="476673"/>
            <a:ext cx="4358951" cy="56166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251520" y="980728"/>
            <a:ext cx="5832648" cy="3844720"/>
          </a:xfrm>
          <a:prstGeom prst="wedgeRectCallout">
            <a:avLst>
              <a:gd name="adj1" fmla="val -2769"/>
              <a:gd name="adj2" fmla="val 75402"/>
            </a:avLst>
          </a:prstGeom>
          <a:solidFill>
            <a:schemeClr val="accent6">
              <a:lumMod val="5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a:buChar char=""/>
            </a:pPr>
            <a:r>
              <a:rPr lang="id-ID" sz="2800" dirty="0">
                <a:latin typeface="Aharoni" pitchFamily="2" charset="-79"/>
                <a:ea typeface="Calibri"/>
                <a:cs typeface="Aharoni" pitchFamily="2" charset="-79"/>
              </a:rPr>
              <a:t>News dan </a:t>
            </a:r>
            <a:r>
              <a:rPr lang="id-ID" sz="2800" dirty="0" smtClean="0">
                <a:latin typeface="Aharoni" pitchFamily="2" charset="-79"/>
                <a:ea typeface="Calibri"/>
                <a:cs typeface="Aharoni" pitchFamily="2" charset="-79"/>
              </a:rPr>
              <a:t>Views</a:t>
            </a:r>
          </a:p>
          <a:p>
            <a:pPr marL="342900" lvl="0" indent="-342900">
              <a:lnSpc>
                <a:spcPct val="115000"/>
              </a:lnSpc>
              <a:spcAft>
                <a:spcPts val="0"/>
              </a:spcAft>
              <a:buFont typeface="Symbol"/>
              <a:buChar char=""/>
            </a:pPr>
            <a:r>
              <a:rPr lang="id-ID" sz="2800" dirty="0" smtClean="0">
                <a:latin typeface="Aharoni" pitchFamily="2" charset="-79"/>
                <a:ea typeface="Calibri"/>
                <a:cs typeface="Aharoni" pitchFamily="2" charset="-79"/>
              </a:rPr>
              <a:t>Pengertian Bahasa Jurnalistik</a:t>
            </a:r>
            <a:endParaRPr lang="id-ID" sz="2800" dirty="0">
              <a:latin typeface="Aharoni" pitchFamily="2" charset="-79"/>
              <a:ea typeface="Calibri"/>
              <a:cs typeface="Aharoni" pitchFamily="2" charset="-79"/>
            </a:endParaRPr>
          </a:p>
          <a:p>
            <a:pPr marL="342900" lvl="0" indent="-342900">
              <a:lnSpc>
                <a:spcPct val="115000"/>
              </a:lnSpc>
              <a:spcAft>
                <a:spcPts val="1000"/>
              </a:spcAft>
              <a:buFont typeface="Symbol"/>
              <a:buChar char=""/>
            </a:pPr>
            <a:r>
              <a:rPr lang="id-ID" sz="2800" dirty="0">
                <a:latin typeface="Aharoni" pitchFamily="2" charset="-79"/>
                <a:ea typeface="Calibri"/>
                <a:cs typeface="Aharoni" pitchFamily="2" charset="-79"/>
              </a:rPr>
              <a:t>Prinsip Dasar Bahasa Jurnalistik</a:t>
            </a:r>
          </a:p>
        </p:txBody>
      </p:sp>
    </p:spTree>
    <p:extLst>
      <p:ext uri="{BB962C8B-B14F-4D97-AF65-F5344CB8AC3E}">
        <p14:creationId xmlns:p14="http://schemas.microsoft.com/office/powerpoint/2010/main" val="1470040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1340768"/>
            <a:ext cx="7992888" cy="3456384"/>
          </a:xfrm>
          <a:solidFill>
            <a:schemeClr val="dk1">
              <a:alpha val="79000"/>
            </a:schemeClr>
          </a:solidFill>
        </p:spPr>
        <p:style>
          <a:lnRef idx="2">
            <a:schemeClr val="dk1">
              <a:shade val="50000"/>
            </a:schemeClr>
          </a:lnRef>
          <a:fillRef idx="1">
            <a:schemeClr val="dk1"/>
          </a:fillRef>
          <a:effectRef idx="0">
            <a:schemeClr val="dk1"/>
          </a:effectRef>
          <a:fontRef idx="minor">
            <a:schemeClr val="lt1"/>
          </a:fontRef>
        </p:style>
        <p:txBody>
          <a:bodyPr/>
          <a:lstStyle/>
          <a:p>
            <a:r>
              <a:rPr lang="id-ID" u="sng" dirty="0" smtClean="0">
                <a:solidFill>
                  <a:schemeClr val="bg1"/>
                </a:solidFill>
                <a:latin typeface="Aharoni" pitchFamily="2" charset="-79"/>
                <a:cs typeface="Aharoni" pitchFamily="2" charset="-79"/>
              </a:rPr>
              <a:t>Jenis-jenis tulisan (produk) jurnalistik:</a:t>
            </a:r>
          </a:p>
          <a:p>
            <a:endParaRPr lang="id-ID" dirty="0" smtClean="0">
              <a:solidFill>
                <a:schemeClr val="bg1"/>
              </a:solidFill>
            </a:endParaRPr>
          </a:p>
          <a:p>
            <a:r>
              <a:rPr lang="id-ID" b="1" dirty="0" smtClean="0">
                <a:solidFill>
                  <a:schemeClr val="bg1"/>
                </a:solidFill>
                <a:latin typeface="Bodoni MT Black" pitchFamily="18" charset="0"/>
              </a:rPr>
              <a:t>Berita (news) </a:t>
            </a:r>
          </a:p>
          <a:p>
            <a:r>
              <a:rPr lang="id-ID" b="1" dirty="0" smtClean="0">
                <a:solidFill>
                  <a:schemeClr val="bg1"/>
                </a:solidFill>
                <a:latin typeface="Bodoni MT Black" pitchFamily="18" charset="0"/>
              </a:rPr>
              <a:t>Artikel Opini (views) </a:t>
            </a:r>
          </a:p>
          <a:p>
            <a:r>
              <a:rPr lang="id-ID" b="1" dirty="0" smtClean="0">
                <a:solidFill>
                  <a:schemeClr val="bg1"/>
                </a:solidFill>
                <a:latin typeface="Bodoni MT Black" pitchFamily="18" charset="0"/>
              </a:rPr>
              <a:t>Features</a:t>
            </a:r>
          </a:p>
          <a:p>
            <a:endParaRPr lang="id-ID" dirty="0">
              <a:solidFill>
                <a:schemeClr val="bg1"/>
              </a:solidFill>
            </a:endParaRPr>
          </a:p>
        </p:txBody>
      </p:sp>
      <p:sp>
        <p:nvSpPr>
          <p:cNvPr id="4" name="Rounded Rectangle 3"/>
          <p:cNvSpPr/>
          <p:nvPr/>
        </p:nvSpPr>
        <p:spPr>
          <a:xfrm>
            <a:off x="2483768" y="4797152"/>
            <a:ext cx="4464496" cy="1366976"/>
          </a:xfrm>
          <a:prstGeom prst="roundRect">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dirty="0">
                <a:solidFill>
                  <a:prstClr val="black"/>
                </a:solidFill>
                <a:latin typeface="Aharoni" pitchFamily="2" charset="-79"/>
                <a:ea typeface="+mj-ea"/>
                <a:cs typeface="Aharoni" pitchFamily="2" charset="-79"/>
              </a:rPr>
              <a:t>Views dan News</a:t>
            </a:r>
            <a:endParaRPr lang="id-ID" dirty="0">
              <a:latin typeface="Aharoni" pitchFamily="2" charset="-79"/>
              <a:cs typeface="Aharoni" pitchFamily="2" charset="-79"/>
            </a:endParaRPr>
          </a:p>
        </p:txBody>
      </p:sp>
    </p:spTree>
    <p:extLst>
      <p:ext uri="{BB962C8B-B14F-4D97-AF65-F5344CB8AC3E}">
        <p14:creationId xmlns:p14="http://schemas.microsoft.com/office/powerpoint/2010/main" val="387861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4077072"/>
            <a:ext cx="3742185" cy="576064"/>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ctr"/>
            <a:r>
              <a:rPr lang="id-ID" dirty="0" smtClean="0"/>
              <a:t>News dan views</a:t>
            </a:r>
            <a:endParaRPr lang="id-ID" dirty="0"/>
          </a:p>
        </p:txBody>
      </p:sp>
      <p:sp>
        <p:nvSpPr>
          <p:cNvPr id="3" name="Text Placeholder 2"/>
          <p:cNvSpPr>
            <a:spLocks noGrp="1"/>
          </p:cNvSpPr>
          <p:nvPr>
            <p:ph type="body" idx="1"/>
          </p:nvPr>
        </p:nvSpPr>
        <p:spPr>
          <a:xfrm>
            <a:off x="4788024" y="3298304"/>
            <a:ext cx="4355976" cy="2290936"/>
          </a:xfrm>
          <a:gradFill>
            <a:gsLst>
              <a:gs pos="0">
                <a:schemeClr val="accent6">
                  <a:shade val="51000"/>
                  <a:satMod val="130000"/>
                  <a:alpha val="41000"/>
                </a:schemeClr>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a:normAutofit/>
          </a:bodyPr>
          <a:lstStyle/>
          <a:p>
            <a:pPr algn="ctr">
              <a:lnSpc>
                <a:spcPct val="115000"/>
              </a:lnSpc>
              <a:spcAft>
                <a:spcPts val="1000"/>
              </a:spcAft>
            </a:pPr>
            <a:r>
              <a:rPr lang="id-ID" b="1" dirty="0" smtClean="0">
                <a:solidFill>
                  <a:schemeClr val="tx1"/>
                </a:solidFill>
                <a:latin typeface="Times New Roman"/>
                <a:ea typeface="Times New Roman"/>
                <a:cs typeface="Times New Roman"/>
              </a:rPr>
              <a:t>Untuk </a:t>
            </a:r>
            <a:r>
              <a:rPr lang="id-ID" b="1" dirty="0">
                <a:solidFill>
                  <a:schemeClr val="tx1"/>
                </a:solidFill>
                <a:latin typeface="Times New Roman"/>
                <a:ea typeface="Times New Roman"/>
                <a:cs typeface="Times New Roman"/>
              </a:rPr>
              <a:t>menulis berita Anda harus...</a:t>
            </a:r>
            <a:r>
              <a:rPr lang="id-ID" dirty="0">
                <a:solidFill>
                  <a:schemeClr val="tx1"/>
                </a:solidFill>
                <a:latin typeface="Times New Roman"/>
                <a:ea typeface="Times New Roman"/>
                <a:cs typeface="Times New Roman"/>
              </a:rPr>
              <a:t/>
            </a:r>
            <a:br>
              <a:rPr lang="id-ID" dirty="0">
                <a:solidFill>
                  <a:schemeClr val="tx1"/>
                </a:solidFill>
                <a:latin typeface="Times New Roman"/>
                <a:ea typeface="Times New Roman"/>
                <a:cs typeface="Times New Roman"/>
              </a:rPr>
            </a:br>
            <a:r>
              <a:rPr lang="id-ID" dirty="0">
                <a:solidFill>
                  <a:schemeClr val="tx1"/>
                </a:solidFill>
                <a:latin typeface="Times New Roman"/>
                <a:ea typeface="Times New Roman"/>
                <a:cs typeface="Times New Roman"/>
              </a:rPr>
              <a:t/>
            </a:r>
            <a:br>
              <a:rPr lang="id-ID" dirty="0">
                <a:solidFill>
                  <a:schemeClr val="tx1"/>
                </a:solidFill>
                <a:latin typeface="Times New Roman"/>
                <a:ea typeface="Times New Roman"/>
                <a:cs typeface="Times New Roman"/>
              </a:rPr>
            </a:br>
            <a:r>
              <a:rPr lang="id-ID" dirty="0" smtClean="0">
                <a:solidFill>
                  <a:schemeClr val="tx1"/>
                </a:solidFill>
                <a:latin typeface="Times New Roman"/>
                <a:ea typeface="Times New Roman"/>
                <a:cs typeface="Times New Roman"/>
              </a:rPr>
              <a:t>Imparsial</a:t>
            </a:r>
            <a:r>
              <a:rPr lang="id-ID" dirty="0">
                <a:solidFill>
                  <a:schemeClr val="tx1"/>
                </a:solidFill>
                <a:latin typeface="Times New Roman"/>
                <a:ea typeface="Times New Roman"/>
                <a:cs typeface="Times New Roman"/>
              </a:rPr>
              <a:t/>
            </a:r>
            <a:br>
              <a:rPr lang="id-ID" dirty="0">
                <a:solidFill>
                  <a:schemeClr val="tx1"/>
                </a:solidFill>
                <a:latin typeface="Times New Roman"/>
                <a:ea typeface="Times New Roman"/>
                <a:cs typeface="Times New Roman"/>
              </a:rPr>
            </a:br>
            <a:r>
              <a:rPr lang="id-ID" dirty="0" smtClean="0">
                <a:solidFill>
                  <a:schemeClr val="tx1"/>
                </a:solidFill>
                <a:latin typeface="Times New Roman"/>
                <a:ea typeface="Times New Roman"/>
                <a:cs typeface="Times New Roman"/>
              </a:rPr>
              <a:t> Akurat</a:t>
            </a:r>
            <a:r>
              <a:rPr lang="id-ID" dirty="0">
                <a:solidFill>
                  <a:schemeClr val="tx1"/>
                </a:solidFill>
                <a:latin typeface="Times New Roman"/>
                <a:ea typeface="Times New Roman"/>
                <a:cs typeface="Times New Roman"/>
              </a:rPr>
              <a:t/>
            </a:r>
            <a:br>
              <a:rPr lang="id-ID" dirty="0">
                <a:solidFill>
                  <a:schemeClr val="tx1"/>
                </a:solidFill>
                <a:latin typeface="Times New Roman"/>
                <a:ea typeface="Times New Roman"/>
                <a:cs typeface="Times New Roman"/>
              </a:rPr>
            </a:br>
            <a:r>
              <a:rPr lang="id-ID" dirty="0" smtClean="0">
                <a:solidFill>
                  <a:schemeClr val="tx1"/>
                </a:solidFill>
                <a:latin typeface="Times New Roman"/>
                <a:ea typeface="Times New Roman"/>
                <a:cs typeface="Times New Roman"/>
              </a:rPr>
              <a:t>Punya </a:t>
            </a:r>
            <a:r>
              <a:rPr lang="id-ID" dirty="0">
                <a:solidFill>
                  <a:schemeClr val="tx1"/>
                </a:solidFill>
                <a:latin typeface="Times New Roman"/>
                <a:ea typeface="Times New Roman"/>
                <a:cs typeface="Times New Roman"/>
              </a:rPr>
              <a:t>Penilain tentang Berita yang </a:t>
            </a:r>
            <a:r>
              <a:rPr lang="id-ID" dirty="0" smtClean="0">
                <a:solidFill>
                  <a:schemeClr val="tx1"/>
                </a:solidFill>
                <a:latin typeface="Times New Roman"/>
                <a:ea typeface="Times New Roman"/>
                <a:cs typeface="Times New Roman"/>
              </a:rPr>
              <a:t>Baik</a:t>
            </a:r>
            <a:r>
              <a:rPr lang="id-ID" dirty="0">
                <a:solidFill>
                  <a:schemeClr val="tx1"/>
                </a:solidFill>
                <a:latin typeface="Times New Roman"/>
                <a:ea typeface="Times New Roman"/>
                <a:cs typeface="Times New Roman"/>
              </a:rPr>
              <a:t/>
            </a:r>
            <a:br>
              <a:rPr lang="id-ID" dirty="0">
                <a:solidFill>
                  <a:schemeClr val="tx1"/>
                </a:solidFill>
                <a:latin typeface="Times New Roman"/>
                <a:ea typeface="Times New Roman"/>
                <a:cs typeface="Times New Roman"/>
              </a:rPr>
            </a:br>
            <a:r>
              <a:rPr lang="id-ID" dirty="0" smtClean="0">
                <a:solidFill>
                  <a:schemeClr val="tx1"/>
                </a:solidFill>
                <a:latin typeface="Times New Roman"/>
                <a:ea typeface="Times New Roman"/>
                <a:cs typeface="Times New Roman"/>
              </a:rPr>
              <a:t>Jangan </a:t>
            </a:r>
            <a:r>
              <a:rPr lang="id-ID" dirty="0">
                <a:solidFill>
                  <a:schemeClr val="tx1"/>
                </a:solidFill>
                <a:latin typeface="Times New Roman"/>
                <a:ea typeface="Times New Roman"/>
                <a:cs typeface="Times New Roman"/>
              </a:rPr>
              <a:t>memasukkan </a:t>
            </a:r>
            <a:r>
              <a:rPr lang="id-ID" dirty="0" smtClean="0">
                <a:solidFill>
                  <a:schemeClr val="tx1"/>
                </a:solidFill>
                <a:latin typeface="Times New Roman"/>
                <a:ea typeface="Times New Roman"/>
                <a:cs typeface="Times New Roman"/>
              </a:rPr>
              <a:t>opini</a:t>
            </a:r>
            <a:endParaRPr lang="id-ID" dirty="0">
              <a:solidFill>
                <a:schemeClr val="tx1"/>
              </a:solidFill>
            </a:endParaRPr>
          </a:p>
        </p:txBody>
      </p:sp>
      <p:sp>
        <p:nvSpPr>
          <p:cNvPr id="4" name="Rounded Rectangle 3"/>
          <p:cNvSpPr/>
          <p:nvPr/>
        </p:nvSpPr>
        <p:spPr>
          <a:xfrm>
            <a:off x="227152" y="260648"/>
            <a:ext cx="8568952" cy="3024336"/>
          </a:xfrm>
          <a:prstGeom prst="roundRect">
            <a:avLst/>
          </a:prstGeom>
          <a:solidFill>
            <a:schemeClr val="accent1">
              <a:lumMod val="20000"/>
              <a:lumOff val="8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Bef>
                <a:spcPct val="20000"/>
              </a:spcBef>
              <a:spcAft>
                <a:spcPts val="1000"/>
              </a:spcAft>
            </a:pPr>
            <a:r>
              <a:rPr lang="id-ID" sz="2400" b="1" dirty="0">
                <a:solidFill>
                  <a:schemeClr val="tx1"/>
                </a:solidFill>
                <a:latin typeface="Times New Roman"/>
                <a:ea typeface="Times New Roman"/>
                <a:cs typeface="Times New Roman"/>
              </a:rPr>
              <a:t>News (Berita)</a:t>
            </a:r>
            <a:endParaRPr lang="id-ID" dirty="0">
              <a:solidFill>
                <a:schemeClr val="tx1"/>
              </a:solidFill>
              <a:ea typeface="Calibri"/>
              <a:cs typeface="Times New Roman"/>
            </a:endParaRPr>
          </a:p>
          <a:p>
            <a:pPr lvl="0">
              <a:lnSpc>
                <a:spcPct val="115000"/>
              </a:lnSpc>
              <a:spcBef>
                <a:spcPct val="20000"/>
              </a:spcBef>
              <a:spcAft>
                <a:spcPts val="1200"/>
              </a:spcAft>
            </a:pPr>
            <a:r>
              <a:rPr lang="id-ID" sz="2000" dirty="0">
                <a:solidFill>
                  <a:schemeClr val="tx1"/>
                </a:solidFill>
                <a:latin typeface="Times New Roman"/>
                <a:ea typeface="Times New Roman"/>
                <a:cs typeface="Times New Roman"/>
              </a:rPr>
              <a:t>Ketika Anda memindai sebuah suratkabar, Anda akan lihat kebanyakan informasi, kabar, atau cerita (</a:t>
            </a:r>
            <a:r>
              <a:rPr lang="id-ID" sz="2000" i="1" dirty="0">
                <a:solidFill>
                  <a:schemeClr val="tx1"/>
                </a:solidFill>
                <a:latin typeface="Times New Roman"/>
                <a:ea typeface="Times New Roman"/>
                <a:cs typeface="Times New Roman"/>
              </a:rPr>
              <a:t>stories</a:t>
            </a:r>
            <a:r>
              <a:rPr lang="id-ID" sz="2000" dirty="0">
                <a:solidFill>
                  <a:schemeClr val="tx1"/>
                </a:solidFill>
                <a:latin typeface="Times New Roman"/>
                <a:ea typeface="Times New Roman"/>
                <a:cs typeface="Times New Roman"/>
              </a:rPr>
              <a:t>) di halaman depan adalah kabar berita (</a:t>
            </a:r>
            <a:r>
              <a:rPr lang="id-ID" sz="2000" i="1" dirty="0">
                <a:solidFill>
                  <a:schemeClr val="tx1"/>
                </a:solidFill>
                <a:latin typeface="Times New Roman"/>
                <a:ea typeface="Times New Roman"/>
                <a:cs typeface="Times New Roman"/>
              </a:rPr>
              <a:t>news stories</a:t>
            </a:r>
            <a:r>
              <a:rPr lang="id-ID" sz="2000" dirty="0">
                <a:solidFill>
                  <a:schemeClr val="tx1"/>
                </a:solidFill>
                <a:latin typeface="Times New Roman"/>
                <a:ea typeface="Times New Roman"/>
                <a:cs typeface="Times New Roman"/>
              </a:rPr>
              <a:t>). Berita fokus pada peristiwa-peristiwa penting bagi pembaca.</a:t>
            </a:r>
            <a:br>
              <a:rPr lang="id-ID" sz="2000" dirty="0">
                <a:solidFill>
                  <a:schemeClr val="tx1"/>
                </a:solidFill>
                <a:latin typeface="Times New Roman"/>
                <a:ea typeface="Times New Roman"/>
                <a:cs typeface="Times New Roman"/>
              </a:rPr>
            </a:br>
            <a:r>
              <a:rPr lang="id-ID" sz="2000" dirty="0">
                <a:solidFill>
                  <a:schemeClr val="tx1"/>
                </a:solidFill>
                <a:latin typeface="Times New Roman"/>
                <a:ea typeface="Times New Roman"/>
                <a:cs typeface="Times New Roman"/>
              </a:rPr>
              <a:t/>
            </a:r>
            <a:br>
              <a:rPr lang="id-ID" sz="2000" dirty="0">
                <a:solidFill>
                  <a:schemeClr val="tx1"/>
                </a:solidFill>
                <a:latin typeface="Times New Roman"/>
                <a:ea typeface="Times New Roman"/>
                <a:cs typeface="Times New Roman"/>
              </a:rPr>
            </a:br>
            <a:r>
              <a:rPr lang="id-ID" sz="2000" dirty="0">
                <a:solidFill>
                  <a:schemeClr val="tx1"/>
                </a:solidFill>
                <a:latin typeface="Times New Roman"/>
                <a:ea typeface="Times New Roman"/>
                <a:cs typeface="Times New Roman"/>
              </a:rPr>
              <a:t>Berita-berita itu meliputi berita lokal, nasional, dan internasional, juga berita dengan topik tertentu (</a:t>
            </a:r>
            <a:r>
              <a:rPr lang="id-ID" sz="2000" i="1" dirty="0">
                <a:solidFill>
                  <a:schemeClr val="tx1"/>
                </a:solidFill>
                <a:latin typeface="Times New Roman"/>
                <a:ea typeface="Times New Roman"/>
                <a:cs typeface="Times New Roman"/>
              </a:rPr>
              <a:t>niche topics</a:t>
            </a:r>
            <a:r>
              <a:rPr lang="id-ID" sz="2000" dirty="0">
                <a:solidFill>
                  <a:schemeClr val="tx1"/>
                </a:solidFill>
                <a:latin typeface="Times New Roman"/>
                <a:ea typeface="Times New Roman"/>
                <a:cs typeface="Times New Roman"/>
              </a:rPr>
              <a:t>), seperti berita bisnis, olahraga, teknologi, fashion, dll</a:t>
            </a:r>
            <a:endParaRPr lang="id-ID" dirty="0">
              <a:solidFill>
                <a:schemeClr val="tx1"/>
              </a:solidFill>
            </a:endParaRPr>
          </a:p>
        </p:txBody>
      </p:sp>
    </p:spTree>
    <p:extLst>
      <p:ext uri="{BB962C8B-B14F-4D97-AF65-F5344CB8AC3E}">
        <p14:creationId xmlns:p14="http://schemas.microsoft.com/office/powerpoint/2010/main" val="41961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 calcmode="lin" valueType="num">
                                      <p:cBhvr>
                                        <p:cTn id="26" dur="500" fill="hold"/>
                                        <p:tgtEl>
                                          <p:spTgt spid="3">
                                            <p:bg/>
                                          </p:spTgt>
                                        </p:tgtEl>
                                        <p:attrNameLst>
                                          <p:attrName>ppt_w</p:attrName>
                                        </p:attrNameLst>
                                      </p:cBhvr>
                                      <p:tavLst>
                                        <p:tav tm="0">
                                          <p:val>
                                            <p:fltVal val="0"/>
                                          </p:val>
                                        </p:tav>
                                        <p:tav tm="100000">
                                          <p:val>
                                            <p:strVal val="#ppt_w"/>
                                          </p:val>
                                        </p:tav>
                                      </p:tavLst>
                                    </p:anim>
                                    <p:anim calcmode="lin" valueType="num">
                                      <p:cBhvr>
                                        <p:cTn id="27" dur="500" fill="hold"/>
                                        <p:tgtEl>
                                          <p:spTgt spid="3">
                                            <p:bg/>
                                          </p:spTgt>
                                        </p:tgtEl>
                                        <p:attrNameLst>
                                          <p:attrName>ppt_h</p:attrName>
                                        </p:attrNameLst>
                                      </p:cBhvr>
                                      <p:tavLst>
                                        <p:tav tm="0">
                                          <p:val>
                                            <p:fltVal val="0"/>
                                          </p:val>
                                        </p:tav>
                                        <p:tav tm="100000">
                                          <p:val>
                                            <p:strVal val="#ppt_h"/>
                                          </p:val>
                                        </p:tav>
                                      </p:tavLst>
                                    </p:anim>
                                    <p:animEffect transition="in" filter="fade">
                                      <p:cBhvr>
                                        <p:cTn id="28" dur="500"/>
                                        <p:tgtEl>
                                          <p:spTgt spid="3">
                                            <p:bg/>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4624"/>
            <a:ext cx="7772400" cy="1440160"/>
          </a:xfrm>
        </p:spPr>
        <p:txBody>
          <a:bodyPr>
            <a:normAutofit fontScale="90000"/>
          </a:bodyPr>
          <a:lstStyle/>
          <a:p>
            <a:r>
              <a:rPr lang="id-ID" dirty="0"/>
              <a:t>Sungai Ciliwung Meluap, 2 Desa Terendam Banjir Setinggi 3 Meter</a:t>
            </a:r>
          </a:p>
        </p:txBody>
      </p:sp>
      <p:sp>
        <p:nvSpPr>
          <p:cNvPr id="3" name="Subtitle 2"/>
          <p:cNvSpPr>
            <a:spLocks noGrp="1"/>
          </p:cNvSpPr>
          <p:nvPr>
            <p:ph type="subTitle" idx="1"/>
          </p:nvPr>
        </p:nvSpPr>
        <p:spPr>
          <a:xfrm>
            <a:off x="323528" y="1196752"/>
            <a:ext cx="8496944" cy="5661248"/>
          </a:xfrm>
        </p:spPr>
        <p:txBody>
          <a:bodyPr>
            <a:noAutofit/>
          </a:bodyPr>
          <a:lstStyle/>
          <a:p>
            <a:pPr algn="l" fontAlgn="base"/>
            <a:endParaRPr lang="id-ID" sz="2300" dirty="0">
              <a:latin typeface="Raleway"/>
            </a:endParaRPr>
          </a:p>
          <a:p>
            <a:pPr algn="l"/>
            <a:r>
              <a:rPr lang="id-ID" sz="2300" dirty="0" smtClean="0">
                <a:solidFill>
                  <a:srgbClr val="333333"/>
                </a:solidFill>
              </a:rPr>
              <a:t>Terjadi </a:t>
            </a:r>
            <a:r>
              <a:rPr lang="id-ID" sz="2300" dirty="0">
                <a:solidFill>
                  <a:srgbClr val="333333"/>
                </a:solidFill>
              </a:rPr>
              <a:t>banjir bandang disekitar sungai ciliwung, banjir tersebut diduga karena hujan yang turun sangat deras dari jam 19.00 WIB hingga pagi jam 09.00 WIB. 2 Desa terendam dan banyak keluarga yang mengungsi di kampung sebelah.</a:t>
            </a:r>
          </a:p>
          <a:p>
            <a:pPr algn="l"/>
            <a:r>
              <a:rPr lang="id-ID" sz="2300" dirty="0">
                <a:solidFill>
                  <a:srgbClr val="333333"/>
                </a:solidFill>
              </a:rPr>
              <a:t>Sekitar 137 kepala keluarga kehilangan tempat tinggalnya karena banjir. Pemerintah segera memberikan bantuan berupa tempat pengungsian air bersih, makanan, minuman, obat-obatan dan pakaian.</a:t>
            </a:r>
          </a:p>
          <a:p>
            <a:pPr algn="l"/>
            <a:r>
              <a:rPr lang="id-ID" sz="2300" dirty="0">
                <a:solidFill>
                  <a:srgbClr val="333333"/>
                </a:solidFill>
              </a:rPr>
              <a:t>Sebelumnya juga pernah terjadi banjir di desa ini sekitar dua tahun yang lalu, tetapi banjir tahun ini lebih besar dibandingkan dengan tahun kemarin. Salah satu penyebabnya juga diduga karena kebiasaan masyarakat sekitar yang membuang sampah sembarangan di sungai ciliwung sehingga terjadi banjir ketika musim hujan datang</a:t>
            </a:r>
            <a:r>
              <a:rPr lang="id-ID" sz="2300" dirty="0" smtClean="0">
                <a:solidFill>
                  <a:srgbClr val="333333"/>
                </a:solidFill>
              </a:rPr>
              <a:t>.</a:t>
            </a:r>
            <a:endParaRPr lang="id-ID" sz="2300" dirty="0">
              <a:solidFill>
                <a:srgbClr val="333333"/>
              </a:solidFill>
            </a:endParaRPr>
          </a:p>
        </p:txBody>
      </p:sp>
    </p:spTree>
    <p:extLst>
      <p:ext uri="{BB962C8B-B14F-4D97-AF65-F5344CB8AC3E}">
        <p14:creationId xmlns:p14="http://schemas.microsoft.com/office/powerpoint/2010/main" val="1533460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3"/>
            <a:ext cx="7772400" cy="1152128"/>
          </a:xfrm>
        </p:spPr>
        <p:txBody>
          <a:bodyPr>
            <a:normAutofit fontScale="90000"/>
          </a:bodyPr>
          <a:lstStyle/>
          <a:p>
            <a:r>
              <a:rPr lang="id-ID" dirty="0"/>
              <a:t>Akibat Lilin, Sebuah Rumah Hangus Terbakar Di Lalap5 Si Jago </a:t>
            </a:r>
            <a:r>
              <a:rPr lang="id-ID" dirty="0" smtClean="0"/>
              <a:t>Merah</a:t>
            </a:r>
            <a:endParaRPr lang="id-ID" dirty="0"/>
          </a:p>
        </p:txBody>
      </p:sp>
      <p:sp>
        <p:nvSpPr>
          <p:cNvPr id="3" name="Subtitle 2"/>
          <p:cNvSpPr>
            <a:spLocks noGrp="1"/>
          </p:cNvSpPr>
          <p:nvPr>
            <p:ph type="subTitle" idx="1"/>
          </p:nvPr>
        </p:nvSpPr>
        <p:spPr>
          <a:xfrm>
            <a:off x="467544" y="2060848"/>
            <a:ext cx="8208912" cy="4536504"/>
          </a:xfrm>
        </p:spPr>
        <p:txBody>
          <a:bodyPr>
            <a:normAutofit fontScale="85000" lnSpcReduction="10000"/>
          </a:bodyPr>
          <a:lstStyle/>
          <a:p>
            <a:r>
              <a:rPr lang="id-ID" dirty="0" smtClean="0"/>
              <a:t>Sebuah </a:t>
            </a:r>
            <a:r>
              <a:rPr lang="id-ID" dirty="0"/>
              <a:t>kejadian tak terduga terjadi komplek perumahan Griya Jaya di Bekasi kemarin malam jam 22.14 WIB . Rumah milik keluarga pak Andi itu terbakar dan hangus tak tersisa. Peristiwa itu terjadi karena sang pemilik rumah yang menaruh lilin di atas lemari kayu miliknya.</a:t>
            </a:r>
          </a:p>
          <a:p>
            <a:r>
              <a:rPr lang="id-ID" dirty="0"/>
              <a:t>Untungnya saat kejadian sang pemilik rumah, pak Andi sedang pergi tahlilan di rumah tetangganya, sedangkan istrinya sedang pulang kampung. Dalam musibah itu, pak Andi mengalami kerugian kurang lebih sekitar Rp 800 juta termasuk beberapa dokumen penting seperti Akta kelahiran, Ijazah dan surat-surat tanah miliknya.</a:t>
            </a:r>
          </a:p>
          <a:p>
            <a:endParaRPr lang="id-ID" dirty="0"/>
          </a:p>
        </p:txBody>
      </p:sp>
    </p:spTree>
    <p:extLst>
      <p:ext uri="{BB962C8B-B14F-4D97-AF65-F5344CB8AC3E}">
        <p14:creationId xmlns:p14="http://schemas.microsoft.com/office/powerpoint/2010/main" val="4064365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44624"/>
            <a:ext cx="8208912" cy="2304256"/>
          </a:xfrm>
          <a:solidFill>
            <a:schemeClr val="dk1">
              <a:alpha val="72000"/>
            </a:schemeClr>
          </a:solidFill>
        </p:spPr>
        <p:style>
          <a:lnRef idx="3">
            <a:schemeClr val="lt1"/>
          </a:lnRef>
          <a:fillRef idx="1">
            <a:schemeClr val="dk1"/>
          </a:fillRef>
          <a:effectRef idx="1">
            <a:schemeClr val="dk1"/>
          </a:effectRef>
          <a:fontRef idx="minor">
            <a:schemeClr val="lt1"/>
          </a:fontRef>
        </p:style>
        <p:txBody>
          <a:bodyPr>
            <a:noAutofit/>
          </a:bodyPr>
          <a:lstStyle/>
          <a:p>
            <a:pPr algn="ctr">
              <a:lnSpc>
                <a:spcPct val="115000"/>
              </a:lnSpc>
              <a:spcAft>
                <a:spcPts val="1000"/>
              </a:spcAft>
            </a:pPr>
            <a:r>
              <a:rPr lang="id-ID" b="1" u="sng" dirty="0" smtClean="0">
                <a:solidFill>
                  <a:schemeClr val="bg2"/>
                </a:solidFill>
                <a:latin typeface="Times New Roman"/>
                <a:ea typeface="Times New Roman"/>
                <a:cs typeface="Times New Roman"/>
              </a:rPr>
              <a:t>Artikel/Opini/Editorials</a:t>
            </a:r>
            <a:endParaRPr lang="id-ID" u="sng" dirty="0">
              <a:solidFill>
                <a:schemeClr val="bg2"/>
              </a:solidFill>
              <a:ea typeface="Calibri"/>
              <a:cs typeface="Times New Roman"/>
            </a:endParaRPr>
          </a:p>
          <a:p>
            <a:pPr>
              <a:lnSpc>
                <a:spcPct val="115000"/>
              </a:lnSpc>
              <a:spcAft>
                <a:spcPts val="1200"/>
              </a:spcAft>
            </a:pPr>
            <a:r>
              <a:rPr lang="id-ID" sz="2400" dirty="0">
                <a:solidFill>
                  <a:schemeClr val="bg2"/>
                </a:solidFill>
                <a:latin typeface="Bodoni MT Black" pitchFamily="18" charset="0"/>
                <a:ea typeface="Times New Roman"/>
                <a:cs typeface="Times New Roman"/>
              </a:rPr>
              <a:t>Editorial yaitu tulisan berisi opini penulis, kolumnis, atau redaksi. Anda harus melakukan riset agar mampu mengemukakan argumentasi dalam tulisan untuk mendukung opini Anda</a:t>
            </a:r>
            <a:r>
              <a:rPr lang="id-ID" sz="2400" dirty="0" smtClean="0">
                <a:solidFill>
                  <a:schemeClr val="bg2"/>
                </a:solidFill>
                <a:latin typeface="Bodoni MT Black" pitchFamily="18" charset="0"/>
                <a:ea typeface="Times New Roman"/>
                <a:cs typeface="Times New Roman"/>
              </a:rPr>
              <a:t>.</a:t>
            </a:r>
          </a:p>
        </p:txBody>
      </p:sp>
      <p:sp>
        <p:nvSpPr>
          <p:cNvPr id="4" name="Title 1"/>
          <p:cNvSpPr txBox="1">
            <a:spLocks/>
          </p:cNvSpPr>
          <p:nvPr/>
        </p:nvSpPr>
        <p:spPr>
          <a:xfrm>
            <a:off x="5401815" y="6237311"/>
            <a:ext cx="3742185" cy="504057"/>
          </a:xfrm>
          <a:prstGeom prst="rect">
            <a:avLst/>
          </a:prstGeom>
        </p:spPr>
        <p:txBody>
          <a:bodyPr vert="horz" lIns="91440" tIns="45720" rIns="91440" bIns="45720" rtlCol="0" anchor="t">
            <a:normAutofit fontScale="82500" lnSpcReduction="2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id-ID" dirty="0" smtClean="0"/>
              <a:t> </a:t>
            </a:r>
            <a:endParaRPr lang="id-ID" dirty="0"/>
          </a:p>
        </p:txBody>
      </p:sp>
    </p:spTree>
    <p:extLst>
      <p:ext uri="{BB962C8B-B14F-4D97-AF65-F5344CB8AC3E}">
        <p14:creationId xmlns:p14="http://schemas.microsoft.com/office/powerpoint/2010/main" val="242533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331640" y="5373216"/>
            <a:ext cx="6624736" cy="864096"/>
          </a:xfrm>
          <a:prstGeom prst="roundRect">
            <a:avLst/>
          </a:prstGeom>
          <a:solidFill>
            <a:schemeClr val="bg1">
              <a:lumMod val="6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solidFill>
                  <a:schemeClr val="tx1"/>
                </a:solidFill>
                <a:latin typeface="Arial Black" pitchFamily="34" charset="0"/>
              </a:rPr>
              <a:t>KONTRAK PERKULIAHAN</a:t>
            </a:r>
            <a:endParaRPr lang="id-ID" sz="3200" b="1" dirty="0">
              <a:solidFill>
                <a:schemeClr val="tx1"/>
              </a:solidFill>
              <a:latin typeface="Arial Black" pitchFamily="34" charset="0"/>
            </a:endParaRPr>
          </a:p>
        </p:txBody>
      </p:sp>
      <p:sp>
        <p:nvSpPr>
          <p:cNvPr id="5" name="Rounded Rectangle 4"/>
          <p:cNvSpPr/>
          <p:nvPr/>
        </p:nvSpPr>
        <p:spPr>
          <a:xfrm>
            <a:off x="179512" y="188640"/>
            <a:ext cx="8640960" cy="3096344"/>
          </a:xfrm>
          <a:prstGeom prst="roundRect">
            <a:avLst/>
          </a:prstGeom>
          <a:solidFill>
            <a:schemeClr val="bg2">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2400" b="1" dirty="0" smtClean="0">
              <a:solidFill>
                <a:schemeClr val="tx1"/>
              </a:solidFill>
            </a:endParaRPr>
          </a:p>
          <a:p>
            <a:pPr marL="342900" indent="-342900">
              <a:buFont typeface="Arial" pitchFamily="34" charset="0"/>
              <a:buChar char="•"/>
            </a:pPr>
            <a:r>
              <a:rPr lang="id-ID" sz="2400" b="1" dirty="0" smtClean="0">
                <a:solidFill>
                  <a:schemeClr val="tx1"/>
                </a:solidFill>
              </a:rPr>
              <a:t>Kehadiran minimal 75% (hanya boleh absen 3 kali). Jika tidak mencukupi maka tidak dibenarkan mengikuti ujian dan harus mengulang mata kuliah ini pada semester berikutnya.</a:t>
            </a:r>
          </a:p>
          <a:p>
            <a:endParaRPr lang="id-ID" sz="2400" b="1" dirty="0" smtClean="0">
              <a:solidFill>
                <a:schemeClr val="tx1"/>
              </a:solidFill>
            </a:endParaRPr>
          </a:p>
          <a:p>
            <a:pPr marL="342900" indent="-342900">
              <a:buFont typeface="Arial" pitchFamily="34" charset="0"/>
              <a:buChar char="•"/>
            </a:pPr>
            <a:r>
              <a:rPr lang="id-ID" sz="2400" b="1" dirty="0" smtClean="0">
                <a:solidFill>
                  <a:schemeClr val="tx1"/>
                </a:solidFill>
              </a:rPr>
              <a:t>Setiap mahasiswa/i wajib memiliki catatan perkuliahan dan buku pegangan wajib yang disampaikan pada perkuliahan awal.</a:t>
            </a:r>
            <a:br>
              <a:rPr lang="id-ID" sz="2400" b="1" dirty="0" smtClean="0">
                <a:solidFill>
                  <a:schemeClr val="tx1"/>
                </a:solidFill>
              </a:rPr>
            </a:br>
            <a:endParaRPr lang="id-ID" sz="2400" b="1" dirty="0">
              <a:solidFill>
                <a:schemeClr val="tx1"/>
              </a:solidFill>
            </a:endParaRPr>
          </a:p>
        </p:txBody>
      </p:sp>
    </p:spTree>
    <p:extLst>
      <p:ext uri="{BB962C8B-B14F-4D97-AF65-F5344CB8AC3E}">
        <p14:creationId xmlns:p14="http://schemas.microsoft.com/office/powerpoint/2010/main" val="1784928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6982544" cy="720080"/>
          </a:xfrm>
        </p:spPr>
        <p:txBody>
          <a:bodyPr>
            <a:normAutofit/>
          </a:bodyPr>
          <a:lstStyle/>
          <a:p>
            <a:r>
              <a:rPr lang="id-ID" sz="1900" b="1" dirty="0">
                <a:ea typeface="+mn-ea"/>
                <a:cs typeface="+mn-cs"/>
              </a:rPr>
              <a:t>Perlukah Ujian Nasional Online Diadakan?</a:t>
            </a:r>
            <a:br>
              <a:rPr lang="id-ID" sz="1900" b="1" dirty="0">
                <a:ea typeface="+mn-ea"/>
                <a:cs typeface="+mn-cs"/>
              </a:rPr>
            </a:br>
            <a:r>
              <a:rPr lang="id-ID" sz="1900" b="1" dirty="0">
                <a:ea typeface="+mn-ea"/>
                <a:cs typeface="+mn-cs"/>
              </a:rPr>
              <a:t> </a:t>
            </a:r>
            <a:endParaRPr lang="id-ID" b="1" dirty="0"/>
          </a:p>
        </p:txBody>
      </p:sp>
      <p:sp>
        <p:nvSpPr>
          <p:cNvPr id="3" name="Subtitle 2"/>
          <p:cNvSpPr>
            <a:spLocks noGrp="1"/>
          </p:cNvSpPr>
          <p:nvPr>
            <p:ph type="subTitle" idx="1"/>
          </p:nvPr>
        </p:nvSpPr>
        <p:spPr>
          <a:xfrm>
            <a:off x="179512" y="980728"/>
            <a:ext cx="8820472" cy="5400600"/>
          </a:xfrm>
        </p:spPr>
        <p:txBody>
          <a:bodyPr>
            <a:noAutofit/>
          </a:bodyPr>
          <a:lstStyle/>
          <a:p>
            <a:r>
              <a:rPr lang="id-ID" sz="1900" dirty="0"/>
              <a:t/>
            </a:r>
            <a:br>
              <a:rPr lang="id-ID" sz="1900" dirty="0"/>
            </a:br>
            <a:r>
              <a:rPr lang="id-ID" sz="1900" dirty="0"/>
              <a:t>Beberapa hari lagi Ujian nasioanal akan segera dilaksanakan baik di tingkat SMA hingga tingkat SD Pelaksanaannya pun sama dengan pelaksanaan ujian nasional tahun lalu, hanya saja pemerintah dalam hal ini Kementrian Pendidikan dan Kebudayaan (Kemendibud) menambahkan sedikit aturan baru yaitu dengan melaksanakan ujian nasional secara online di beberapa sekolah. </a:t>
            </a:r>
            <a:br>
              <a:rPr lang="id-ID" sz="1900" dirty="0"/>
            </a:br>
            <a:r>
              <a:rPr lang="id-ID" sz="1900" dirty="0"/>
              <a:t/>
            </a:r>
            <a:br>
              <a:rPr lang="id-ID" sz="1900" dirty="0"/>
            </a:br>
            <a:r>
              <a:rPr lang="id-ID" sz="1900" dirty="0"/>
              <a:t>Jika dilihat dari keadaan dan situasi yang ada dilapangan saat ini, rencana pelaksanaan ujian nasional online tersebut tidaklah tepat dan perlu untuk dipertimbangkan kembali. Sebenarnya ide yang disampaikan oleh pemerintah untuk melaksanakan ujian nasional tersebut sangat baik tetapi dalam pelaksanaanya di lapaangan akan menimbulkan berbagai macam permasalahan seperti infrastruktur yang belum merata dan kurangnya pengetahuan atau tenaga-tenaga ahli di beberapa sekolah. </a:t>
            </a:r>
            <a:br>
              <a:rPr lang="id-ID" sz="1900" dirty="0"/>
            </a:br>
            <a:r>
              <a:rPr lang="id-ID" sz="1900" dirty="0"/>
              <a:t/>
            </a:r>
            <a:br>
              <a:rPr lang="id-ID" sz="1900" dirty="0"/>
            </a:br>
            <a:r>
              <a:rPr lang="id-ID" sz="1900" dirty="0"/>
              <a:t>Jika pelaksanaan ujian nasional online ini tetap dilakukan, beberapa sekolah akan mengalami kesulitan karena ketiadaan infrastruktur yang memadai seperti komputer, akses internet dan daya listrik. Coba kita bayangkan jika di sekolah tersebut memiliki 300 siswa yang mengikuti ujian nasional, maka berapa jumlah komputer yang dibutuhkan oleh pihak sekolah untuk melaksanakan ujian nasioanl ini. </a:t>
            </a:r>
            <a:r>
              <a:rPr lang="id-ID" sz="1900" dirty="0" smtClean="0"/>
              <a:t> </a:t>
            </a:r>
            <a:endParaRPr lang="id-ID" sz="1900" dirty="0"/>
          </a:p>
        </p:txBody>
      </p:sp>
    </p:spTree>
    <p:extLst>
      <p:ext uri="{BB962C8B-B14F-4D97-AF65-F5344CB8AC3E}">
        <p14:creationId xmlns:p14="http://schemas.microsoft.com/office/powerpoint/2010/main" val="3368473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404664"/>
            <a:ext cx="8352928" cy="6264696"/>
          </a:xfrm>
        </p:spPr>
        <p:txBody>
          <a:bodyPr>
            <a:normAutofit fontScale="62500" lnSpcReduction="20000"/>
          </a:bodyPr>
          <a:lstStyle/>
          <a:p>
            <a:r>
              <a:rPr lang="id-ID" dirty="0" smtClean="0"/>
              <a:t> Tentunya </a:t>
            </a:r>
            <a:r>
              <a:rPr lang="id-ID" dirty="0"/>
              <a:t>mereka akan membutuhkan komputer yang sangat banyak. Apabila tetap dipaksakan, cara satu-satunya adalah dengan menggunakan komputer secara bergantian, tetapi cara ini malah akan menimbulkan masalah baru yaitu timbulnya kecurangan-kecurangan dalam ujian nasional. Kalaupun kecurangan ini tetap dibiarkan terjadi, lantas apa gunanya ujian nasional dilaksanakan dengan menghambur-hamburkan uang Negara yang tidak sedikti tersebut, jika tujuan utama ujian nasional tidak tersampaikan. </a:t>
            </a:r>
            <a:br>
              <a:rPr lang="id-ID" dirty="0"/>
            </a:br>
            <a:r>
              <a:rPr lang="id-ID" dirty="0"/>
              <a:t/>
            </a:r>
            <a:br>
              <a:rPr lang="id-ID" dirty="0"/>
            </a:br>
            <a:r>
              <a:rPr lang="id-ID" dirty="0"/>
              <a:t>Terlebih lagi masalah yang dapat ditimbulkan adalah kurangnya tenaga-tenaga ahli di beberapa sekolah. Pelaksanaan ujian nasional yang baru akan dilaksanakan tahun ini akan membuat beberapa sekolah bingung. Bahkan ada juga yang tidak mengerti bagaimana melaksanakannya. Misalnya, jika ada guru  dan siswa yang tidak bisa menggunakan komputer, lalu apa yang akan terjadi? bisa dipastikan mereka akan kesulitan dan tentunya ini juga akan menambah beban beberapa siswa. Mereka bisa terganggu konsentarsinya dan akibatnya mereka malah akan gagal dalam ujian nasioanl ini.</a:t>
            </a:r>
            <a:br>
              <a:rPr lang="id-ID" dirty="0"/>
            </a:br>
            <a:r>
              <a:rPr lang="id-ID" dirty="0"/>
              <a:t/>
            </a:r>
            <a:br>
              <a:rPr lang="id-ID" dirty="0"/>
            </a:br>
            <a:r>
              <a:rPr lang="id-ID" dirty="0"/>
              <a:t>Semestinya apabila pemerintah ingin melaksanakan ujian nasional secara online, mereka harus menjamin ketersediaan infrastruktur yang mendukung dan juga jangan terlalu terburu-buru untuk melaksanakannya. Pemerintah pun perlu melakukan sosialisasi langsung ke sekolah jauh-jauh hari sebelum ujian nasional dilaksanakan agar tidak menimbulkan masalah yang telah disebutkan di atas. </a:t>
            </a:r>
          </a:p>
        </p:txBody>
      </p:sp>
    </p:spTree>
    <p:extLst>
      <p:ext uri="{BB962C8B-B14F-4D97-AF65-F5344CB8AC3E}">
        <p14:creationId xmlns:p14="http://schemas.microsoft.com/office/powerpoint/2010/main" val="431233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23528" y="476672"/>
            <a:ext cx="8568952" cy="5688631"/>
          </a:xfrm>
          <a:prstGeom prst="roundRect">
            <a:avLst/>
          </a:prstGeom>
          <a:solidFill>
            <a:schemeClr val="bg2">
              <a:lumMod val="75000"/>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Bef>
                <a:spcPct val="20000"/>
              </a:spcBef>
              <a:spcAft>
                <a:spcPts val="1000"/>
              </a:spcAft>
            </a:pPr>
            <a:r>
              <a:rPr lang="id-ID" sz="2000" b="1" u="sng" dirty="0">
                <a:solidFill>
                  <a:schemeClr val="tx1"/>
                </a:solidFill>
                <a:latin typeface="Times New Roman"/>
                <a:ea typeface="Times New Roman"/>
                <a:cs typeface="Times New Roman"/>
              </a:rPr>
              <a:t>Features</a:t>
            </a:r>
            <a:endParaRPr lang="id-ID" sz="2000" u="sng" dirty="0">
              <a:solidFill>
                <a:schemeClr val="tx1"/>
              </a:solidFill>
              <a:ea typeface="Calibri"/>
              <a:cs typeface="Times New Roman"/>
            </a:endParaRPr>
          </a:p>
          <a:p>
            <a:pPr lvl="0">
              <a:lnSpc>
                <a:spcPct val="115000"/>
              </a:lnSpc>
              <a:spcBef>
                <a:spcPct val="20000"/>
              </a:spcBef>
              <a:spcAft>
                <a:spcPts val="1200"/>
              </a:spcAft>
            </a:pPr>
            <a:r>
              <a:rPr lang="id-ID" sz="1600" dirty="0">
                <a:solidFill>
                  <a:schemeClr val="tx1"/>
                </a:solidFill>
                <a:latin typeface="Times New Roman"/>
                <a:ea typeface="Times New Roman"/>
                <a:cs typeface="Times New Roman"/>
              </a:rPr>
              <a:t>Feature adalah tulisan khas yang menggunakan pendekatan kreatif dalam gaya penulisan, tidak menggunakan lead straight news dan tidak mengikuti format piramida terbalik. Feature dimaksudkan sebagai tulisan yang memberikan hiburan atau mengangkat sisi </a:t>
            </a:r>
            <a:r>
              <a:rPr lang="id-ID" sz="1600" i="1" dirty="0">
                <a:solidFill>
                  <a:schemeClr val="tx1"/>
                </a:solidFill>
                <a:latin typeface="Times New Roman"/>
                <a:ea typeface="Times New Roman"/>
                <a:cs typeface="Times New Roman"/>
              </a:rPr>
              <a:t>human interest</a:t>
            </a:r>
            <a:r>
              <a:rPr lang="id-ID" sz="1600" dirty="0">
                <a:solidFill>
                  <a:schemeClr val="tx1"/>
                </a:solidFill>
                <a:latin typeface="Times New Roman"/>
                <a:ea typeface="Times New Roman"/>
                <a:cs typeface="Times New Roman"/>
              </a:rPr>
              <a:t> sebuah peristiwa.</a:t>
            </a:r>
            <a:endParaRPr lang="id-ID" sz="1600" dirty="0">
              <a:solidFill>
                <a:schemeClr val="tx1"/>
              </a:solidFill>
              <a:ea typeface="Calibri"/>
              <a:cs typeface="Times New Roman"/>
            </a:endParaRPr>
          </a:p>
          <a:p>
            <a:pPr lvl="0">
              <a:lnSpc>
                <a:spcPct val="115000"/>
              </a:lnSpc>
              <a:spcBef>
                <a:spcPct val="20000"/>
              </a:spcBef>
            </a:pPr>
            <a:r>
              <a:rPr lang="id-ID" sz="1600" dirty="0">
                <a:solidFill>
                  <a:schemeClr val="tx1"/>
                </a:solidFill>
                <a:latin typeface="Times New Roman"/>
                <a:ea typeface="Times New Roman"/>
                <a:cs typeface="Times New Roman"/>
              </a:rPr>
              <a:t>Kisah dalam feature fokus pada orang-orang dan apa yang mereka suka, di mana mereka tingga, apa yang mereka makan, dan apa hiburan mereka.</a:t>
            </a:r>
            <a:endParaRPr lang="id-ID" sz="1600" dirty="0">
              <a:solidFill>
                <a:schemeClr val="tx1"/>
              </a:solidFill>
              <a:ea typeface="Calibri"/>
              <a:cs typeface="Times New Roman"/>
            </a:endParaRPr>
          </a:p>
          <a:p>
            <a:pPr lvl="0">
              <a:lnSpc>
                <a:spcPct val="115000"/>
              </a:lnSpc>
              <a:spcBef>
                <a:spcPct val="20000"/>
              </a:spcBef>
            </a:pPr>
            <a:r>
              <a:rPr lang="id-ID" sz="1600" dirty="0">
                <a:solidFill>
                  <a:schemeClr val="tx1"/>
                </a:solidFill>
                <a:latin typeface="Times New Roman"/>
                <a:ea typeface="Times New Roman"/>
                <a:cs typeface="Times New Roman"/>
              </a:rPr>
              <a:t/>
            </a:r>
            <a:br>
              <a:rPr lang="id-ID" sz="1600" dirty="0">
                <a:solidFill>
                  <a:schemeClr val="tx1"/>
                </a:solidFill>
                <a:latin typeface="Times New Roman"/>
                <a:ea typeface="Times New Roman"/>
                <a:cs typeface="Times New Roman"/>
              </a:rPr>
            </a:br>
            <a:r>
              <a:rPr lang="id-ID" sz="1600" dirty="0">
                <a:solidFill>
                  <a:schemeClr val="tx1"/>
                </a:solidFill>
                <a:latin typeface="Times New Roman"/>
                <a:ea typeface="Times New Roman"/>
                <a:cs typeface="Times New Roman"/>
              </a:rPr>
              <a:t>Termasuk tulisan feature (features stories) adalah:</a:t>
            </a:r>
            <a:endParaRPr lang="id-ID" sz="1600" dirty="0">
              <a:solidFill>
                <a:schemeClr val="tx1"/>
              </a:solidFill>
              <a:ea typeface="Calibri"/>
              <a:cs typeface="Times New Roman"/>
            </a:endParaRPr>
          </a:p>
          <a:p>
            <a:pPr marL="342900" lvl="0" indent="-342900">
              <a:lnSpc>
                <a:spcPct val="115000"/>
              </a:lnSpc>
              <a:spcBef>
                <a:spcPct val="20000"/>
              </a:spcBef>
              <a:buFont typeface="+mj-lt"/>
              <a:buAutoNum type="arabicPeriod"/>
              <a:tabLst>
                <a:tab pos="457200" algn="l"/>
              </a:tabLst>
            </a:pPr>
            <a:r>
              <a:rPr lang="id-ID" sz="1600" dirty="0">
                <a:solidFill>
                  <a:schemeClr val="tx1"/>
                </a:solidFill>
                <a:latin typeface="Times New Roman"/>
                <a:ea typeface="Times New Roman"/>
                <a:cs typeface="Times New Roman"/>
              </a:rPr>
              <a:t>Profil sosok terkenal (public figure) atau individu unik. </a:t>
            </a:r>
            <a:r>
              <a:rPr lang="id-ID" sz="1600" i="1" dirty="0">
                <a:solidFill>
                  <a:schemeClr val="tx1"/>
                </a:solidFill>
                <a:latin typeface="Times New Roman"/>
                <a:ea typeface="Times New Roman"/>
                <a:cs typeface="Times New Roman"/>
              </a:rPr>
              <a:t>Profiles of prominent or unique individuals of interest to the community</a:t>
            </a:r>
            <a:endParaRPr lang="id-ID" sz="1600" dirty="0">
              <a:solidFill>
                <a:schemeClr val="tx1"/>
              </a:solidFill>
              <a:ea typeface="Calibri"/>
              <a:cs typeface="Times New Roman"/>
            </a:endParaRPr>
          </a:p>
          <a:p>
            <a:pPr marL="342900" lvl="0" indent="-342900">
              <a:lnSpc>
                <a:spcPct val="115000"/>
              </a:lnSpc>
              <a:spcBef>
                <a:spcPct val="20000"/>
              </a:spcBef>
              <a:buFont typeface="+mj-lt"/>
              <a:buAutoNum type="arabicPeriod"/>
              <a:tabLst>
                <a:tab pos="457200" algn="l"/>
              </a:tabLst>
            </a:pPr>
            <a:r>
              <a:rPr lang="id-ID" sz="1600" dirty="0">
                <a:solidFill>
                  <a:schemeClr val="tx1"/>
                </a:solidFill>
                <a:latin typeface="Times New Roman"/>
                <a:ea typeface="Times New Roman"/>
                <a:cs typeface="Times New Roman"/>
              </a:rPr>
              <a:t>Tinjauan atau resensi buku, film, restoran, dsb. </a:t>
            </a:r>
            <a:r>
              <a:rPr lang="id-ID" sz="1600" i="1" dirty="0">
                <a:solidFill>
                  <a:schemeClr val="tx1"/>
                </a:solidFill>
                <a:latin typeface="Times New Roman"/>
                <a:ea typeface="Times New Roman"/>
                <a:cs typeface="Times New Roman"/>
              </a:rPr>
              <a:t>Reviews of books, films, music, restaurants and more</a:t>
            </a:r>
            <a:r>
              <a:rPr lang="id-ID" sz="1600" dirty="0">
                <a:solidFill>
                  <a:schemeClr val="tx1"/>
                </a:solidFill>
                <a:latin typeface="Times New Roman"/>
                <a:ea typeface="Times New Roman"/>
                <a:cs typeface="Times New Roman"/>
              </a:rPr>
              <a:t>.</a:t>
            </a:r>
            <a:endParaRPr lang="id-ID" sz="1600" dirty="0">
              <a:solidFill>
                <a:schemeClr val="tx1"/>
              </a:solidFill>
              <a:ea typeface="Calibri"/>
              <a:cs typeface="Times New Roman"/>
            </a:endParaRPr>
          </a:p>
          <a:p>
            <a:pPr marL="342900" lvl="0" indent="-342900">
              <a:lnSpc>
                <a:spcPct val="115000"/>
              </a:lnSpc>
              <a:spcBef>
                <a:spcPct val="20000"/>
              </a:spcBef>
              <a:buFont typeface="+mj-lt"/>
              <a:buAutoNum type="arabicPeriod"/>
              <a:tabLst>
                <a:tab pos="457200" algn="l"/>
              </a:tabLst>
            </a:pPr>
            <a:r>
              <a:rPr lang="id-ID" sz="1600" dirty="0">
                <a:solidFill>
                  <a:schemeClr val="tx1"/>
                </a:solidFill>
                <a:latin typeface="Times New Roman"/>
                <a:ea typeface="Times New Roman"/>
                <a:cs typeface="Times New Roman"/>
              </a:rPr>
              <a:t>Sajian hasil wawancara berupa tanya-jawab. </a:t>
            </a:r>
            <a:r>
              <a:rPr lang="id-ID" sz="1600" i="1" dirty="0">
                <a:solidFill>
                  <a:schemeClr val="tx1"/>
                </a:solidFill>
                <a:latin typeface="Times New Roman"/>
                <a:ea typeface="Times New Roman"/>
                <a:cs typeface="Times New Roman"/>
              </a:rPr>
              <a:t>Q&amp;A-type interviews</a:t>
            </a:r>
            <a:endParaRPr lang="id-ID" sz="1600" dirty="0">
              <a:solidFill>
                <a:schemeClr val="tx1"/>
              </a:solidFill>
              <a:ea typeface="Calibri"/>
              <a:cs typeface="Times New Roman"/>
            </a:endParaRPr>
          </a:p>
          <a:p>
            <a:pPr marL="342900" lvl="0" indent="-342900">
              <a:lnSpc>
                <a:spcPct val="115000"/>
              </a:lnSpc>
              <a:spcBef>
                <a:spcPct val="20000"/>
              </a:spcBef>
              <a:spcAft>
                <a:spcPts val="1000"/>
              </a:spcAft>
              <a:buFont typeface="+mj-lt"/>
              <a:buAutoNum type="arabicPeriod"/>
              <a:tabLst>
                <a:tab pos="457200" algn="l"/>
              </a:tabLst>
            </a:pPr>
            <a:r>
              <a:rPr lang="id-ID" sz="1600" dirty="0">
                <a:solidFill>
                  <a:schemeClr val="tx1"/>
                </a:solidFill>
                <a:latin typeface="Times New Roman"/>
                <a:ea typeface="Times New Roman"/>
                <a:cs typeface="Times New Roman"/>
              </a:rPr>
              <a:t>Tulisan tentang latar belakang peristiwa atau tradisi. </a:t>
            </a:r>
            <a:r>
              <a:rPr lang="id-ID" sz="1600" i="1" dirty="0">
                <a:solidFill>
                  <a:schemeClr val="tx1"/>
                </a:solidFill>
                <a:latin typeface="Times New Roman"/>
                <a:ea typeface="Times New Roman"/>
                <a:cs typeface="Times New Roman"/>
              </a:rPr>
              <a:t>Background for certain events or </a:t>
            </a:r>
            <a:r>
              <a:rPr lang="id-ID" sz="1600" i="1" dirty="0" smtClean="0">
                <a:solidFill>
                  <a:schemeClr val="tx1"/>
                </a:solidFill>
                <a:latin typeface="Times New Roman"/>
                <a:ea typeface="Times New Roman"/>
                <a:cs typeface="Times New Roman"/>
              </a:rPr>
              <a:t>traditions</a:t>
            </a:r>
            <a:r>
              <a:rPr lang="id-ID" sz="1600" dirty="0">
                <a:solidFill>
                  <a:schemeClr val="tx1"/>
                </a:solidFill>
              </a:rPr>
              <a:t>.</a:t>
            </a:r>
            <a:endParaRPr lang="id-ID" sz="1600" dirty="0">
              <a:solidFill>
                <a:schemeClr val="tx1"/>
              </a:solidFill>
              <a:ea typeface="Calibri"/>
              <a:cs typeface="Times New Roman"/>
            </a:endParaRPr>
          </a:p>
        </p:txBody>
      </p:sp>
    </p:spTree>
    <p:extLst>
      <p:ext uri="{BB962C8B-B14F-4D97-AF65-F5344CB8AC3E}">
        <p14:creationId xmlns:p14="http://schemas.microsoft.com/office/powerpoint/2010/main" val="229467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barn(inVertical)">
                                      <p:cBhvr>
                                        <p:cTn id="39" dur="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barn(inVertical)">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barn(inVertical)">
                                      <p:cBhvr>
                                        <p:cTn id="4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7772400" cy="819522"/>
          </a:xfrm>
        </p:spPr>
        <p:txBody>
          <a:bodyPr>
            <a:normAutofit/>
          </a:bodyPr>
          <a:lstStyle/>
          <a:p>
            <a:r>
              <a:rPr lang="id-ID" dirty="0"/>
              <a:t>Sumiati, Kartini bagi Keluarga </a:t>
            </a:r>
          </a:p>
        </p:txBody>
      </p:sp>
      <p:sp>
        <p:nvSpPr>
          <p:cNvPr id="3" name="Subtitle 2"/>
          <p:cNvSpPr>
            <a:spLocks noGrp="1"/>
          </p:cNvSpPr>
          <p:nvPr>
            <p:ph type="subTitle" idx="1"/>
          </p:nvPr>
        </p:nvSpPr>
        <p:spPr>
          <a:xfrm>
            <a:off x="323528" y="1268760"/>
            <a:ext cx="8424936" cy="5184576"/>
          </a:xfrm>
        </p:spPr>
        <p:txBody>
          <a:bodyPr>
            <a:normAutofit fontScale="62500" lnSpcReduction="20000"/>
          </a:bodyPr>
          <a:lstStyle/>
          <a:p>
            <a:pPr algn="l"/>
            <a:r>
              <a:rPr lang="id-ID" dirty="0" smtClean="0"/>
              <a:t>Gerobak </a:t>
            </a:r>
            <a:r>
              <a:rPr lang="id-ID" dirty="0"/>
              <a:t>Sumiati di kawasan Malioboro, pasar Beringharjo bisa dikatakan sederhana. sudah 30 th dia menggeluti profesi sebagai pedagang cemilan khas Djogja dan kelelawar </a:t>
            </a:r>
            <a:r>
              <a:rPr lang="id-ID"/>
              <a:t>bacem</a:t>
            </a:r>
            <a:r>
              <a:rPr lang="id-ID" smtClean="0"/>
              <a:t>.</a:t>
            </a:r>
          </a:p>
          <a:p>
            <a:pPr algn="l"/>
            <a:endParaRPr lang="id-ID" dirty="0"/>
          </a:p>
          <a:p>
            <a:pPr algn="l"/>
            <a:r>
              <a:rPr lang="id-ID" dirty="0"/>
              <a:t>Mungkin beberapa orang tidak tahu khasiat kelelawar bacem yang bisa digunakan untuk obat asma dan gatal-gatal. Hanya di gerobak Sumiati (67) yang menjual kelelawawar bacem untuk dijadikan obat. Dia tampak tua dan keriput wajahnya, ada sebongkah luka yang berada di dekat telinga nenek tua tersebut. nenek berambut putih itu berjuang sendiri untuk menghidupi keluarganya semenjak suami yang menjadi tumpuan hidup telah tiada. Dia mengaku berjualan kelelawar bacem untuk menolong orang-orang yang menderita penyakit asma dan gatal-gatal dikulit. jika hujan datang Sumiati tidak dapat berjualan dan jika hari sudah petang dia membawa dagangannya sendiri. ” Menawi jawah, kulo mboten saged dodol,boyoke kulo pun sakit menawi mbeto kulakan ” ujar nenek berusia 67th ini. Dia mengaku sudah terlalu tua untuk bekerja seberat ini tetapi siapa lagi yang akan menafkahinya. Dia tetap kuat dan sabar dalam menjalani hidup. Sumiati mengaku senang berjualan di kawasan Malioboro karena dapat melihat orang-orang bule lalu lalang di depannya. Sumiati berjuang untuk keluarga dan dirinya serta menjadi Kartini bagi keluarga</a:t>
            </a:r>
          </a:p>
          <a:p>
            <a:pPr algn="l"/>
            <a:endParaRPr lang="id-ID" dirty="0"/>
          </a:p>
        </p:txBody>
      </p:sp>
    </p:spTree>
    <p:extLst>
      <p:ext uri="{BB962C8B-B14F-4D97-AF65-F5344CB8AC3E}">
        <p14:creationId xmlns:p14="http://schemas.microsoft.com/office/powerpoint/2010/main" val="964548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3872" y="188640"/>
            <a:ext cx="6334472" cy="794519"/>
          </a:xfrm>
        </p:spPr>
        <p:style>
          <a:lnRef idx="2">
            <a:schemeClr val="dk1"/>
          </a:lnRef>
          <a:fillRef idx="1">
            <a:schemeClr val="lt1"/>
          </a:fillRef>
          <a:effectRef idx="0">
            <a:schemeClr val="dk1"/>
          </a:effectRef>
          <a:fontRef idx="minor">
            <a:schemeClr val="dk1"/>
          </a:fontRef>
        </p:style>
        <p:txBody>
          <a:bodyPr>
            <a:normAutofit fontScale="90000"/>
          </a:bodyPr>
          <a:lstStyle/>
          <a:p>
            <a:r>
              <a:rPr lang="id-ID" dirty="0" smtClean="0">
                <a:solidFill>
                  <a:schemeClr val="tx1"/>
                </a:solidFill>
              </a:rPr>
              <a:t>Pengertian Bahasa Jurnalistik</a:t>
            </a:r>
            <a:endParaRPr lang="id-ID" dirty="0">
              <a:solidFill>
                <a:schemeClr val="tx1"/>
              </a:solidFill>
            </a:endParaRPr>
          </a:p>
        </p:txBody>
      </p:sp>
      <p:sp>
        <p:nvSpPr>
          <p:cNvPr id="3" name="Subtitle 2"/>
          <p:cNvSpPr>
            <a:spLocks noGrp="1"/>
          </p:cNvSpPr>
          <p:nvPr>
            <p:ph type="subTitle" idx="1"/>
          </p:nvPr>
        </p:nvSpPr>
        <p:spPr>
          <a:xfrm>
            <a:off x="323528" y="1196752"/>
            <a:ext cx="8640960" cy="5256584"/>
          </a:xfrm>
          <a:gradFill>
            <a:gsLst>
              <a:gs pos="0">
                <a:schemeClr val="dk1">
                  <a:shade val="51000"/>
                  <a:satMod val="130000"/>
                  <a:alpha val="25000"/>
                </a:schemeClr>
              </a:gs>
              <a:gs pos="80000">
                <a:schemeClr val="dk1">
                  <a:shade val="93000"/>
                  <a:satMod val="130000"/>
                </a:schemeClr>
              </a:gs>
              <a:gs pos="100000">
                <a:schemeClr val="dk1">
                  <a:shade val="94000"/>
                  <a:satMod val="135000"/>
                </a:schemeClr>
              </a:gs>
            </a:gsLst>
          </a:gradFill>
        </p:spPr>
        <p:style>
          <a:lnRef idx="1">
            <a:schemeClr val="dk1"/>
          </a:lnRef>
          <a:fillRef idx="3">
            <a:schemeClr val="dk1"/>
          </a:fillRef>
          <a:effectRef idx="2">
            <a:schemeClr val="dk1"/>
          </a:effectRef>
          <a:fontRef idx="minor">
            <a:schemeClr val="lt1"/>
          </a:fontRef>
        </p:style>
        <p:txBody>
          <a:bodyPr>
            <a:normAutofit fontScale="70000" lnSpcReduction="20000"/>
          </a:bodyPr>
          <a:lstStyle/>
          <a:p>
            <a:pPr algn="l">
              <a:lnSpc>
                <a:spcPct val="115000"/>
              </a:lnSpc>
              <a:spcAft>
                <a:spcPts val="1000"/>
              </a:spcAft>
            </a:pPr>
            <a:r>
              <a:rPr lang="id-ID" b="1" dirty="0">
                <a:solidFill>
                  <a:schemeClr val="bg1"/>
                </a:solidFill>
                <a:latin typeface="Times New Roman"/>
                <a:ea typeface="Times New Roman"/>
                <a:cs typeface="Times New Roman"/>
              </a:rPr>
              <a:t>BAHASA</a:t>
            </a:r>
            <a:r>
              <a:rPr lang="id-ID" dirty="0">
                <a:solidFill>
                  <a:schemeClr val="bg1"/>
                </a:solidFill>
                <a:latin typeface="Times New Roman"/>
                <a:ea typeface="Times New Roman"/>
                <a:cs typeface="Times New Roman"/>
              </a:rPr>
              <a:t> Jurnalistik adalah gaya bahasa yang digunakan wartawan dalam menulis </a:t>
            </a:r>
            <a:r>
              <a:rPr lang="id-ID" dirty="0" smtClean="0">
                <a:solidFill>
                  <a:schemeClr val="bg1"/>
                </a:solidFill>
                <a:latin typeface="Times New Roman"/>
                <a:ea typeface="Times New Roman"/>
                <a:cs typeface="Times New Roman"/>
              </a:rPr>
              <a:t>berita.</a:t>
            </a:r>
            <a:r>
              <a:rPr lang="id-ID" sz="2800" dirty="0" smtClean="0">
                <a:solidFill>
                  <a:schemeClr val="bg1"/>
                </a:solidFill>
                <a:ea typeface="Times New Roman"/>
                <a:cs typeface="Times New Roman"/>
              </a:rPr>
              <a:t> </a:t>
            </a:r>
            <a:r>
              <a:rPr lang="id-ID" dirty="0" smtClean="0">
                <a:solidFill>
                  <a:schemeClr val="bg1"/>
                </a:solidFill>
                <a:latin typeface="Times New Roman"/>
                <a:ea typeface="Times New Roman"/>
                <a:cs typeface="Times New Roman"/>
              </a:rPr>
              <a:t>Sebutan </a:t>
            </a:r>
            <a:r>
              <a:rPr lang="id-ID" dirty="0">
                <a:solidFill>
                  <a:schemeClr val="bg1"/>
                </a:solidFill>
                <a:latin typeface="Times New Roman"/>
                <a:ea typeface="Times New Roman"/>
                <a:cs typeface="Times New Roman"/>
              </a:rPr>
              <a:t>lain bahasa jurnalistik adalah bahasa </a:t>
            </a:r>
            <a:r>
              <a:rPr lang="id-ID" dirty="0" smtClean="0">
                <a:solidFill>
                  <a:schemeClr val="bg1"/>
                </a:solidFill>
                <a:latin typeface="Times New Roman"/>
                <a:ea typeface="Times New Roman"/>
                <a:cs typeface="Times New Roman"/>
              </a:rPr>
              <a:t>media, </a:t>
            </a:r>
            <a:r>
              <a:rPr lang="id-ID" dirty="0">
                <a:solidFill>
                  <a:schemeClr val="bg1"/>
                </a:solidFill>
                <a:latin typeface="Times New Roman"/>
                <a:ea typeface="Times New Roman"/>
                <a:cs typeface="Times New Roman"/>
              </a:rPr>
              <a:t>bahasa pers, dan bahasa koran (</a:t>
            </a:r>
            <a:r>
              <a:rPr lang="id-ID" i="1" dirty="0">
                <a:solidFill>
                  <a:schemeClr val="bg1"/>
                </a:solidFill>
                <a:latin typeface="Times New Roman"/>
                <a:ea typeface="Times New Roman"/>
                <a:cs typeface="Times New Roman"/>
              </a:rPr>
              <a:t>newspaper language</a:t>
            </a:r>
            <a:r>
              <a:rPr lang="id-ID" dirty="0" smtClean="0">
                <a:solidFill>
                  <a:schemeClr val="bg1"/>
                </a:solidFill>
                <a:latin typeface="Times New Roman"/>
                <a:ea typeface="Times New Roman"/>
                <a:cs typeface="Times New Roman"/>
              </a:rPr>
              <a:t>).</a:t>
            </a:r>
            <a:r>
              <a:rPr lang="id-ID" sz="2800" dirty="0">
                <a:solidFill>
                  <a:schemeClr val="bg1"/>
                </a:solidFill>
                <a:ea typeface="Times New Roman"/>
                <a:cs typeface="Times New Roman"/>
              </a:rPr>
              <a:t> </a:t>
            </a:r>
            <a:r>
              <a:rPr lang="id-ID" dirty="0">
                <a:solidFill>
                  <a:schemeClr val="bg1"/>
                </a:solidFill>
                <a:latin typeface="Times New Roman"/>
                <a:ea typeface="Times New Roman"/>
                <a:cs typeface="Times New Roman"/>
              </a:rPr>
              <a:t>R</a:t>
            </a:r>
            <a:r>
              <a:rPr lang="id-ID" dirty="0" smtClean="0">
                <a:solidFill>
                  <a:schemeClr val="bg1"/>
                </a:solidFill>
                <a:latin typeface="Times New Roman"/>
                <a:ea typeface="Times New Roman"/>
                <a:cs typeface="Times New Roman"/>
              </a:rPr>
              <a:t>ingkas</a:t>
            </a:r>
            <a:r>
              <a:rPr lang="id-ID" dirty="0">
                <a:solidFill>
                  <a:schemeClr val="bg1"/>
                </a:solidFill>
                <a:latin typeface="Times New Roman"/>
                <a:ea typeface="Times New Roman"/>
                <a:cs typeface="Times New Roman"/>
              </a:rPr>
              <a:t>, padat, mudah dipahami, efektif, efisien, dan enak dibaca</a:t>
            </a:r>
            <a:r>
              <a:rPr lang="id-ID" dirty="0" smtClean="0">
                <a:solidFill>
                  <a:schemeClr val="bg1"/>
                </a:solidFill>
                <a:latin typeface="Times New Roman"/>
                <a:ea typeface="Times New Roman"/>
                <a:cs typeface="Times New Roman"/>
              </a:rPr>
              <a:t>.</a:t>
            </a:r>
            <a:r>
              <a:rPr lang="id-ID" sz="2800" dirty="0" smtClean="0">
                <a:solidFill>
                  <a:schemeClr val="bg1"/>
                </a:solidFill>
                <a:ea typeface="Calibri"/>
                <a:cs typeface="Times New Roman"/>
              </a:rPr>
              <a:t> </a:t>
            </a:r>
          </a:p>
          <a:p>
            <a:pPr algn="l">
              <a:lnSpc>
                <a:spcPct val="115000"/>
              </a:lnSpc>
              <a:spcAft>
                <a:spcPts val="1000"/>
              </a:spcAft>
            </a:pPr>
            <a:endParaRPr lang="id-ID" sz="2800" dirty="0">
              <a:solidFill>
                <a:schemeClr val="bg1"/>
              </a:solidFill>
              <a:ea typeface="Calibri"/>
              <a:cs typeface="Times New Roman"/>
            </a:endParaRPr>
          </a:p>
          <a:p>
            <a:pPr algn="l">
              <a:lnSpc>
                <a:spcPct val="115000"/>
              </a:lnSpc>
              <a:spcAft>
                <a:spcPts val="1000"/>
              </a:spcAft>
            </a:pPr>
            <a:r>
              <a:rPr lang="id-ID" dirty="0">
                <a:solidFill>
                  <a:schemeClr val="bg1"/>
                </a:solidFill>
                <a:latin typeface="Times New Roman"/>
                <a:ea typeface="Times New Roman"/>
                <a:cs typeface="Times New Roman"/>
              </a:rPr>
              <a:t>Bahasa jurnalistik disebut juga Bahasa Komunikasi Massa (</a:t>
            </a:r>
            <a:r>
              <a:rPr lang="id-ID" i="1" dirty="0">
                <a:solidFill>
                  <a:schemeClr val="bg1"/>
                </a:solidFill>
                <a:latin typeface="Times New Roman"/>
                <a:ea typeface="Times New Roman"/>
                <a:cs typeface="Times New Roman"/>
              </a:rPr>
              <a:t>Language of Mass Communication</a:t>
            </a:r>
            <a:r>
              <a:rPr lang="id-ID" dirty="0">
                <a:solidFill>
                  <a:schemeClr val="bg1"/>
                </a:solidFill>
                <a:latin typeface="Times New Roman"/>
                <a:ea typeface="Times New Roman"/>
                <a:cs typeface="Times New Roman"/>
              </a:rPr>
              <a:t>), yakni bahasa yang digunakan dalam komunikasi melalui media massa, baik komunikasi lisan (tutur) di media elektronik (radio dan TV) maupun komunikasi tertulis (media cetak dan online), dengan ciri khas singkat/ringkas, lugas, padat, dan mudah dipahami.</a:t>
            </a:r>
            <a:endParaRPr lang="id-ID" sz="2800" dirty="0">
              <a:solidFill>
                <a:schemeClr val="bg1"/>
              </a:solidFill>
              <a:ea typeface="Calibri"/>
              <a:cs typeface="Times New Roman"/>
            </a:endParaRPr>
          </a:p>
          <a:p>
            <a:pPr algn="l">
              <a:lnSpc>
                <a:spcPct val="115000"/>
              </a:lnSpc>
              <a:spcAft>
                <a:spcPts val="1000"/>
              </a:spcAft>
            </a:pPr>
            <a:r>
              <a:rPr lang="id-ID" dirty="0" smtClean="0">
                <a:solidFill>
                  <a:schemeClr val="bg1"/>
                </a:solidFill>
                <a:latin typeface="Times New Roman"/>
                <a:ea typeface="Times New Roman"/>
                <a:cs typeface="Times New Roman"/>
              </a:rPr>
              <a:t> Bahasa </a:t>
            </a:r>
            <a:r>
              <a:rPr lang="id-ID" dirty="0">
                <a:solidFill>
                  <a:schemeClr val="bg1"/>
                </a:solidFill>
                <a:latin typeface="Times New Roman"/>
                <a:ea typeface="Times New Roman"/>
                <a:cs typeface="Times New Roman"/>
              </a:rPr>
              <a:t>Jurnalistik juga spesifik, yaitu mempunyai gaya penulisan tersendiri, yakni kalimatnya pendek-pendek, kata-katanya ringkas dan jelas, serta mudah dimengerti orang awam (menggunakan bahasa yang biasa digunakan secara umum</a:t>
            </a:r>
            <a:r>
              <a:rPr lang="id-ID" dirty="0" smtClean="0">
                <a:solidFill>
                  <a:schemeClr val="bg1"/>
                </a:solidFill>
                <a:latin typeface="Times New Roman"/>
                <a:ea typeface="Times New Roman"/>
                <a:cs typeface="Times New Roman"/>
              </a:rPr>
              <a:t>).</a:t>
            </a:r>
            <a:endParaRPr lang="id-ID" sz="2800" dirty="0">
              <a:solidFill>
                <a:schemeClr val="bg1"/>
              </a:solidFill>
              <a:ea typeface="Calibri"/>
              <a:cs typeface="Times New Roman"/>
            </a:endParaRPr>
          </a:p>
        </p:txBody>
      </p:sp>
    </p:spTree>
    <p:extLst>
      <p:ext uri="{BB962C8B-B14F-4D97-AF65-F5344CB8AC3E}">
        <p14:creationId xmlns:p14="http://schemas.microsoft.com/office/powerpoint/2010/main" val="3533698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6632"/>
            <a:ext cx="8650692" cy="6912768"/>
          </a:xfrm>
        </p:spPr>
        <p:txBody>
          <a:bodyPr>
            <a:noAutofit/>
          </a:bodyPr>
          <a:lstStyle/>
          <a:p>
            <a:pPr lvl="0">
              <a:lnSpc>
                <a:spcPct val="115000"/>
              </a:lnSpc>
              <a:spcAft>
                <a:spcPts val="1000"/>
              </a:spcAft>
            </a:pPr>
            <a:r>
              <a:rPr lang="id-ID" sz="1600" b="1" dirty="0" smtClean="0">
                <a:solidFill>
                  <a:schemeClr val="tx1"/>
                </a:solidFill>
                <a:latin typeface="Times New Roman"/>
                <a:ea typeface="Times New Roman"/>
                <a:cs typeface="Times New Roman"/>
              </a:rPr>
              <a:t>Pengertian </a:t>
            </a:r>
            <a:r>
              <a:rPr lang="id-ID" sz="1600" b="1" dirty="0">
                <a:solidFill>
                  <a:schemeClr val="tx1"/>
                </a:solidFill>
                <a:latin typeface="Times New Roman"/>
                <a:ea typeface="Times New Roman"/>
                <a:cs typeface="Times New Roman"/>
              </a:rPr>
              <a:t>Bahasa Jurnalistik menurut para ahli dan praktisi media</a:t>
            </a:r>
            <a:r>
              <a:rPr lang="id-ID" sz="1600" b="1" dirty="0" smtClean="0">
                <a:solidFill>
                  <a:schemeClr val="tx1"/>
                </a:solidFill>
                <a:latin typeface="Times New Roman"/>
                <a:ea typeface="Times New Roman"/>
                <a:cs typeface="Times New Roman"/>
              </a:rPr>
              <a:t>.</a:t>
            </a:r>
          </a:p>
          <a:p>
            <a:pPr lvl="0" algn="l">
              <a:lnSpc>
                <a:spcPct val="115000"/>
              </a:lnSpc>
              <a:spcAft>
                <a:spcPts val="1000"/>
              </a:spcAft>
            </a:pPr>
            <a:endParaRPr lang="id-ID" sz="1600" dirty="0">
              <a:solidFill>
                <a:schemeClr val="tx1"/>
              </a:solidFill>
              <a:ea typeface="Calibri"/>
              <a:cs typeface="Times New Roman"/>
            </a:endParaRPr>
          </a:p>
          <a:p>
            <a:pPr marL="2149475" lvl="0" algn="l">
              <a:lnSpc>
                <a:spcPct val="115000"/>
              </a:lnSpc>
            </a:pPr>
            <a:r>
              <a:rPr lang="id-ID" sz="1600" dirty="0">
                <a:solidFill>
                  <a:schemeClr val="tx1"/>
                </a:solidFill>
                <a:latin typeface="Times New Roman"/>
                <a:ea typeface="Times New Roman"/>
                <a:cs typeface="Times New Roman"/>
              </a:rPr>
              <a:t>Menurut</a:t>
            </a:r>
            <a:r>
              <a:rPr lang="id-ID" sz="1600" b="1" dirty="0">
                <a:solidFill>
                  <a:schemeClr val="tx1"/>
                </a:solidFill>
                <a:latin typeface="Times New Roman"/>
                <a:ea typeface="Times New Roman"/>
                <a:cs typeface="Times New Roman"/>
              </a:rPr>
              <a:t> Rosihan Anwar</a:t>
            </a:r>
            <a:r>
              <a:rPr lang="id-ID" sz="1600" dirty="0">
                <a:solidFill>
                  <a:schemeClr val="tx1"/>
                </a:solidFill>
                <a:latin typeface="Times New Roman"/>
                <a:ea typeface="Times New Roman"/>
                <a:cs typeface="Times New Roman"/>
              </a:rPr>
              <a:t>, bahasa jurnalistik adalah bahasa yang digunakan </a:t>
            </a:r>
            <a:endParaRPr lang="id-ID" sz="1600" dirty="0" smtClean="0">
              <a:solidFill>
                <a:schemeClr val="tx1"/>
              </a:solidFill>
              <a:latin typeface="Times New Roman"/>
              <a:ea typeface="Times New Roman"/>
              <a:cs typeface="Times New Roman"/>
            </a:endParaRPr>
          </a:p>
          <a:p>
            <a:pPr marL="2149475" lvl="0" algn="l">
              <a:lnSpc>
                <a:spcPct val="115000"/>
              </a:lnSpc>
            </a:pPr>
            <a:r>
              <a:rPr lang="id-ID" sz="1600" dirty="0" smtClean="0">
                <a:solidFill>
                  <a:schemeClr val="tx1"/>
                </a:solidFill>
                <a:latin typeface="Times New Roman"/>
                <a:ea typeface="Times New Roman"/>
                <a:cs typeface="Times New Roman"/>
              </a:rPr>
              <a:t>oleh </a:t>
            </a:r>
            <a:r>
              <a:rPr lang="id-ID" sz="1600" dirty="0">
                <a:solidFill>
                  <a:schemeClr val="tx1"/>
                </a:solidFill>
                <a:latin typeface="Times New Roman"/>
                <a:ea typeface="Times New Roman"/>
                <a:cs typeface="Times New Roman"/>
              </a:rPr>
              <a:t>wartawan dinamakan bahasa pers atau bahasa jurnalistik. </a:t>
            </a:r>
            <a:endParaRPr lang="id-ID" sz="1600" dirty="0" smtClean="0">
              <a:solidFill>
                <a:schemeClr val="tx1"/>
              </a:solidFill>
              <a:latin typeface="Times New Roman"/>
              <a:ea typeface="Times New Roman"/>
              <a:cs typeface="Times New Roman"/>
            </a:endParaRPr>
          </a:p>
          <a:p>
            <a:pPr marL="2149475" lvl="0" algn="l">
              <a:lnSpc>
                <a:spcPct val="115000"/>
              </a:lnSpc>
            </a:pPr>
            <a:r>
              <a:rPr lang="id-ID" sz="1600" dirty="0" smtClean="0">
                <a:solidFill>
                  <a:schemeClr val="tx1"/>
                </a:solidFill>
                <a:latin typeface="Times New Roman"/>
                <a:ea typeface="Times New Roman"/>
                <a:cs typeface="Times New Roman"/>
              </a:rPr>
              <a:t>Bahasa </a:t>
            </a:r>
            <a:r>
              <a:rPr lang="id-ID" sz="1600" dirty="0">
                <a:solidFill>
                  <a:schemeClr val="tx1"/>
                </a:solidFill>
                <a:latin typeface="Times New Roman"/>
                <a:ea typeface="Times New Roman"/>
                <a:cs typeface="Times New Roman"/>
              </a:rPr>
              <a:t>jurnalistik memiliki sifat-sifat khas yaitu : </a:t>
            </a:r>
            <a:endParaRPr lang="id-ID" sz="1600" dirty="0" smtClean="0">
              <a:solidFill>
                <a:schemeClr val="tx1"/>
              </a:solidFill>
              <a:latin typeface="Times New Roman"/>
              <a:ea typeface="Times New Roman"/>
              <a:cs typeface="Times New Roman"/>
            </a:endParaRPr>
          </a:p>
          <a:p>
            <a:pPr marL="2149475" lvl="0" algn="l">
              <a:lnSpc>
                <a:spcPct val="115000"/>
              </a:lnSpc>
              <a:spcAft>
                <a:spcPts val="1000"/>
              </a:spcAft>
            </a:pPr>
            <a:r>
              <a:rPr lang="id-ID" sz="1600" dirty="0" smtClean="0">
                <a:solidFill>
                  <a:schemeClr val="tx1"/>
                </a:solidFill>
                <a:latin typeface="Times New Roman"/>
                <a:ea typeface="Times New Roman"/>
                <a:cs typeface="Times New Roman"/>
              </a:rPr>
              <a:t>singkat</a:t>
            </a:r>
            <a:r>
              <a:rPr lang="id-ID" sz="1600" dirty="0">
                <a:solidFill>
                  <a:schemeClr val="tx1"/>
                </a:solidFill>
                <a:latin typeface="Times New Roman"/>
                <a:ea typeface="Times New Roman"/>
                <a:cs typeface="Times New Roman"/>
              </a:rPr>
              <a:t>, padat, sederhana, lancer, jelas, lugas, dan menarik</a:t>
            </a:r>
            <a:r>
              <a:rPr lang="id-ID" sz="1600" dirty="0" smtClean="0">
                <a:solidFill>
                  <a:schemeClr val="tx1"/>
                </a:solidFill>
                <a:latin typeface="Times New Roman"/>
                <a:ea typeface="Times New Roman"/>
                <a:cs typeface="Times New Roman"/>
              </a:rPr>
              <a:t>.</a:t>
            </a:r>
          </a:p>
          <a:p>
            <a:pPr lvl="0" algn="l">
              <a:lnSpc>
                <a:spcPct val="115000"/>
              </a:lnSpc>
              <a:spcAft>
                <a:spcPts val="1000"/>
              </a:spcAft>
            </a:pPr>
            <a:endParaRPr lang="id-ID" sz="1600" dirty="0">
              <a:solidFill>
                <a:schemeClr val="tx1"/>
              </a:solidFill>
              <a:ea typeface="Calibri"/>
              <a:cs typeface="Times New Roman"/>
            </a:endParaRPr>
          </a:p>
          <a:p>
            <a:pPr lvl="0" algn="l">
              <a:lnSpc>
                <a:spcPct val="115000"/>
              </a:lnSpc>
            </a:pPr>
            <a:r>
              <a:rPr lang="id-ID" sz="1600" dirty="0" smtClean="0">
                <a:solidFill>
                  <a:schemeClr val="tx1"/>
                </a:solidFill>
                <a:latin typeface="Times New Roman"/>
                <a:ea typeface="Times New Roman"/>
                <a:cs typeface="Times New Roman"/>
              </a:rPr>
              <a:t>Menurut</a:t>
            </a:r>
            <a:r>
              <a:rPr lang="id-ID" sz="1600" b="1" dirty="0" smtClean="0">
                <a:solidFill>
                  <a:schemeClr val="tx1"/>
                </a:solidFill>
                <a:latin typeface="Times New Roman"/>
                <a:ea typeface="Times New Roman"/>
                <a:cs typeface="Times New Roman"/>
              </a:rPr>
              <a:t> </a:t>
            </a:r>
            <a:r>
              <a:rPr lang="id-ID" sz="1600" b="1" dirty="0">
                <a:solidFill>
                  <a:schemeClr val="tx1"/>
                </a:solidFill>
                <a:latin typeface="Times New Roman"/>
                <a:ea typeface="Times New Roman"/>
                <a:cs typeface="Times New Roman"/>
              </a:rPr>
              <a:t>Wojowasito</a:t>
            </a:r>
            <a:r>
              <a:rPr lang="id-ID" sz="1600" dirty="0">
                <a:solidFill>
                  <a:schemeClr val="tx1"/>
                </a:solidFill>
                <a:latin typeface="Times New Roman"/>
                <a:ea typeface="Times New Roman"/>
                <a:cs typeface="Times New Roman"/>
              </a:rPr>
              <a:t>, bahasa jurnalistik adalah bahasa komunikasi </a:t>
            </a:r>
            <a:endParaRPr lang="id-ID" sz="1600" dirty="0" smtClean="0">
              <a:solidFill>
                <a:schemeClr val="tx1"/>
              </a:solidFill>
              <a:latin typeface="Times New Roman"/>
              <a:ea typeface="Times New Roman"/>
              <a:cs typeface="Times New Roman"/>
            </a:endParaRPr>
          </a:p>
          <a:p>
            <a:pPr lvl="0" algn="l">
              <a:lnSpc>
                <a:spcPct val="115000"/>
              </a:lnSpc>
            </a:pPr>
            <a:r>
              <a:rPr lang="id-ID" sz="1600" dirty="0" smtClean="0">
                <a:solidFill>
                  <a:schemeClr val="tx1"/>
                </a:solidFill>
                <a:latin typeface="Times New Roman"/>
                <a:ea typeface="Times New Roman"/>
                <a:cs typeface="Times New Roman"/>
              </a:rPr>
              <a:t>massa sebagai </a:t>
            </a:r>
            <a:r>
              <a:rPr lang="id-ID" sz="1600" dirty="0">
                <a:solidFill>
                  <a:schemeClr val="tx1"/>
                </a:solidFill>
                <a:latin typeface="Times New Roman"/>
                <a:ea typeface="Times New Roman"/>
                <a:cs typeface="Times New Roman"/>
              </a:rPr>
              <a:t>tampak dalam harian-harian dan </a:t>
            </a:r>
            <a:r>
              <a:rPr lang="id-ID" sz="1600" dirty="0" smtClean="0">
                <a:solidFill>
                  <a:schemeClr val="tx1"/>
                </a:solidFill>
                <a:latin typeface="Times New Roman"/>
                <a:ea typeface="Times New Roman"/>
                <a:cs typeface="Times New Roman"/>
              </a:rPr>
              <a:t>majalah-majalah.</a:t>
            </a:r>
          </a:p>
          <a:p>
            <a:pPr lvl="0" algn="l">
              <a:lnSpc>
                <a:spcPct val="115000"/>
              </a:lnSpc>
            </a:pPr>
            <a:r>
              <a:rPr lang="id-ID" sz="1600" dirty="0" smtClean="0">
                <a:solidFill>
                  <a:schemeClr val="tx1"/>
                </a:solidFill>
                <a:latin typeface="Times New Roman"/>
                <a:ea typeface="Times New Roman"/>
                <a:cs typeface="Times New Roman"/>
              </a:rPr>
              <a:t>Dengan </a:t>
            </a:r>
            <a:r>
              <a:rPr lang="id-ID" sz="1600" dirty="0">
                <a:solidFill>
                  <a:schemeClr val="tx1"/>
                </a:solidFill>
                <a:latin typeface="Times New Roman"/>
                <a:ea typeface="Times New Roman"/>
                <a:cs typeface="Times New Roman"/>
              </a:rPr>
              <a:t>fungsi yang demikian itu bahasa tersebut haruslah jelas dan </a:t>
            </a:r>
            <a:endParaRPr lang="id-ID" sz="1600" dirty="0" smtClean="0">
              <a:solidFill>
                <a:schemeClr val="tx1"/>
              </a:solidFill>
              <a:latin typeface="Times New Roman"/>
              <a:ea typeface="Times New Roman"/>
              <a:cs typeface="Times New Roman"/>
            </a:endParaRPr>
          </a:p>
          <a:p>
            <a:pPr lvl="0" algn="l">
              <a:lnSpc>
                <a:spcPct val="115000"/>
              </a:lnSpc>
              <a:spcAft>
                <a:spcPts val="1000"/>
              </a:spcAft>
            </a:pPr>
            <a:r>
              <a:rPr lang="id-ID" sz="1600" dirty="0" smtClean="0">
                <a:solidFill>
                  <a:schemeClr val="tx1"/>
                </a:solidFill>
                <a:latin typeface="Times New Roman"/>
                <a:ea typeface="Times New Roman"/>
                <a:cs typeface="Times New Roman"/>
              </a:rPr>
              <a:t>mudah </a:t>
            </a:r>
            <a:r>
              <a:rPr lang="id-ID" sz="1600" dirty="0">
                <a:solidFill>
                  <a:schemeClr val="tx1"/>
                </a:solidFill>
                <a:latin typeface="Times New Roman"/>
                <a:ea typeface="Times New Roman"/>
                <a:cs typeface="Times New Roman"/>
              </a:rPr>
              <a:t>dibaca oleh </a:t>
            </a:r>
            <a:r>
              <a:rPr lang="id-ID" sz="1600" dirty="0" smtClean="0">
                <a:solidFill>
                  <a:schemeClr val="tx1"/>
                </a:solidFill>
                <a:latin typeface="Times New Roman"/>
                <a:ea typeface="Times New Roman"/>
                <a:cs typeface="Times New Roman"/>
              </a:rPr>
              <a:t>mereka dengan </a:t>
            </a:r>
            <a:r>
              <a:rPr lang="id-ID" sz="1600" dirty="0">
                <a:solidFill>
                  <a:schemeClr val="tx1"/>
                </a:solidFill>
                <a:latin typeface="Times New Roman"/>
                <a:ea typeface="Times New Roman"/>
                <a:cs typeface="Times New Roman"/>
              </a:rPr>
              <a:t>ukuran intelek yang minimal</a:t>
            </a:r>
            <a:r>
              <a:rPr lang="id-ID" sz="1600" dirty="0" smtClean="0">
                <a:solidFill>
                  <a:schemeClr val="tx1"/>
                </a:solidFill>
                <a:latin typeface="Times New Roman"/>
                <a:ea typeface="Times New Roman"/>
                <a:cs typeface="Times New Roman"/>
              </a:rPr>
              <a:t>.</a:t>
            </a:r>
          </a:p>
          <a:p>
            <a:pPr marL="1798638" lvl="0" algn="l">
              <a:lnSpc>
                <a:spcPct val="115000"/>
              </a:lnSpc>
              <a:spcAft>
                <a:spcPts val="1000"/>
              </a:spcAft>
            </a:pPr>
            <a:endParaRPr lang="id-ID" sz="1600" dirty="0" smtClean="0">
              <a:solidFill>
                <a:prstClr val="black"/>
              </a:solidFill>
              <a:latin typeface="Times New Roman"/>
              <a:ea typeface="Times New Roman"/>
              <a:cs typeface="Times New Roman"/>
            </a:endParaRPr>
          </a:p>
          <a:p>
            <a:pPr marL="1798638" lvl="0" algn="l">
              <a:lnSpc>
                <a:spcPct val="115000"/>
              </a:lnSpc>
              <a:spcAft>
                <a:spcPts val="1000"/>
              </a:spcAft>
            </a:pPr>
            <a:r>
              <a:rPr lang="id-ID" sz="1600" dirty="0" smtClean="0">
                <a:solidFill>
                  <a:prstClr val="black"/>
                </a:solidFill>
                <a:latin typeface="Times New Roman"/>
                <a:ea typeface="Times New Roman"/>
                <a:cs typeface="Times New Roman"/>
              </a:rPr>
              <a:t>Menurut</a:t>
            </a:r>
            <a:r>
              <a:rPr lang="id-ID" sz="1600" b="1" dirty="0" smtClean="0">
                <a:solidFill>
                  <a:prstClr val="black"/>
                </a:solidFill>
                <a:latin typeface="Times New Roman"/>
                <a:ea typeface="Times New Roman"/>
                <a:cs typeface="Times New Roman"/>
              </a:rPr>
              <a:t> </a:t>
            </a:r>
            <a:r>
              <a:rPr lang="id-ID" sz="1600" b="1" dirty="0">
                <a:solidFill>
                  <a:prstClr val="black"/>
                </a:solidFill>
                <a:latin typeface="Times New Roman"/>
                <a:ea typeface="Times New Roman"/>
                <a:cs typeface="Times New Roman"/>
              </a:rPr>
              <a:t>Yus Badudu</a:t>
            </a:r>
            <a:r>
              <a:rPr lang="id-ID" sz="1600" dirty="0">
                <a:solidFill>
                  <a:prstClr val="black"/>
                </a:solidFill>
                <a:latin typeface="Times New Roman"/>
                <a:ea typeface="Times New Roman"/>
                <a:cs typeface="Times New Roman"/>
              </a:rPr>
              <a:t>, bahasa suratkabar harus singkat, padat, sederhana, jelas, lugas, tetapi selalu menarik. Sifat-sifat itu harus dipenuhi oleh bahasa surat kabar mengingat bahasa surat kabar dibaca oleh lapisan-lapisan masyarakat yang tidak sama tingkat pengetahuannya.</a:t>
            </a:r>
            <a:endParaRPr lang="id-ID" sz="1600" dirty="0">
              <a:solidFill>
                <a:prstClr val="black"/>
              </a:solidFill>
              <a:ea typeface="Calibri"/>
              <a:cs typeface="Times New Roman"/>
            </a:endParaRPr>
          </a:p>
          <a:p>
            <a:pPr lvl="0" algn="l">
              <a:lnSpc>
                <a:spcPct val="115000"/>
              </a:lnSpc>
              <a:spcAft>
                <a:spcPts val="1000"/>
              </a:spcAft>
            </a:pPr>
            <a:r>
              <a:rPr lang="id-ID" sz="1600" dirty="0">
                <a:solidFill>
                  <a:prstClr val="black"/>
                </a:solidFill>
                <a:latin typeface="Times New Roman"/>
                <a:ea typeface="Times New Roman"/>
                <a:cs typeface="Times New Roman"/>
              </a:rPr>
              <a:t> </a:t>
            </a:r>
            <a:endParaRPr lang="id-ID" sz="1600" dirty="0">
              <a:solidFill>
                <a:prstClr val="black"/>
              </a:solidFill>
              <a:ea typeface="Calibri"/>
              <a:cs typeface="Times New Roman"/>
            </a:endParaRPr>
          </a:p>
          <a:p>
            <a:endParaRPr lang="id-ID" sz="1600" dirty="0">
              <a:solidFill>
                <a:schemeClr val="tx1"/>
              </a:solidFill>
            </a:endParaRPr>
          </a:p>
        </p:txBody>
      </p:sp>
      <p:pic>
        <p:nvPicPr>
          <p:cNvPr id="1026" name="Picture 2" descr="D:\Bahan Mengajar\Dasar Jurnalistik\Foto\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08" y="5863964"/>
            <a:ext cx="2217556" cy="10214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Bahan Mengajar\Dasar Jurnalistik\Foto\ROSIHAN ANWAR.jp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r="7778"/>
          <a:stretch/>
        </p:blipFill>
        <p:spPr bwMode="auto">
          <a:xfrm>
            <a:off x="611560" y="674895"/>
            <a:ext cx="1553509" cy="21060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Bahan Mengajar\Dasar Jurnalistik\Foto\WOJOWASI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9312" y="2529136"/>
            <a:ext cx="1981200" cy="1981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D:\Bahan Mengajar\Dasar Jurnalistik\Foto\YUS BADUD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938" y="4510336"/>
            <a:ext cx="2028798" cy="22980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3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76776"/>
            <a:ext cx="8784976" cy="3220576"/>
          </a:xfrm>
          <a:gradFill>
            <a:gsLst>
              <a:gs pos="0">
                <a:schemeClr val="dk1">
                  <a:shade val="51000"/>
                  <a:satMod val="130000"/>
                  <a:alpha val="48000"/>
                </a:schemeClr>
              </a:gs>
              <a:gs pos="80000">
                <a:schemeClr val="dk1">
                  <a:shade val="93000"/>
                  <a:satMod val="130000"/>
                </a:schemeClr>
              </a:gs>
              <a:gs pos="100000">
                <a:schemeClr val="dk1">
                  <a:shade val="94000"/>
                  <a:satMod val="135000"/>
                </a:schemeClr>
              </a:gs>
            </a:gsLst>
          </a:gradFill>
        </p:spPr>
        <p:style>
          <a:lnRef idx="1">
            <a:schemeClr val="dk1"/>
          </a:lnRef>
          <a:fillRef idx="3">
            <a:schemeClr val="dk1"/>
          </a:fillRef>
          <a:effectRef idx="2">
            <a:schemeClr val="dk1"/>
          </a:effectRef>
          <a:fontRef idx="minor">
            <a:schemeClr val="lt1"/>
          </a:fontRef>
        </p:style>
        <p:txBody>
          <a:bodyPr>
            <a:noAutofit/>
          </a:bodyPr>
          <a:lstStyle/>
          <a:p>
            <a:pPr algn="l">
              <a:lnSpc>
                <a:spcPct val="115000"/>
              </a:lnSpc>
              <a:spcAft>
                <a:spcPts val="1000"/>
              </a:spcAft>
            </a:pPr>
            <a:r>
              <a:rPr lang="id-ID" sz="2000" dirty="0">
                <a:latin typeface="Times New Roman"/>
                <a:ea typeface="Times New Roman"/>
                <a:cs typeface="Times New Roman"/>
              </a:rPr>
              <a:t>Bahasa Jurnalistik menghindari penggunaan kata/kalimat panjang, seperti:</a:t>
            </a:r>
            <a:r>
              <a:rPr lang="id-ID" sz="2000" dirty="0">
                <a:ea typeface="Calibri"/>
                <a:cs typeface="Times New Roman"/>
              </a:rPr>
              <a:t/>
            </a:r>
            <a:br>
              <a:rPr lang="id-ID" sz="2000" dirty="0">
                <a:ea typeface="Calibri"/>
                <a:cs typeface="Times New Roman"/>
              </a:rPr>
            </a:br>
            <a:r>
              <a:rPr lang="id-ID" sz="2000" dirty="0" smtClean="0">
                <a:ea typeface="Calibri"/>
                <a:cs typeface="Times New Roman"/>
              </a:rPr>
              <a:t>- </a:t>
            </a:r>
            <a:r>
              <a:rPr lang="id-ID" sz="2000" dirty="0" smtClean="0">
                <a:latin typeface="Times New Roman"/>
                <a:ea typeface="Times New Roman"/>
                <a:cs typeface="Times New Roman"/>
              </a:rPr>
              <a:t>kemudian </a:t>
            </a:r>
            <a:r>
              <a:rPr lang="id-ID" sz="2000" dirty="0">
                <a:latin typeface="Times New Roman"/>
                <a:ea typeface="Times New Roman"/>
                <a:cs typeface="Times New Roman"/>
              </a:rPr>
              <a:t>&gt; </a:t>
            </a:r>
            <a:r>
              <a:rPr lang="id-ID" sz="2000" dirty="0" smtClean="0">
                <a:latin typeface="Times New Roman"/>
                <a:ea typeface="Times New Roman"/>
                <a:cs typeface="Times New Roman"/>
              </a:rPr>
              <a:t>lalu</a:t>
            </a:r>
            <a:r>
              <a:rPr lang="id-ID" sz="2000" dirty="0">
                <a:ea typeface="Times New Roman"/>
                <a:cs typeface="Times New Roman"/>
              </a:rPr>
              <a:t/>
            </a:r>
            <a:br>
              <a:rPr lang="id-ID" sz="2000" dirty="0">
                <a:ea typeface="Times New Roman"/>
                <a:cs typeface="Times New Roman"/>
              </a:rPr>
            </a:br>
            <a:r>
              <a:rPr lang="id-ID" sz="2000" dirty="0" smtClean="0">
                <a:ea typeface="Times New Roman"/>
                <a:cs typeface="Times New Roman"/>
              </a:rPr>
              <a:t>- </a:t>
            </a:r>
            <a:r>
              <a:rPr lang="id-ID" sz="2000" dirty="0" smtClean="0">
                <a:latin typeface="Times New Roman"/>
                <a:ea typeface="Times New Roman"/>
                <a:cs typeface="Times New Roman"/>
              </a:rPr>
              <a:t>kurang </a:t>
            </a:r>
            <a:r>
              <a:rPr lang="id-ID" sz="2000" dirty="0">
                <a:latin typeface="Times New Roman"/>
                <a:ea typeface="Times New Roman"/>
                <a:cs typeface="Times New Roman"/>
              </a:rPr>
              <a:t>lebih &gt; sekitar</a:t>
            </a:r>
            <a:r>
              <a:rPr lang="id-ID" sz="2000" dirty="0">
                <a:ea typeface="Calibri"/>
                <a:cs typeface="Times New Roman"/>
              </a:rPr>
              <a:t/>
            </a:r>
            <a:br>
              <a:rPr lang="id-ID" sz="2000" dirty="0">
                <a:ea typeface="Calibri"/>
                <a:cs typeface="Times New Roman"/>
              </a:rPr>
            </a:br>
            <a:r>
              <a:rPr lang="id-ID" sz="2000" dirty="0" smtClean="0">
                <a:ea typeface="Calibri"/>
                <a:cs typeface="Times New Roman"/>
              </a:rPr>
              <a:t>- </a:t>
            </a:r>
            <a:r>
              <a:rPr lang="id-ID" sz="2000" dirty="0" smtClean="0">
                <a:latin typeface="Times New Roman"/>
                <a:ea typeface="Times New Roman"/>
                <a:cs typeface="Times New Roman"/>
              </a:rPr>
              <a:t>melakukann </a:t>
            </a:r>
            <a:r>
              <a:rPr lang="id-ID" sz="2000" dirty="0">
                <a:latin typeface="Times New Roman"/>
                <a:ea typeface="Times New Roman"/>
                <a:cs typeface="Times New Roman"/>
              </a:rPr>
              <a:t>pencurian &gt; mencuri</a:t>
            </a:r>
            <a:r>
              <a:rPr lang="id-ID" sz="2000" dirty="0">
                <a:ea typeface="Calibri"/>
                <a:cs typeface="Times New Roman"/>
              </a:rPr>
              <a:t/>
            </a:r>
            <a:br>
              <a:rPr lang="id-ID" sz="2000" dirty="0">
                <a:ea typeface="Calibri"/>
                <a:cs typeface="Times New Roman"/>
              </a:rPr>
            </a:br>
            <a:r>
              <a:rPr lang="id-ID" sz="2000" dirty="0" smtClean="0">
                <a:ea typeface="Calibri"/>
                <a:cs typeface="Times New Roman"/>
              </a:rPr>
              <a:t>- </a:t>
            </a:r>
            <a:r>
              <a:rPr lang="id-ID" sz="2000" dirty="0" smtClean="0">
                <a:latin typeface="Times New Roman"/>
                <a:ea typeface="Times New Roman"/>
                <a:cs typeface="Times New Roman"/>
              </a:rPr>
              <a:t>mengalami </a:t>
            </a:r>
            <a:r>
              <a:rPr lang="id-ID" sz="2000" dirty="0">
                <a:latin typeface="Times New Roman"/>
                <a:ea typeface="Times New Roman"/>
                <a:cs typeface="Times New Roman"/>
              </a:rPr>
              <a:t>penurunan &gt; turun, </a:t>
            </a:r>
            <a:r>
              <a:rPr lang="id-ID" sz="2000" dirty="0" smtClean="0">
                <a:latin typeface="Times New Roman"/>
                <a:ea typeface="Times New Roman"/>
                <a:cs typeface="Times New Roman"/>
              </a:rPr>
              <a:t>menurun</a:t>
            </a:r>
            <a:r>
              <a:rPr lang="id-ID" sz="2000" dirty="0">
                <a:ea typeface="Times New Roman"/>
                <a:cs typeface="Times New Roman"/>
              </a:rPr>
              <a:t/>
            </a:r>
            <a:br>
              <a:rPr lang="id-ID" sz="2000" dirty="0">
                <a:ea typeface="Times New Roman"/>
                <a:cs typeface="Times New Roman"/>
              </a:rPr>
            </a:br>
            <a:r>
              <a:rPr lang="id-ID" sz="2000" dirty="0" smtClean="0">
                <a:ea typeface="Times New Roman"/>
                <a:cs typeface="Times New Roman"/>
              </a:rPr>
              <a:t>- </a:t>
            </a:r>
            <a:r>
              <a:rPr lang="id-ID" sz="2000" dirty="0" smtClean="0">
                <a:latin typeface="Times New Roman"/>
                <a:ea typeface="Times New Roman"/>
                <a:cs typeface="Times New Roman"/>
              </a:rPr>
              <a:t>pada </a:t>
            </a:r>
            <a:r>
              <a:rPr lang="id-ID" sz="2000" dirty="0">
                <a:latin typeface="Times New Roman"/>
                <a:ea typeface="Times New Roman"/>
                <a:cs typeface="Times New Roman"/>
              </a:rPr>
              <a:t>hari Senin &gt; Senin</a:t>
            </a:r>
            <a:r>
              <a:rPr lang="id-ID" sz="2000" dirty="0">
                <a:ea typeface="Calibri"/>
                <a:cs typeface="Times New Roman"/>
              </a:rPr>
              <a:t/>
            </a:r>
            <a:br>
              <a:rPr lang="id-ID" sz="2000" dirty="0">
                <a:ea typeface="Calibri"/>
                <a:cs typeface="Times New Roman"/>
              </a:rPr>
            </a:br>
            <a:r>
              <a:rPr lang="id-ID" sz="2000" dirty="0" smtClean="0">
                <a:ea typeface="Calibri"/>
                <a:cs typeface="Times New Roman"/>
              </a:rPr>
              <a:t>- </a:t>
            </a:r>
            <a:r>
              <a:rPr lang="id-ID" sz="2000" dirty="0" smtClean="0">
                <a:latin typeface="Times New Roman"/>
                <a:ea typeface="Times New Roman"/>
                <a:cs typeface="Times New Roman"/>
              </a:rPr>
              <a:t>pada </a:t>
            </a:r>
            <a:r>
              <a:rPr lang="id-ID" sz="2000" dirty="0">
                <a:latin typeface="Times New Roman"/>
                <a:ea typeface="Times New Roman"/>
                <a:cs typeface="Times New Roman"/>
              </a:rPr>
              <a:t>tanggal 10 Januari 2017 &gt; 10 Januari 2017</a:t>
            </a:r>
            <a:r>
              <a:rPr lang="id-ID" sz="2000" dirty="0">
                <a:ea typeface="Calibri"/>
                <a:cs typeface="Times New Roman"/>
              </a:rPr>
              <a:t/>
            </a:r>
            <a:br>
              <a:rPr lang="id-ID" sz="2000" dirty="0">
                <a:ea typeface="Calibri"/>
                <a:cs typeface="Times New Roman"/>
              </a:rPr>
            </a:br>
            <a:r>
              <a:rPr lang="id-ID" sz="2000" dirty="0" smtClean="0">
                <a:ea typeface="Calibri"/>
                <a:cs typeface="Times New Roman"/>
              </a:rPr>
              <a:t>- </a:t>
            </a:r>
            <a:r>
              <a:rPr lang="id-ID" sz="2000" dirty="0" smtClean="0">
                <a:latin typeface="Times New Roman"/>
                <a:ea typeface="Times New Roman"/>
                <a:cs typeface="Times New Roman"/>
              </a:rPr>
              <a:t>tanggal </a:t>
            </a:r>
            <a:r>
              <a:rPr lang="id-ID" sz="2000" dirty="0">
                <a:latin typeface="Times New Roman"/>
                <a:ea typeface="Times New Roman"/>
                <a:cs typeface="Times New Roman"/>
              </a:rPr>
              <a:t>17 Agustus 2017 </a:t>
            </a:r>
            <a:r>
              <a:rPr lang="id-ID" sz="2000" strike="sngStrike" dirty="0">
                <a:solidFill>
                  <a:srgbClr val="FF0000"/>
                </a:solidFill>
                <a:latin typeface="Times New Roman"/>
                <a:ea typeface="Times New Roman"/>
                <a:cs typeface="Times New Roman"/>
              </a:rPr>
              <a:t>mendatang</a:t>
            </a:r>
            <a:r>
              <a:rPr lang="id-ID" sz="2000" dirty="0">
                <a:latin typeface="Times New Roman"/>
                <a:ea typeface="Times New Roman"/>
                <a:cs typeface="Times New Roman"/>
              </a:rPr>
              <a:t> &gt; pada 17 Agustus 2017</a:t>
            </a:r>
            <a:endParaRPr lang="id-ID" sz="2000" dirty="0">
              <a:ea typeface="Calibri"/>
              <a:cs typeface="Times New Roman"/>
            </a:endParaRPr>
          </a:p>
        </p:txBody>
      </p:sp>
      <p:sp>
        <p:nvSpPr>
          <p:cNvPr id="4" name="Rounded Rectangle 3"/>
          <p:cNvSpPr/>
          <p:nvPr/>
        </p:nvSpPr>
        <p:spPr>
          <a:xfrm>
            <a:off x="827584" y="188640"/>
            <a:ext cx="7632848" cy="3024336"/>
          </a:xfrm>
          <a:prstGeom prst="roundRect">
            <a:avLst/>
          </a:prstGeom>
          <a:solidFill>
            <a:schemeClr val="bg2">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Bef>
                <a:spcPct val="20000"/>
              </a:spcBef>
              <a:spcAft>
                <a:spcPts val="1000"/>
              </a:spcAft>
            </a:pPr>
            <a:r>
              <a:rPr lang="id-ID" b="1" dirty="0">
                <a:solidFill>
                  <a:schemeClr val="tx1"/>
                </a:solidFill>
                <a:latin typeface="Times New Roman"/>
                <a:ea typeface="Times New Roman"/>
                <a:cs typeface="Times New Roman"/>
              </a:rPr>
              <a:t>Dengan menggunakan bahasa jurnalistik, sebuah peristiwa, misalnya Aksi Demonstrasi, dapat disusun naskah beritanya sebagai berikut:</a:t>
            </a:r>
            <a:endParaRPr lang="id-ID" b="1" dirty="0">
              <a:solidFill>
                <a:schemeClr val="tx1"/>
              </a:solidFill>
              <a:ea typeface="Calibri"/>
              <a:cs typeface="Times New Roman"/>
            </a:endParaRPr>
          </a:p>
          <a:p>
            <a:pPr lvl="0" algn="ctr">
              <a:lnSpc>
                <a:spcPct val="115000"/>
              </a:lnSpc>
              <a:spcBef>
                <a:spcPct val="20000"/>
              </a:spcBef>
              <a:spcAft>
                <a:spcPts val="1000"/>
              </a:spcAft>
            </a:pPr>
            <a:r>
              <a:rPr lang="id-ID" b="1" i="1" dirty="0">
                <a:solidFill>
                  <a:schemeClr val="tx1"/>
                </a:solidFill>
                <a:latin typeface="Times New Roman"/>
                <a:ea typeface="Times New Roman"/>
                <a:cs typeface="Times New Roman"/>
              </a:rPr>
              <a:t>Ratusan Mahasiswa Bandung berunjuk rasa, Selasa (11/7/2015), di depan Gedung Sate Jln Diponegoro Kota Bandung, untuk menuntut pemerintah tidak menaikkan harga Bahan Bakar Minyak (BBM). Aksi dilakukan setelah muncul kabar pemerintah akan menaikkan harga BBM bulan depan. Aksi berlangsung damai</a:t>
            </a:r>
            <a:r>
              <a:rPr lang="id-ID" b="1" i="1" dirty="0" smtClean="0">
                <a:solidFill>
                  <a:schemeClr val="tx1"/>
                </a:solidFill>
                <a:latin typeface="Times New Roman"/>
                <a:ea typeface="Times New Roman"/>
                <a:cs typeface="Times New Roman"/>
              </a:rPr>
              <a:t>.</a:t>
            </a:r>
            <a:endParaRPr lang="id-ID" b="1" dirty="0">
              <a:solidFill>
                <a:schemeClr val="tx1"/>
              </a:solidFill>
              <a:ea typeface="Calibri"/>
              <a:cs typeface="Times New Roman"/>
            </a:endParaRPr>
          </a:p>
        </p:txBody>
      </p:sp>
    </p:spTree>
    <p:extLst>
      <p:ext uri="{BB962C8B-B14F-4D97-AF65-F5344CB8AC3E}">
        <p14:creationId xmlns:p14="http://schemas.microsoft.com/office/powerpoint/2010/main" val="868600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34082"/>
          </a:xfrm>
        </p:spPr>
        <p:txBody>
          <a:bodyPr>
            <a:normAutofit/>
          </a:bodyPr>
          <a:lstStyle/>
          <a:p>
            <a:pPr algn="l"/>
            <a:r>
              <a:rPr lang="id-ID" sz="2400" b="1" u="sng" dirty="0">
                <a:latin typeface="Times New Roman"/>
                <a:ea typeface="Times New Roman"/>
                <a:cs typeface="+mn-cs"/>
              </a:rPr>
              <a:t>Menurut JS Badudu (1988) </a:t>
            </a:r>
            <a:r>
              <a:rPr lang="id-ID" sz="2400" b="1" u="sng" dirty="0" smtClean="0">
                <a:latin typeface="Times New Roman"/>
                <a:ea typeface="Times New Roman"/>
                <a:cs typeface="+mn-cs"/>
              </a:rPr>
              <a:t> </a:t>
            </a:r>
            <a:endParaRPr lang="id-ID" b="1" u="sng" dirty="0"/>
          </a:p>
        </p:txBody>
      </p:sp>
      <p:sp>
        <p:nvSpPr>
          <p:cNvPr id="3" name="Text Placeholder 2"/>
          <p:cNvSpPr>
            <a:spLocks noGrp="1"/>
          </p:cNvSpPr>
          <p:nvPr>
            <p:ph type="body" idx="1"/>
          </p:nvPr>
        </p:nvSpPr>
        <p:spPr>
          <a:xfrm>
            <a:off x="326132" y="1052736"/>
            <a:ext cx="8350324" cy="2304256"/>
          </a:xfrm>
        </p:spPr>
        <p:txBody>
          <a:bodyPr>
            <a:normAutofit/>
          </a:bodyPr>
          <a:lstStyle/>
          <a:p>
            <a:pPr marL="342900" indent="-342900">
              <a:buAutoNum type="arabicPeriod"/>
            </a:pPr>
            <a:r>
              <a:rPr lang="id-ID" sz="2000" u="sng" dirty="0" smtClean="0">
                <a:latin typeface="Times New Roman"/>
                <a:ea typeface="Times New Roman"/>
              </a:rPr>
              <a:t>Singkat</a:t>
            </a:r>
            <a:r>
              <a:rPr lang="id-ID" sz="2000" b="0" dirty="0">
                <a:latin typeface="Times New Roman"/>
                <a:ea typeface="Times New Roman"/>
              </a:rPr>
              <a:t>, artinya bahasa jurnalistik harus menghindari penjelasan yang panjang dan </a:t>
            </a:r>
            <a:r>
              <a:rPr lang="id-ID" sz="2000" b="0" dirty="0" smtClean="0">
                <a:latin typeface="Times New Roman"/>
                <a:ea typeface="Times New Roman"/>
              </a:rPr>
              <a:t>bertele-tele.</a:t>
            </a:r>
          </a:p>
          <a:p>
            <a:pPr marL="342900" indent="-342900">
              <a:buAutoNum type="arabicPeriod"/>
            </a:pPr>
            <a:r>
              <a:rPr lang="id-ID" sz="2000" u="sng" dirty="0" smtClean="0">
                <a:latin typeface="Times New Roman"/>
                <a:ea typeface="Times New Roman"/>
              </a:rPr>
              <a:t>Padat</a:t>
            </a:r>
            <a:r>
              <a:rPr lang="id-ID" sz="2000" u="sng" dirty="0">
                <a:latin typeface="Times New Roman"/>
                <a:ea typeface="Times New Roman"/>
              </a:rPr>
              <a:t>, </a:t>
            </a:r>
            <a:r>
              <a:rPr lang="id-ID" sz="2000" b="0" dirty="0">
                <a:latin typeface="Times New Roman"/>
                <a:ea typeface="Times New Roman"/>
              </a:rPr>
              <a:t>artinya bahasa jurnalistik yang singkat itu sudah mampu menyampaikan informasi yang lengkap. Semua yang diperlukan pembaca sudah tertampung didalamnya. Menerapkan prinsip 5 wh, membuang kata-kata mubazir dan menerapkan ekonomi kata</a:t>
            </a:r>
            <a:r>
              <a:rPr lang="id-ID" sz="2000" b="0" dirty="0" smtClean="0">
                <a:latin typeface="Times New Roman"/>
                <a:ea typeface="Times New Roman"/>
              </a:rPr>
              <a:t>.</a:t>
            </a:r>
            <a:endParaRPr lang="id-ID" sz="2000" dirty="0"/>
          </a:p>
        </p:txBody>
      </p:sp>
      <p:sp>
        <p:nvSpPr>
          <p:cNvPr id="4" name="Content Placeholder 3"/>
          <p:cNvSpPr>
            <a:spLocks noGrp="1"/>
          </p:cNvSpPr>
          <p:nvPr>
            <p:ph sz="half" idx="2"/>
          </p:nvPr>
        </p:nvSpPr>
        <p:spPr>
          <a:xfrm>
            <a:off x="323528" y="3501008"/>
            <a:ext cx="8496944" cy="3096344"/>
          </a:xfrm>
        </p:spPr>
        <p:txBody>
          <a:bodyPr>
            <a:normAutofit/>
          </a:bodyPr>
          <a:lstStyle/>
          <a:p>
            <a:pPr marL="171450" indent="-171450">
              <a:buNone/>
            </a:pPr>
            <a:r>
              <a:rPr lang="id-ID" sz="2000" dirty="0" smtClean="0">
                <a:latin typeface="Times New Roman"/>
                <a:ea typeface="Times New Roman"/>
              </a:rPr>
              <a:t>3. </a:t>
            </a:r>
            <a:r>
              <a:rPr lang="id-ID" sz="2000" b="1" u="sng" dirty="0" smtClean="0">
                <a:latin typeface="Times New Roman"/>
                <a:ea typeface="Times New Roman"/>
              </a:rPr>
              <a:t>Sederhana</a:t>
            </a:r>
            <a:r>
              <a:rPr lang="id-ID" sz="2000" b="1" u="sng" dirty="0">
                <a:latin typeface="Times New Roman"/>
                <a:ea typeface="Times New Roman"/>
              </a:rPr>
              <a:t>, </a:t>
            </a:r>
            <a:r>
              <a:rPr lang="id-ID" sz="2000" dirty="0">
                <a:latin typeface="Times New Roman"/>
                <a:ea typeface="Times New Roman"/>
              </a:rPr>
              <a:t>artinya bahasa pers sedapat-dapatnya memilih kalimat tunggal dan sederhana, bukan kalimat majemuk yang panjang, rumit, dan kompleks. Kalimat yang efektif, praktis, sederhana pemakaian kalimatnya, tidak berlebihan pengungkapannya (</a:t>
            </a:r>
            <a:r>
              <a:rPr lang="id-ID" sz="2000" dirty="0" smtClean="0">
                <a:latin typeface="Times New Roman"/>
                <a:ea typeface="Times New Roman"/>
              </a:rPr>
              <a:t>bombastis).</a:t>
            </a:r>
          </a:p>
          <a:p>
            <a:pPr marL="171450" indent="-171450">
              <a:buNone/>
            </a:pPr>
            <a:r>
              <a:rPr lang="id-ID" sz="2000" dirty="0" smtClean="0">
                <a:latin typeface="Times New Roman"/>
                <a:ea typeface="Times New Roman"/>
              </a:rPr>
              <a:t>4. </a:t>
            </a:r>
            <a:r>
              <a:rPr lang="id-ID" sz="2000" b="1" u="sng" dirty="0" smtClean="0">
                <a:latin typeface="Times New Roman"/>
                <a:ea typeface="Times New Roman"/>
              </a:rPr>
              <a:t>Lugas</a:t>
            </a:r>
            <a:r>
              <a:rPr lang="id-ID" sz="2000" b="1" u="sng" dirty="0">
                <a:latin typeface="Times New Roman"/>
                <a:ea typeface="Times New Roman"/>
              </a:rPr>
              <a:t>, </a:t>
            </a:r>
            <a:r>
              <a:rPr lang="id-ID" sz="2000" dirty="0">
                <a:latin typeface="Times New Roman"/>
                <a:ea typeface="Times New Roman"/>
              </a:rPr>
              <a:t>artinya bahasa jurnalistik mampu menyampaikan pengertian atau makna informasi secara langsung dengan menghindari bahasa yang berbunga-bunga </a:t>
            </a:r>
            <a:r>
              <a:rPr lang="id-ID" sz="2000" dirty="0" smtClean="0">
                <a:latin typeface="Times New Roman"/>
                <a:ea typeface="Times New Roman"/>
              </a:rPr>
              <a:t>.</a:t>
            </a:r>
            <a:endParaRPr lang="id-ID" sz="2000" dirty="0"/>
          </a:p>
        </p:txBody>
      </p:sp>
      <p:sp>
        <p:nvSpPr>
          <p:cNvPr id="5" name="Text Placeholder 4"/>
          <p:cNvSpPr>
            <a:spLocks noGrp="1"/>
          </p:cNvSpPr>
          <p:nvPr>
            <p:ph type="body" sz="quarter" idx="3"/>
          </p:nvPr>
        </p:nvSpPr>
        <p:spPr>
          <a:xfrm>
            <a:off x="4994721" y="980728"/>
            <a:ext cx="4041775" cy="5328592"/>
          </a:xfrm>
        </p:spPr>
        <p:txBody>
          <a:bodyPr>
            <a:noAutofit/>
          </a:bodyPr>
          <a:lstStyle/>
          <a:p>
            <a:pPr marL="266700" indent="-266700"/>
            <a:r>
              <a:rPr lang="id-ID" sz="1700" b="0" dirty="0" smtClean="0">
                <a:latin typeface="Times New Roman"/>
                <a:ea typeface="Times New Roman"/>
              </a:rPr>
              <a:t>5 </a:t>
            </a:r>
            <a:endParaRPr lang="id-ID" sz="1700" dirty="0"/>
          </a:p>
        </p:txBody>
      </p:sp>
    </p:spTree>
    <p:extLst>
      <p:ext uri="{BB962C8B-B14F-4D97-AF65-F5344CB8AC3E}">
        <p14:creationId xmlns:p14="http://schemas.microsoft.com/office/powerpoint/2010/main" val="1525365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34082"/>
          </a:xfrm>
        </p:spPr>
        <p:txBody>
          <a:bodyPr>
            <a:normAutofit/>
          </a:bodyPr>
          <a:lstStyle/>
          <a:p>
            <a:pPr algn="l"/>
            <a:r>
              <a:rPr lang="id-ID" sz="2400" b="1" u="sng" dirty="0">
                <a:latin typeface="Times New Roman"/>
                <a:ea typeface="Times New Roman"/>
                <a:cs typeface="+mn-cs"/>
              </a:rPr>
              <a:t>Menurut JS Badudu (1988) </a:t>
            </a:r>
            <a:r>
              <a:rPr lang="id-ID" sz="2400" b="1" u="sng" dirty="0" smtClean="0">
                <a:latin typeface="Times New Roman"/>
                <a:ea typeface="Times New Roman"/>
                <a:cs typeface="+mn-cs"/>
              </a:rPr>
              <a:t> </a:t>
            </a:r>
            <a:endParaRPr lang="id-ID" b="1" u="sng" dirty="0"/>
          </a:p>
        </p:txBody>
      </p:sp>
      <p:sp>
        <p:nvSpPr>
          <p:cNvPr id="5" name="Text Placeholder 4"/>
          <p:cNvSpPr>
            <a:spLocks noGrp="1"/>
          </p:cNvSpPr>
          <p:nvPr>
            <p:ph type="body" sz="quarter" idx="3"/>
          </p:nvPr>
        </p:nvSpPr>
        <p:spPr>
          <a:xfrm>
            <a:off x="467545" y="1412776"/>
            <a:ext cx="8568952" cy="4032448"/>
          </a:xfrm>
        </p:spPr>
        <p:txBody>
          <a:bodyPr>
            <a:noAutofit/>
          </a:bodyPr>
          <a:lstStyle/>
          <a:p>
            <a:pPr marL="266700" indent="-266700"/>
            <a:r>
              <a:rPr lang="id-ID" sz="2000" b="0" dirty="0" smtClean="0">
                <a:latin typeface="Times New Roman"/>
                <a:ea typeface="Times New Roman"/>
              </a:rPr>
              <a:t>5. </a:t>
            </a:r>
            <a:r>
              <a:rPr lang="id-ID" sz="2000" u="sng" dirty="0" smtClean="0">
                <a:latin typeface="Times New Roman"/>
                <a:ea typeface="Times New Roman"/>
              </a:rPr>
              <a:t>Menarik</a:t>
            </a:r>
            <a:r>
              <a:rPr lang="id-ID" sz="2000" b="0" dirty="0">
                <a:latin typeface="Times New Roman"/>
                <a:ea typeface="Times New Roman"/>
              </a:rPr>
              <a:t>, artinya dengan menggunakan pilihan kata yang masih hidup, tumbuh, dan berkembang. Menghindari kata-kata</a:t>
            </a:r>
            <a:br>
              <a:rPr lang="id-ID" sz="2000" b="0" dirty="0">
                <a:latin typeface="Times New Roman"/>
                <a:ea typeface="Times New Roman"/>
              </a:rPr>
            </a:br>
            <a:r>
              <a:rPr lang="id-ID" sz="2000" b="0" dirty="0">
                <a:latin typeface="Times New Roman"/>
                <a:ea typeface="Times New Roman"/>
              </a:rPr>
              <a:t>yang sudah </a:t>
            </a:r>
            <a:r>
              <a:rPr lang="id-ID" sz="2000" b="0" dirty="0" smtClean="0">
                <a:latin typeface="Times New Roman"/>
                <a:ea typeface="Times New Roman"/>
              </a:rPr>
              <a:t>mati.</a:t>
            </a:r>
          </a:p>
          <a:p>
            <a:pPr marL="266700" indent="-266700"/>
            <a:r>
              <a:rPr lang="id-ID" sz="2000" b="0" dirty="0" smtClean="0">
                <a:latin typeface="Times New Roman"/>
                <a:ea typeface="Times New Roman"/>
              </a:rPr>
              <a:t>6. </a:t>
            </a:r>
            <a:r>
              <a:rPr lang="id-ID" sz="2000" u="sng" dirty="0" smtClean="0">
                <a:latin typeface="Times New Roman"/>
                <a:ea typeface="Times New Roman"/>
              </a:rPr>
              <a:t>Jelas</a:t>
            </a:r>
            <a:r>
              <a:rPr lang="id-ID" sz="2000" u="sng" dirty="0">
                <a:latin typeface="Times New Roman"/>
                <a:ea typeface="Times New Roman"/>
              </a:rPr>
              <a:t>, </a:t>
            </a:r>
            <a:r>
              <a:rPr lang="id-ID" sz="2000" b="0" dirty="0">
                <a:latin typeface="Times New Roman"/>
                <a:ea typeface="Times New Roman"/>
              </a:rPr>
              <a:t>artinya informasi yang disampaikan jurnalis dengan mudah dapat dipahami oleh khalayak umum (pembaca). Struktur kalimatnya tidak menimbulkan penyimpangan/pengertian makna yang berbeda, menghindari ungkapan bersayap atau bermakna ganda (ambigu). Oleh karena itu, seyogyanya bahasa jurnalistik menggunakan kata-kata yang bermakna denotatif. Namun seringkali kita masih menjumpai judul berita: Tim Ferrari Berhasil Mengatasi Rally Neraka Paris-Dakar. Jago Merah Melahap Mall Termewah di Kawasan Jakarta. Polisi Mengamankan Oknum Pemerkosa dari Penghakiman Massa</a:t>
            </a:r>
            <a:r>
              <a:rPr lang="id-ID" sz="2000" b="0" dirty="0" smtClean="0">
                <a:latin typeface="Times New Roman"/>
                <a:ea typeface="Times New Roman"/>
              </a:rPr>
              <a:t>.</a:t>
            </a:r>
            <a:endParaRPr lang="id-ID" sz="2000" dirty="0"/>
          </a:p>
        </p:txBody>
      </p:sp>
    </p:spTree>
    <p:extLst>
      <p:ext uri="{BB962C8B-B14F-4D97-AF65-F5344CB8AC3E}">
        <p14:creationId xmlns:p14="http://schemas.microsoft.com/office/powerpoint/2010/main" val="1713968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l="3339" t="13494" r="7219" b="879"/>
          <a:stretch/>
        </p:blipFill>
        <p:spPr bwMode="auto">
          <a:xfrm>
            <a:off x="61867" y="44624"/>
            <a:ext cx="5302221" cy="6741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Dasar Jurnalistik\Foto\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8640"/>
            <a:ext cx="379503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4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331640" y="5373216"/>
            <a:ext cx="6624736" cy="864096"/>
          </a:xfrm>
          <a:prstGeom prst="roundRect">
            <a:avLst/>
          </a:prstGeom>
          <a:solidFill>
            <a:schemeClr val="bg1">
              <a:lumMod val="6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solidFill>
                  <a:schemeClr val="tx1"/>
                </a:solidFill>
                <a:latin typeface="Arial Black" pitchFamily="34" charset="0"/>
              </a:rPr>
              <a:t>KONTRAK PERKULIAHAN</a:t>
            </a:r>
            <a:endParaRPr lang="id-ID" sz="3200" b="1" dirty="0">
              <a:solidFill>
                <a:schemeClr val="tx1"/>
              </a:solidFill>
              <a:latin typeface="Arial Black" pitchFamily="34" charset="0"/>
            </a:endParaRPr>
          </a:p>
        </p:txBody>
      </p:sp>
      <p:sp>
        <p:nvSpPr>
          <p:cNvPr id="5" name="Rounded Rectangle 4"/>
          <p:cNvSpPr/>
          <p:nvPr/>
        </p:nvSpPr>
        <p:spPr>
          <a:xfrm>
            <a:off x="179512" y="188640"/>
            <a:ext cx="8640960" cy="2952328"/>
          </a:xfrm>
          <a:prstGeom prst="roundRect">
            <a:avLst/>
          </a:prstGeom>
          <a:solidFill>
            <a:schemeClr val="bg2">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id-ID" sz="2000" b="1" dirty="0" smtClean="0">
                <a:solidFill>
                  <a:schemeClr val="tx1"/>
                </a:solidFill>
              </a:rPr>
              <a:t>Mahasiswa/i boleh minta izin pada saat perkuliahan berlangsung. Tetapi apabila setelah keluar tidak masuk lagi dianggap tidak hadir</a:t>
            </a:r>
          </a:p>
          <a:p>
            <a:pPr marL="342900" indent="-342900">
              <a:buFont typeface="Arial" pitchFamily="34" charset="0"/>
              <a:buChar char="•"/>
            </a:pPr>
            <a:endParaRPr lang="id-ID" sz="2000" b="1" dirty="0" smtClean="0">
              <a:solidFill>
                <a:schemeClr val="tx1"/>
              </a:solidFill>
            </a:endParaRPr>
          </a:p>
          <a:p>
            <a:pPr marL="342900" indent="-342900">
              <a:buFont typeface="Arial" pitchFamily="34" charset="0"/>
              <a:buChar char="•"/>
            </a:pPr>
            <a:r>
              <a:rPr lang="id-ID" sz="2000" b="1" dirty="0" smtClean="0">
                <a:solidFill>
                  <a:schemeClr val="tx1"/>
                </a:solidFill>
              </a:rPr>
              <a:t>Mahasiswa/i menyiapkan ruang kelas untuk siap dilakukan proses pembelajaran sebelum dosen memasuki ruangan. Termasuk menyiapkan peralatan seperti infocus, spidol dan Berita acara perkuliahan</a:t>
            </a:r>
          </a:p>
          <a:p>
            <a:endParaRPr lang="id-ID" sz="2000" b="1" dirty="0" smtClean="0">
              <a:solidFill>
                <a:schemeClr val="tx1"/>
              </a:solidFill>
            </a:endParaRPr>
          </a:p>
        </p:txBody>
      </p:sp>
    </p:spTree>
    <p:extLst>
      <p:ext uri="{BB962C8B-B14F-4D97-AF65-F5344CB8AC3E}">
        <p14:creationId xmlns:p14="http://schemas.microsoft.com/office/powerpoint/2010/main" val="243173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212" y="908720"/>
            <a:ext cx="7772400" cy="1470025"/>
          </a:xfrm>
          <a:solidFill>
            <a:schemeClr val="bg1">
              <a:lumMod val="75000"/>
            </a:schemeClr>
          </a:solidFill>
        </p:spPr>
        <p:txBody>
          <a:bodyPr>
            <a:normAutofit/>
          </a:bodyPr>
          <a:lstStyle/>
          <a:p>
            <a:r>
              <a:rPr lang="id-ID" sz="4800" dirty="0" smtClean="0">
                <a:latin typeface="Aharoni" pitchFamily="2" charset="-79"/>
                <a:cs typeface="Aharoni" pitchFamily="2" charset="-79"/>
              </a:rPr>
              <a:t>Kajian PERS</a:t>
            </a:r>
            <a:endParaRPr lang="id-ID" sz="4800" dirty="0">
              <a:latin typeface="Aharoni" pitchFamily="2" charset="-79"/>
              <a:cs typeface="Aharoni" pitchFamily="2" charset="-79"/>
            </a:endParaRPr>
          </a:p>
        </p:txBody>
      </p:sp>
      <p:sp>
        <p:nvSpPr>
          <p:cNvPr id="3" name="Subtitle 2"/>
          <p:cNvSpPr>
            <a:spLocks noGrp="1"/>
          </p:cNvSpPr>
          <p:nvPr>
            <p:ph type="subTitle" idx="1"/>
          </p:nvPr>
        </p:nvSpPr>
        <p:spPr>
          <a:xfrm>
            <a:off x="6300192" y="116632"/>
            <a:ext cx="2512368" cy="864096"/>
          </a:xfrm>
        </p:spPr>
        <p:txBody>
          <a:bodyPr/>
          <a:lstStyle/>
          <a:p>
            <a:r>
              <a:rPr lang="id-ID" dirty="0" smtClean="0"/>
              <a:t>Pertemuan </a:t>
            </a:r>
            <a:r>
              <a:rPr lang="id-ID" dirty="0"/>
              <a:t>4</a:t>
            </a:r>
          </a:p>
        </p:txBody>
      </p:sp>
      <p:pic>
        <p:nvPicPr>
          <p:cNvPr id="1026" name="Picture 2" descr="D:\Bahan Mengajar\Dasar Jurnalistik\Fot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9090"/>
            <a:ext cx="8994184" cy="423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45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ahan Mengajar\Dasar Jurnalistik\Foto\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585" y="476673"/>
            <a:ext cx="4358951" cy="56166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251520" y="597057"/>
            <a:ext cx="5544616" cy="4300399"/>
          </a:xfrm>
          <a:prstGeom prst="wedgeRectCallout">
            <a:avLst>
              <a:gd name="adj1" fmla="val -2769"/>
              <a:gd name="adj2" fmla="val 75402"/>
            </a:avLst>
          </a:prstGeom>
          <a:solidFill>
            <a:schemeClr val="accent6">
              <a:lumMod val="5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Wingdings" pitchFamily="2" charset="2"/>
              <a:buChar char="q"/>
            </a:pPr>
            <a:r>
              <a:rPr lang="id-ID" sz="2400" dirty="0">
                <a:latin typeface="Arial Black" pitchFamily="34" charset="0"/>
                <a:ea typeface="Calibri"/>
                <a:cs typeface="Times New Roman"/>
              </a:rPr>
              <a:t>Sejarah pers</a:t>
            </a:r>
          </a:p>
          <a:p>
            <a:pPr marL="342900" lvl="0" indent="-342900">
              <a:lnSpc>
                <a:spcPct val="115000"/>
              </a:lnSpc>
              <a:spcAft>
                <a:spcPts val="0"/>
              </a:spcAft>
              <a:buFont typeface="Wingdings" pitchFamily="2" charset="2"/>
              <a:buChar char="q"/>
            </a:pPr>
            <a:r>
              <a:rPr lang="id-ID" sz="2400" dirty="0">
                <a:latin typeface="Arial Black" pitchFamily="34" charset="0"/>
                <a:ea typeface="Calibri"/>
                <a:cs typeface="Times New Roman"/>
              </a:rPr>
              <a:t>Pengertian dan karakter pers</a:t>
            </a:r>
          </a:p>
          <a:p>
            <a:pPr marL="342900" lvl="0" indent="-342900">
              <a:lnSpc>
                <a:spcPct val="115000"/>
              </a:lnSpc>
              <a:spcAft>
                <a:spcPts val="0"/>
              </a:spcAft>
              <a:buFont typeface="Wingdings" pitchFamily="2" charset="2"/>
              <a:buChar char="q"/>
            </a:pPr>
            <a:r>
              <a:rPr lang="id-ID" sz="2400" dirty="0">
                <a:latin typeface="Arial Black" pitchFamily="34" charset="0"/>
                <a:ea typeface="Calibri"/>
                <a:cs typeface="Times New Roman"/>
              </a:rPr>
              <a:t>Fungsi dan kedudukan pers</a:t>
            </a:r>
          </a:p>
          <a:p>
            <a:pPr marL="342900" lvl="0" indent="-342900">
              <a:lnSpc>
                <a:spcPct val="115000"/>
              </a:lnSpc>
              <a:spcAft>
                <a:spcPts val="0"/>
              </a:spcAft>
              <a:buFont typeface="Wingdings" pitchFamily="2" charset="2"/>
              <a:buChar char="q"/>
            </a:pPr>
            <a:r>
              <a:rPr lang="id-ID" sz="2400" dirty="0">
                <a:latin typeface="Arial Black" pitchFamily="34" charset="0"/>
                <a:ea typeface="Calibri"/>
                <a:cs typeface="Times New Roman"/>
              </a:rPr>
              <a:t>Tipologi pers</a:t>
            </a:r>
          </a:p>
          <a:p>
            <a:pPr marL="342900" lvl="0" indent="-342900">
              <a:lnSpc>
                <a:spcPct val="115000"/>
              </a:lnSpc>
              <a:spcAft>
                <a:spcPts val="0"/>
              </a:spcAft>
              <a:buFont typeface="Wingdings" pitchFamily="2" charset="2"/>
              <a:buChar char="q"/>
            </a:pPr>
            <a:r>
              <a:rPr lang="id-ID" sz="2400" dirty="0">
                <a:latin typeface="Arial Black" pitchFamily="34" charset="0"/>
                <a:ea typeface="Calibri"/>
                <a:cs typeface="Times New Roman"/>
              </a:rPr>
              <a:t>Pilar utama pers</a:t>
            </a:r>
          </a:p>
          <a:p>
            <a:pPr marL="342900" lvl="0" indent="-342900">
              <a:lnSpc>
                <a:spcPct val="115000"/>
              </a:lnSpc>
              <a:spcAft>
                <a:spcPts val="1000"/>
              </a:spcAft>
              <a:buFont typeface="Wingdings" pitchFamily="2" charset="2"/>
              <a:buChar char="q"/>
            </a:pPr>
            <a:r>
              <a:rPr lang="id-ID" sz="2400" dirty="0">
                <a:latin typeface="Arial Black" pitchFamily="34" charset="0"/>
                <a:ea typeface="Calibri"/>
                <a:cs typeface="Times New Roman"/>
              </a:rPr>
              <a:t>Manajemen pers</a:t>
            </a:r>
          </a:p>
        </p:txBody>
      </p:sp>
    </p:spTree>
    <p:extLst>
      <p:ext uri="{BB962C8B-B14F-4D97-AF65-F5344CB8AC3E}">
        <p14:creationId xmlns:p14="http://schemas.microsoft.com/office/powerpoint/2010/main" val="2701759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arn(inVertical)">
                                      <p:cBhvr>
                                        <p:cTn id="3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7768" y="296652"/>
            <a:ext cx="6534472" cy="6084676"/>
          </a:xfrm>
        </p:spPr>
        <p:txBody>
          <a:bodyPr>
            <a:noAutofit/>
          </a:bodyPr>
          <a:lstStyle/>
          <a:p>
            <a:pPr marL="342900" lvl="0" indent="-342900">
              <a:lnSpc>
                <a:spcPct val="115000"/>
              </a:lnSpc>
              <a:spcAft>
                <a:spcPts val="0"/>
              </a:spcAft>
              <a:buFont typeface="Calibri"/>
              <a:buChar char="-"/>
            </a:pPr>
            <a:r>
              <a:rPr lang="id-ID" sz="2100" b="1" i="1" dirty="0" smtClean="0">
                <a:latin typeface="Aharoni" pitchFamily="2" charset="-79"/>
                <a:ea typeface="Times New Roman"/>
                <a:cs typeface="Aharoni" pitchFamily="2" charset="-79"/>
              </a:rPr>
              <a:t> </a:t>
            </a:r>
            <a:r>
              <a:rPr lang="id-ID" sz="2100" dirty="0">
                <a:latin typeface="Aharoni" pitchFamily="2" charset="-79"/>
                <a:ea typeface="Calibri"/>
                <a:cs typeface="Aharoni" pitchFamily="2" charset="-79"/>
              </a:rPr>
              <a:t>Sejarah </a:t>
            </a:r>
            <a:r>
              <a:rPr lang="id-ID" sz="2100" dirty="0" smtClean="0">
                <a:latin typeface="Aharoni" pitchFamily="2" charset="-79"/>
                <a:ea typeface="Calibri"/>
                <a:cs typeface="Aharoni" pitchFamily="2" charset="-79"/>
              </a:rPr>
              <a:t>pers </a:t>
            </a:r>
            <a:r>
              <a:rPr lang="id-ID" sz="2100" dirty="0">
                <a:latin typeface="Aharoni" pitchFamily="2" charset="-79"/>
                <a:ea typeface="Calibri"/>
                <a:cs typeface="Aharoni" pitchFamily="2" charset="-79"/>
              </a:rPr>
              <a:t>di mulai pada masa Romawi kuno, pada masa pemerintahan Julius Caesar (100-44 </a:t>
            </a:r>
            <a:r>
              <a:rPr lang="id-ID" sz="2100" dirty="0" smtClean="0">
                <a:latin typeface="Aharoni" pitchFamily="2" charset="-79"/>
                <a:ea typeface="Calibri"/>
                <a:cs typeface="Aharoni" pitchFamily="2" charset="-79"/>
              </a:rPr>
              <a:t>SM)</a:t>
            </a:r>
            <a:endParaRPr lang="id-ID" sz="2100" dirty="0">
              <a:latin typeface="Aharoni" pitchFamily="2" charset="-79"/>
              <a:ea typeface="Calibri"/>
              <a:cs typeface="Aharoni" pitchFamily="2" charset="-79"/>
            </a:endParaRPr>
          </a:p>
          <a:p>
            <a:pPr marL="342900" lvl="0" indent="-342900">
              <a:lnSpc>
                <a:spcPct val="115000"/>
              </a:lnSpc>
              <a:spcAft>
                <a:spcPts val="0"/>
              </a:spcAft>
              <a:buFont typeface="Calibri"/>
              <a:buChar char="-"/>
            </a:pPr>
            <a:r>
              <a:rPr lang="id-ID" sz="2100" dirty="0">
                <a:latin typeface="Aharoni" pitchFamily="2" charset="-79"/>
                <a:ea typeface="Calibri"/>
                <a:cs typeface="Aharoni" pitchFamily="2" charset="-79"/>
              </a:rPr>
              <a:t>Surat kabar pertama diterbitkan di Cina pada tahun 911, Pau Kin</a:t>
            </a:r>
            <a:r>
              <a:rPr lang="id-ID" sz="2100" dirty="0" smtClean="0">
                <a:latin typeface="Aharoni" pitchFamily="2" charset="-79"/>
                <a:ea typeface="Calibri"/>
                <a:cs typeface="Aharoni" pitchFamily="2" charset="-79"/>
              </a:rPr>
              <a:t>. </a:t>
            </a:r>
            <a:endParaRPr lang="id-ID" sz="2100" dirty="0">
              <a:latin typeface="Aharoni" pitchFamily="2" charset="-79"/>
              <a:ea typeface="Calibri"/>
              <a:cs typeface="Aharoni" pitchFamily="2" charset="-79"/>
            </a:endParaRPr>
          </a:p>
          <a:p>
            <a:pPr marL="342900" lvl="0" indent="-342900">
              <a:lnSpc>
                <a:spcPct val="115000"/>
              </a:lnSpc>
              <a:spcAft>
                <a:spcPts val="0"/>
              </a:spcAft>
              <a:buFont typeface="Calibri"/>
              <a:buChar char="-"/>
            </a:pPr>
            <a:r>
              <a:rPr lang="id-ID" sz="2100" dirty="0">
                <a:latin typeface="Aharoni" pitchFamily="2" charset="-79"/>
                <a:ea typeface="Calibri"/>
                <a:cs typeface="Aharoni" pitchFamily="2" charset="-79"/>
              </a:rPr>
              <a:t>Industri surat kabar mulai menunjukkan kemajuan yang luar biasa ketika budaya membaca di masyarakat semakin meluas. Terlebih ketika memasuki masa Revolusi </a:t>
            </a:r>
            <a:r>
              <a:rPr lang="id-ID" sz="2100" dirty="0" smtClean="0">
                <a:latin typeface="Aharoni" pitchFamily="2" charset="-79"/>
                <a:ea typeface="Calibri"/>
                <a:cs typeface="Aharoni" pitchFamily="2" charset="-79"/>
              </a:rPr>
              <a:t>Industri.</a:t>
            </a:r>
            <a:endParaRPr lang="id-ID" sz="2100" dirty="0">
              <a:latin typeface="Aharoni" pitchFamily="2" charset="-79"/>
              <a:ea typeface="Calibri"/>
              <a:cs typeface="Aharoni" pitchFamily="2" charset="-79"/>
            </a:endParaRPr>
          </a:p>
          <a:p>
            <a:pPr marL="342900" lvl="0" indent="-342900">
              <a:lnSpc>
                <a:spcPct val="115000"/>
              </a:lnSpc>
              <a:spcAft>
                <a:spcPts val="0"/>
              </a:spcAft>
              <a:buFont typeface="Calibri"/>
              <a:buChar char="-"/>
            </a:pPr>
            <a:r>
              <a:rPr lang="id-ID" sz="2100" dirty="0">
                <a:latin typeface="Aharoni" pitchFamily="2" charset="-79"/>
                <a:ea typeface="Calibri"/>
                <a:cs typeface="Aharoni" pitchFamily="2" charset="-79"/>
              </a:rPr>
              <a:t>Pada pertengahan 1800-an bisnis berita mulai berkembang. ditandai dengan munculnya istilah Yellow Journalism (jurnalisme kuning). Jurnalisme kuning tidak bertahan </a:t>
            </a:r>
            <a:endParaRPr lang="id-ID" sz="2100" dirty="0" smtClean="0">
              <a:latin typeface="Aharoni" pitchFamily="2" charset="-79"/>
              <a:ea typeface="Calibri"/>
              <a:cs typeface="Aharoni" pitchFamily="2" charset="-79"/>
            </a:endParaRPr>
          </a:p>
          <a:p>
            <a:pPr lvl="0">
              <a:lnSpc>
                <a:spcPct val="115000"/>
              </a:lnSpc>
              <a:spcAft>
                <a:spcPts val="0"/>
              </a:spcAft>
            </a:pPr>
            <a:r>
              <a:rPr lang="id-ID" sz="2100" dirty="0">
                <a:latin typeface="Aharoni" pitchFamily="2" charset="-79"/>
                <a:ea typeface="Calibri"/>
                <a:cs typeface="Aharoni" pitchFamily="2" charset="-79"/>
              </a:rPr>
              <a:t> </a:t>
            </a:r>
            <a:r>
              <a:rPr lang="id-ID" sz="2100" dirty="0" smtClean="0">
                <a:latin typeface="Aharoni" pitchFamily="2" charset="-79"/>
                <a:ea typeface="Calibri"/>
                <a:cs typeface="Aharoni" pitchFamily="2" charset="-79"/>
              </a:rPr>
              <a:t>   lama</a:t>
            </a:r>
            <a:r>
              <a:rPr lang="id-ID" sz="2100" dirty="0">
                <a:latin typeface="Aharoni" pitchFamily="2" charset="-79"/>
                <a:ea typeface="Calibri"/>
                <a:cs typeface="Aharoni" pitchFamily="2" charset="-79"/>
              </a:rPr>
              <a:t>, seiring dengan munculnya </a:t>
            </a:r>
          </a:p>
          <a:p>
            <a:pPr lvl="0">
              <a:lnSpc>
                <a:spcPct val="115000"/>
              </a:lnSpc>
              <a:spcAft>
                <a:spcPts val="0"/>
              </a:spcAft>
            </a:pPr>
            <a:r>
              <a:rPr lang="id-ID" sz="2100" dirty="0">
                <a:latin typeface="Aharoni" pitchFamily="2" charset="-79"/>
                <a:ea typeface="Calibri"/>
                <a:cs typeface="Aharoni" pitchFamily="2" charset="-79"/>
              </a:rPr>
              <a:t> </a:t>
            </a:r>
            <a:r>
              <a:rPr lang="id-ID" sz="2100" dirty="0" smtClean="0">
                <a:latin typeface="Aharoni" pitchFamily="2" charset="-79"/>
                <a:ea typeface="Calibri"/>
                <a:cs typeface="Aharoni" pitchFamily="2" charset="-79"/>
              </a:rPr>
              <a:t>   kesadaran </a:t>
            </a:r>
            <a:r>
              <a:rPr lang="id-ID" sz="2100" dirty="0">
                <a:latin typeface="Aharoni" pitchFamily="2" charset="-79"/>
                <a:ea typeface="Calibri"/>
                <a:cs typeface="Aharoni" pitchFamily="2" charset="-79"/>
              </a:rPr>
              <a:t>jurnalisme sebagai </a:t>
            </a:r>
            <a:r>
              <a:rPr lang="id-ID" sz="2100" dirty="0" smtClean="0">
                <a:latin typeface="Aharoni" pitchFamily="2" charset="-79"/>
                <a:ea typeface="Calibri"/>
                <a:cs typeface="Aharoni" pitchFamily="2" charset="-79"/>
              </a:rPr>
              <a:t>profesi</a:t>
            </a:r>
            <a:endParaRPr lang="id-ID" sz="2100" dirty="0">
              <a:latin typeface="Aharoni" pitchFamily="2" charset="-79"/>
              <a:ea typeface="Calibri"/>
              <a:cs typeface="Aharoni" pitchFamily="2" charset="-79"/>
            </a:endParaRPr>
          </a:p>
        </p:txBody>
      </p:sp>
      <p:pic>
        <p:nvPicPr>
          <p:cNvPr id="1026" name="Picture 2" descr="D:\Bahan Mengajar\Dasar Jurnalistik\Fot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432584"/>
            <a:ext cx="3672408" cy="13087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52120" y="6237312"/>
            <a:ext cx="3240360"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4000" dirty="0">
                <a:solidFill>
                  <a:srgbClr val="FFFF00"/>
                </a:solidFill>
                <a:latin typeface="Aharoni" pitchFamily="2" charset="-79"/>
                <a:cs typeface="Aharoni" pitchFamily="2" charset="-79"/>
              </a:rPr>
              <a:t>S E J A R A H </a:t>
            </a:r>
          </a:p>
        </p:txBody>
      </p:sp>
      <p:pic>
        <p:nvPicPr>
          <p:cNvPr id="2050" name="Picture 2" descr="D:\Bahan Mengajar\Dasar Jurnalistik\Foto\Gaius Julius Ces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90984"/>
            <a:ext cx="2095500"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8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arn(inVertical)">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332656"/>
            <a:ext cx="8748464" cy="5688634"/>
          </a:xfrm>
        </p:spPr>
        <p:txBody>
          <a:bodyPr>
            <a:noAutofit/>
          </a:bodyPr>
          <a:lstStyle/>
          <a:p>
            <a:pPr lvl="0">
              <a:lnSpc>
                <a:spcPct val="115000"/>
              </a:lnSpc>
              <a:spcAft>
                <a:spcPts val="0"/>
              </a:spcAft>
            </a:pPr>
            <a:endParaRPr lang="id-ID" dirty="0">
              <a:latin typeface="Aharoni" pitchFamily="2" charset="-79"/>
              <a:ea typeface="Calibri"/>
              <a:cs typeface="Aharoni" pitchFamily="2" charset="-79"/>
            </a:endParaRPr>
          </a:p>
          <a:p>
            <a:pPr marL="342900" lvl="0" indent="-342900">
              <a:lnSpc>
                <a:spcPct val="115000"/>
              </a:lnSpc>
              <a:buFont typeface="Calibri"/>
              <a:buChar char="-"/>
            </a:pPr>
            <a:r>
              <a:rPr lang="id-ID" dirty="0">
                <a:solidFill>
                  <a:prstClr val="black">
                    <a:tint val="75000"/>
                  </a:prstClr>
                </a:solidFill>
                <a:latin typeface="Aharoni" pitchFamily="2" charset="-79"/>
                <a:ea typeface="Calibri"/>
                <a:cs typeface="Aharoni" pitchFamily="2" charset="-79"/>
              </a:rPr>
              <a:t>Penemuan Mesin Cetak.  Johannes Gensfleisch zur Laden zum </a:t>
            </a:r>
            <a:r>
              <a:rPr lang="id-ID" dirty="0" smtClean="0">
                <a:solidFill>
                  <a:prstClr val="black">
                    <a:tint val="75000"/>
                  </a:prstClr>
                </a:solidFill>
                <a:latin typeface="Aharoni" pitchFamily="2" charset="-79"/>
                <a:ea typeface="Calibri"/>
                <a:cs typeface="Aharoni" pitchFamily="2" charset="-79"/>
              </a:rPr>
              <a:t>Gutenberg</a:t>
            </a:r>
            <a:endParaRPr lang="id-ID" dirty="0" smtClean="0">
              <a:latin typeface="Aharoni" pitchFamily="2" charset="-79"/>
              <a:ea typeface="Calibri"/>
              <a:cs typeface="Aharoni" pitchFamily="2" charset="-79"/>
            </a:endParaRPr>
          </a:p>
          <a:p>
            <a:pPr marL="342900" lvl="0" indent="-342900">
              <a:lnSpc>
                <a:spcPct val="115000"/>
              </a:lnSpc>
              <a:spcAft>
                <a:spcPts val="0"/>
              </a:spcAft>
              <a:buFont typeface="Calibri"/>
              <a:buChar char="-"/>
            </a:pPr>
            <a:r>
              <a:rPr lang="id-ID" dirty="0" smtClean="0">
                <a:latin typeface="Aharoni" pitchFamily="2" charset="-79"/>
                <a:ea typeface="Calibri"/>
                <a:cs typeface="Aharoni" pitchFamily="2" charset="-79"/>
              </a:rPr>
              <a:t>Pada </a:t>
            </a:r>
            <a:r>
              <a:rPr lang="id-ID" dirty="0">
                <a:latin typeface="Aharoni" pitchFamily="2" charset="-79"/>
                <a:ea typeface="Calibri"/>
                <a:cs typeface="Aharoni" pitchFamily="2" charset="-79"/>
              </a:rPr>
              <a:t>tahun 1452, Gutenberg  </a:t>
            </a:r>
            <a:r>
              <a:rPr lang="id-ID" dirty="0" smtClean="0">
                <a:latin typeface="Aharoni" pitchFamily="2" charset="-79"/>
                <a:ea typeface="Calibri"/>
                <a:cs typeface="Aharoni" pitchFamily="2" charset="-79"/>
              </a:rPr>
              <a:t>memulakan </a:t>
            </a:r>
            <a:r>
              <a:rPr lang="id-ID" dirty="0">
                <a:latin typeface="Aharoni" pitchFamily="2" charset="-79"/>
                <a:ea typeface="Calibri"/>
                <a:cs typeface="Aharoni" pitchFamily="2" charset="-79"/>
              </a:rPr>
              <a:t>proyek pencetakan Alkitab yang terkenal. Alkitab Gutenberg yang mengandung 42 baris setiap halaman disiapkan yang pada 15 Agustus 1456 dan dianggap sebagai buku bercetak tertua di dunia barat.</a:t>
            </a:r>
          </a:p>
          <a:p>
            <a:pPr marL="342900" lvl="0" indent="-342900">
              <a:lnSpc>
                <a:spcPct val="115000"/>
              </a:lnSpc>
              <a:spcAft>
                <a:spcPts val="0"/>
              </a:spcAft>
              <a:buFont typeface="Calibri"/>
              <a:buChar char="-"/>
            </a:pPr>
            <a:r>
              <a:rPr lang="id-ID" dirty="0">
                <a:latin typeface="Aharoni" pitchFamily="2" charset="-79"/>
                <a:ea typeface="Calibri"/>
                <a:cs typeface="Aharoni" pitchFamily="2" charset="-79"/>
              </a:rPr>
              <a:t>Penemuan dan kontribusi lain. Selain menjadi ahli dalam bidang percetakan, Gutenberg juga menciptakan bahan sampingan percetakan seperti tinta dan cetakan huruf.</a:t>
            </a:r>
          </a:p>
          <a:p>
            <a:pPr marL="342900" lvl="0" indent="-342900">
              <a:lnSpc>
                <a:spcPct val="115000"/>
              </a:lnSpc>
              <a:spcAft>
                <a:spcPts val="0"/>
              </a:spcAft>
              <a:buFont typeface="Calibri"/>
              <a:buChar char="-"/>
            </a:pPr>
            <a:r>
              <a:rPr lang="id-ID" dirty="0">
                <a:latin typeface="Aharoni" pitchFamily="2" charset="-79"/>
                <a:ea typeface="Calibri"/>
                <a:cs typeface="Aharoni" pitchFamily="2" charset="-79"/>
              </a:rPr>
              <a:t>Penemuan Kertas. sekitar 2.200SM, orang Mesir kuno menemukan sejenis buluh yang disebut papyrus (lontar) yang ternyata dapat dipergunakan untuk media tulis </a:t>
            </a:r>
            <a:endParaRPr lang="id-ID" dirty="0" smtClean="0">
              <a:latin typeface="Aharoni" pitchFamily="2" charset="-79"/>
              <a:ea typeface="Calibri"/>
              <a:cs typeface="Aharoni" pitchFamily="2" charset="-79"/>
            </a:endParaRPr>
          </a:p>
          <a:p>
            <a:pPr lvl="0">
              <a:lnSpc>
                <a:spcPct val="115000"/>
              </a:lnSpc>
              <a:spcAft>
                <a:spcPts val="0"/>
              </a:spcAft>
            </a:pPr>
            <a:r>
              <a:rPr lang="id-ID" dirty="0" smtClean="0">
                <a:latin typeface="Aharoni" pitchFamily="2" charset="-79"/>
                <a:ea typeface="Calibri"/>
                <a:cs typeface="Aharoni" pitchFamily="2" charset="-79"/>
              </a:rPr>
              <a:t>     yang </a:t>
            </a:r>
            <a:r>
              <a:rPr lang="id-ID" dirty="0">
                <a:latin typeface="Aharoni" pitchFamily="2" charset="-79"/>
                <a:ea typeface="Calibri"/>
                <a:cs typeface="Aharoni" pitchFamily="2" charset="-79"/>
              </a:rPr>
              <a:t>lebih stabil dan dapat </a:t>
            </a:r>
            <a:endParaRPr lang="id-ID" dirty="0" smtClean="0">
              <a:latin typeface="Aharoni" pitchFamily="2" charset="-79"/>
              <a:ea typeface="Calibri"/>
              <a:cs typeface="Aharoni" pitchFamily="2" charset="-79"/>
            </a:endParaRPr>
          </a:p>
          <a:p>
            <a:pPr lvl="0">
              <a:lnSpc>
                <a:spcPct val="115000"/>
              </a:lnSpc>
              <a:spcAft>
                <a:spcPts val="0"/>
              </a:spcAft>
            </a:pPr>
            <a:r>
              <a:rPr lang="id-ID" dirty="0">
                <a:latin typeface="Aharoni" pitchFamily="2" charset="-79"/>
                <a:ea typeface="Calibri"/>
                <a:cs typeface="Aharoni" pitchFamily="2" charset="-79"/>
              </a:rPr>
              <a:t> </a:t>
            </a:r>
            <a:r>
              <a:rPr lang="id-ID" dirty="0" smtClean="0">
                <a:latin typeface="Aharoni" pitchFamily="2" charset="-79"/>
                <a:ea typeface="Calibri"/>
                <a:cs typeface="Aharoni" pitchFamily="2" charset="-79"/>
              </a:rPr>
              <a:t>    diandalkan.</a:t>
            </a:r>
            <a:endParaRPr lang="id-ID" dirty="0">
              <a:latin typeface="Aharoni" pitchFamily="2" charset="-79"/>
              <a:ea typeface="Calibri"/>
              <a:cs typeface="Aharoni" pitchFamily="2" charset="-79"/>
            </a:endParaRPr>
          </a:p>
        </p:txBody>
      </p:sp>
      <p:pic>
        <p:nvPicPr>
          <p:cNvPr id="1026" name="Picture 2" descr="D:\Bahan Mengajar\Dasar Jurnalistik\Fot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538" y="5286628"/>
            <a:ext cx="4081958" cy="14547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48064" y="6165304"/>
            <a:ext cx="3744416"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4000" dirty="0">
                <a:solidFill>
                  <a:srgbClr val="FFFF00"/>
                </a:solidFill>
                <a:latin typeface="Aharoni" pitchFamily="2" charset="-79"/>
                <a:cs typeface="Aharoni" pitchFamily="2" charset="-79"/>
              </a:rPr>
              <a:t>S E J A R A H </a:t>
            </a:r>
          </a:p>
        </p:txBody>
      </p:sp>
    </p:spTree>
    <p:extLst>
      <p:ext uri="{BB962C8B-B14F-4D97-AF65-F5344CB8AC3E}">
        <p14:creationId xmlns:p14="http://schemas.microsoft.com/office/powerpoint/2010/main" val="4487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888" y="332655"/>
            <a:ext cx="6381328" cy="5826327"/>
          </a:xfrm>
        </p:spPr>
        <p:txBody>
          <a:bodyPr>
            <a:normAutofit fontScale="92500" lnSpcReduction="10000"/>
          </a:bodyPr>
          <a:lstStyle/>
          <a:p>
            <a:pPr lvl="0" algn="ctr">
              <a:lnSpc>
                <a:spcPct val="115000"/>
              </a:lnSpc>
              <a:spcAft>
                <a:spcPts val="0"/>
              </a:spcAft>
            </a:pPr>
            <a:r>
              <a:rPr lang="id-ID" sz="3000" b="1" dirty="0" smtClean="0">
                <a:latin typeface="Aharoni" pitchFamily="2" charset="-79"/>
                <a:ea typeface="Calibri"/>
                <a:cs typeface="Aharoni" pitchFamily="2" charset="-79"/>
              </a:rPr>
              <a:t>Akta diurna</a:t>
            </a:r>
            <a:r>
              <a:rPr lang="id-ID" sz="3000" b="1" i="1" dirty="0" smtClean="0">
                <a:latin typeface="Aharoni" pitchFamily="2" charset="-79"/>
                <a:ea typeface="Calibri"/>
                <a:cs typeface="Aharoni" pitchFamily="2" charset="-79"/>
              </a:rPr>
              <a:t>. </a:t>
            </a:r>
          </a:p>
          <a:p>
            <a:pPr lvl="0" algn="ctr">
              <a:lnSpc>
                <a:spcPct val="115000"/>
              </a:lnSpc>
              <a:spcAft>
                <a:spcPts val="0"/>
              </a:spcAft>
            </a:pPr>
            <a:r>
              <a:rPr lang="id-ID" sz="3000" b="1" i="1" dirty="0" smtClean="0">
                <a:latin typeface="Aharoni" pitchFamily="2" charset="-79"/>
                <a:ea typeface="Calibri"/>
                <a:cs typeface="Aharoni" pitchFamily="2" charset="-79"/>
              </a:rPr>
              <a:t>(Acta Diurna)</a:t>
            </a:r>
          </a:p>
          <a:p>
            <a:pPr lvl="0">
              <a:lnSpc>
                <a:spcPct val="115000"/>
              </a:lnSpc>
              <a:spcAft>
                <a:spcPts val="0"/>
              </a:spcAft>
            </a:pPr>
            <a:endParaRPr lang="id-ID" b="1" dirty="0" smtClean="0">
              <a:latin typeface="Aharoni" pitchFamily="2" charset="-79"/>
              <a:ea typeface="Calibri"/>
              <a:cs typeface="Aharoni" pitchFamily="2" charset="-79"/>
            </a:endParaRPr>
          </a:p>
          <a:p>
            <a:pPr lvl="0">
              <a:lnSpc>
                <a:spcPct val="115000"/>
              </a:lnSpc>
              <a:spcAft>
                <a:spcPts val="0"/>
              </a:spcAft>
            </a:pPr>
            <a:r>
              <a:rPr lang="id-ID" dirty="0" smtClean="0">
                <a:latin typeface="Aharoni" pitchFamily="2" charset="-79"/>
                <a:ea typeface="Calibri"/>
                <a:cs typeface="Aharoni" pitchFamily="2" charset="-79"/>
              </a:rPr>
              <a:t>Gaius Julius Caesar juga seorang penulis hebat yang ikut memperkaya kesusastraan klasik melalui karya berjudul </a:t>
            </a:r>
            <a:r>
              <a:rPr lang="id-ID" i="1" dirty="0" smtClean="0">
                <a:latin typeface="Aharoni" pitchFamily="2" charset="-79"/>
                <a:ea typeface="Calibri"/>
                <a:cs typeface="Aharoni" pitchFamily="2" charset="-79"/>
              </a:rPr>
              <a:t>De bello Gallico</a:t>
            </a:r>
            <a:r>
              <a:rPr lang="id-ID" dirty="0" smtClean="0">
                <a:latin typeface="Aharoni" pitchFamily="2" charset="-79"/>
                <a:ea typeface="Calibri"/>
                <a:cs typeface="Aharoni" pitchFamily="2" charset="-79"/>
              </a:rPr>
              <a:t>. Ia adalah pelopor jurnalisme pertama di dunia. </a:t>
            </a:r>
          </a:p>
          <a:p>
            <a:pPr lvl="0">
              <a:lnSpc>
                <a:spcPct val="115000"/>
              </a:lnSpc>
              <a:spcAft>
                <a:spcPts val="0"/>
              </a:spcAft>
            </a:pPr>
            <a:endParaRPr lang="id-ID" dirty="0" smtClean="0">
              <a:latin typeface="Aharoni" pitchFamily="2" charset="-79"/>
              <a:ea typeface="Calibri"/>
              <a:cs typeface="Aharoni" pitchFamily="2" charset="-79"/>
            </a:endParaRPr>
          </a:p>
          <a:p>
            <a:pPr lvl="0">
              <a:lnSpc>
                <a:spcPct val="115000"/>
              </a:lnSpc>
              <a:spcAft>
                <a:spcPts val="0"/>
              </a:spcAft>
            </a:pPr>
            <a:r>
              <a:rPr lang="id-ID" dirty="0" smtClean="0">
                <a:latin typeface="Aharoni" pitchFamily="2" charset="-79"/>
                <a:ea typeface="Calibri"/>
                <a:cs typeface="Aharoni" pitchFamily="2" charset="-79"/>
              </a:rPr>
              <a:t>Pada tahun 59 SM, Julius Caesar membuat terobosan baru dengan mengumumkan hasil rapat senator melalui papan pengumuman secara rutin. Papan pengumuman itu dipasang di tempat umum agar diketahui orang banyak. </a:t>
            </a:r>
          </a:p>
          <a:p>
            <a:pPr lvl="0">
              <a:lnSpc>
                <a:spcPct val="115000"/>
              </a:lnSpc>
              <a:spcAft>
                <a:spcPts val="0"/>
              </a:spcAft>
            </a:pPr>
            <a:r>
              <a:rPr lang="id-ID" dirty="0" smtClean="0">
                <a:latin typeface="Aharoni" pitchFamily="2" charset="-79"/>
                <a:ea typeface="Calibri"/>
                <a:cs typeface="Aharoni" pitchFamily="2" charset="-79"/>
              </a:rPr>
              <a:t>Papan-papan pengumuman itu selanjutnya disebut A</a:t>
            </a:r>
            <a:r>
              <a:rPr lang="id-ID" i="1" dirty="0" smtClean="0">
                <a:latin typeface="Aharoni" pitchFamily="2" charset="-79"/>
                <a:ea typeface="Calibri"/>
                <a:cs typeface="Aharoni" pitchFamily="2" charset="-79"/>
              </a:rPr>
              <a:t>cta Diurna</a:t>
            </a:r>
            <a:r>
              <a:rPr lang="id-ID" dirty="0" smtClean="0">
                <a:latin typeface="Aharoni" pitchFamily="2" charset="-79"/>
                <a:ea typeface="Calibri"/>
                <a:cs typeface="Aharoni" pitchFamily="2" charset="-79"/>
              </a:rPr>
              <a:t>. </a:t>
            </a:r>
            <a:r>
              <a:rPr lang="id-ID" i="1" dirty="0" smtClean="0">
                <a:latin typeface="Aharoni" pitchFamily="2" charset="-79"/>
                <a:ea typeface="Calibri"/>
                <a:cs typeface="Aharoni" pitchFamily="2" charset="-79"/>
              </a:rPr>
              <a:t>Acta Diurna </a:t>
            </a:r>
            <a:r>
              <a:rPr lang="id-ID" dirty="0" smtClean="0">
                <a:latin typeface="Aharoni" pitchFamily="2" charset="-79"/>
                <a:ea typeface="Calibri"/>
                <a:cs typeface="Aharoni" pitchFamily="2" charset="-79"/>
              </a:rPr>
              <a:t>diakui sebagai koran generasi pertama di dunia. </a:t>
            </a:r>
            <a:endParaRPr lang="id-ID" dirty="0">
              <a:latin typeface="Aharoni" pitchFamily="2" charset="-79"/>
              <a:ea typeface="Calibri"/>
              <a:cs typeface="Aharoni" pitchFamily="2" charset="-79"/>
            </a:endParaRPr>
          </a:p>
        </p:txBody>
      </p:sp>
      <p:pic>
        <p:nvPicPr>
          <p:cNvPr id="1026" name="Picture 2" descr="D:\Bahan Mengajar\Dasar Jurnalistik\Fot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555917"/>
            <a:ext cx="3528392" cy="12574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24128" y="6309320"/>
            <a:ext cx="3456384"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4000" dirty="0">
                <a:solidFill>
                  <a:srgbClr val="FFFF00"/>
                </a:solidFill>
                <a:latin typeface="Aharoni" pitchFamily="2" charset="-79"/>
                <a:cs typeface="Aharoni" pitchFamily="2" charset="-79"/>
              </a:rPr>
              <a:t>S E J A R A H </a:t>
            </a:r>
          </a:p>
        </p:txBody>
      </p:sp>
      <p:pic>
        <p:nvPicPr>
          <p:cNvPr id="4" name="Picture 2" descr="D:\Bahan Mengajar\Dasar Jurnalistik\Foto\Gaius Julius Ces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228" y="188640"/>
            <a:ext cx="248427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06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016" y="908720"/>
            <a:ext cx="8748464" cy="3672408"/>
          </a:xfrm>
        </p:spPr>
        <p:txBody>
          <a:bodyPr>
            <a:noAutofit/>
          </a:bodyPr>
          <a:lstStyle/>
          <a:p>
            <a:pPr lvl="0">
              <a:lnSpc>
                <a:spcPct val="115000"/>
              </a:lnSpc>
              <a:spcAft>
                <a:spcPts val="0"/>
              </a:spcAft>
            </a:pPr>
            <a:endParaRPr lang="id-ID" sz="2400" dirty="0">
              <a:latin typeface="Aharoni" pitchFamily="2" charset="-79"/>
              <a:ea typeface="Calibri"/>
              <a:cs typeface="Aharoni" pitchFamily="2" charset="-79"/>
            </a:endParaRPr>
          </a:p>
          <a:p>
            <a:pPr marL="457200">
              <a:lnSpc>
                <a:spcPct val="115000"/>
              </a:lnSpc>
              <a:spcAft>
                <a:spcPts val="0"/>
              </a:spcAft>
            </a:pPr>
            <a:r>
              <a:rPr lang="id-ID" sz="2400" dirty="0">
                <a:latin typeface="Aharoni" pitchFamily="2" charset="-79"/>
                <a:ea typeface="Calibri"/>
                <a:cs typeface="Aharoni" pitchFamily="2" charset="-79"/>
              </a:rPr>
              <a:t>Secara harfiah </a:t>
            </a:r>
            <a:r>
              <a:rPr lang="id-ID" sz="2400" i="1" dirty="0">
                <a:latin typeface="Aharoni" pitchFamily="2" charset="-79"/>
                <a:ea typeface="Calibri"/>
                <a:cs typeface="Aharoni" pitchFamily="2" charset="-79"/>
              </a:rPr>
              <a:t>Acta Diurna</a:t>
            </a:r>
            <a:r>
              <a:rPr lang="id-ID" sz="2400" dirty="0">
                <a:latin typeface="Aharoni" pitchFamily="2" charset="-79"/>
                <a:ea typeface="Calibri"/>
                <a:cs typeface="Aharoni" pitchFamily="2" charset="-79"/>
              </a:rPr>
              <a:t> berarti catatan harian. Karena saat itu belum dikenal teknologi cetak dan kertas, </a:t>
            </a:r>
            <a:r>
              <a:rPr lang="id-ID" sz="2400" i="1" dirty="0">
                <a:latin typeface="Aharoni" pitchFamily="2" charset="-79"/>
                <a:ea typeface="Calibri"/>
                <a:cs typeface="Aharoni" pitchFamily="2" charset="-79"/>
              </a:rPr>
              <a:t>Acta </a:t>
            </a:r>
            <a:r>
              <a:rPr lang="id-ID" sz="2400" i="1" dirty="0" smtClean="0">
                <a:latin typeface="Aharoni" pitchFamily="2" charset="-79"/>
                <a:ea typeface="Calibri"/>
                <a:cs typeface="Aharoni" pitchFamily="2" charset="-79"/>
              </a:rPr>
              <a:t>Diurna</a:t>
            </a:r>
            <a:r>
              <a:rPr lang="id-ID" sz="2400" dirty="0">
                <a:latin typeface="Aharoni" pitchFamily="2" charset="-79"/>
                <a:ea typeface="Calibri"/>
                <a:cs typeface="Aharoni" pitchFamily="2" charset="-79"/>
              </a:rPr>
              <a:t> </a:t>
            </a:r>
            <a:r>
              <a:rPr lang="id-ID" sz="2400" dirty="0" smtClean="0">
                <a:latin typeface="Aharoni" pitchFamily="2" charset="-79"/>
                <a:ea typeface="Calibri"/>
                <a:cs typeface="Aharoni" pitchFamily="2" charset="-79"/>
              </a:rPr>
              <a:t>dtulis </a:t>
            </a:r>
            <a:r>
              <a:rPr lang="id-ID" sz="2400" dirty="0">
                <a:latin typeface="Aharoni" pitchFamily="2" charset="-79"/>
                <a:ea typeface="Calibri"/>
                <a:cs typeface="Aharoni" pitchFamily="2" charset="-79"/>
              </a:rPr>
              <a:t>dengan cara dipahat pada batu atau logam. </a:t>
            </a:r>
          </a:p>
          <a:p>
            <a:pPr marL="457200">
              <a:lnSpc>
                <a:spcPct val="115000"/>
              </a:lnSpc>
              <a:spcAft>
                <a:spcPts val="1000"/>
              </a:spcAft>
            </a:pPr>
            <a:r>
              <a:rPr lang="id-ID" sz="2400" dirty="0">
                <a:latin typeface="Aharoni" pitchFamily="2" charset="-79"/>
                <a:ea typeface="Calibri"/>
                <a:cs typeface="Aharoni" pitchFamily="2" charset="-79"/>
              </a:rPr>
              <a:t>Jelas sekali bahwa </a:t>
            </a:r>
            <a:r>
              <a:rPr lang="id-ID" sz="2400" i="1" dirty="0">
                <a:latin typeface="Aharoni" pitchFamily="2" charset="-79"/>
                <a:ea typeface="Calibri"/>
                <a:cs typeface="Aharoni" pitchFamily="2" charset="-79"/>
              </a:rPr>
              <a:t>Acta Diurna</a:t>
            </a:r>
            <a:r>
              <a:rPr lang="id-ID" sz="2400" dirty="0">
                <a:latin typeface="Aharoni" pitchFamily="2" charset="-79"/>
                <a:ea typeface="Calibri"/>
                <a:cs typeface="Aharoni" pitchFamily="2" charset="-79"/>
              </a:rPr>
              <a:t> adalah alat komunikasi massa pertama. Papan pengumuman ini sekaligus mengawali kegiatan pengarsipan dan pendokumentasian dalam bentuk tertulis</a:t>
            </a:r>
            <a:r>
              <a:rPr lang="id-ID" sz="2400" dirty="0" smtClean="0">
                <a:latin typeface="Aharoni" pitchFamily="2" charset="-79"/>
                <a:ea typeface="Calibri"/>
                <a:cs typeface="Aharoni" pitchFamily="2" charset="-79"/>
              </a:rPr>
              <a:t>.</a:t>
            </a:r>
            <a:endParaRPr lang="id-ID" sz="2400" dirty="0">
              <a:latin typeface="Aharoni" pitchFamily="2" charset="-79"/>
              <a:ea typeface="Calibri"/>
              <a:cs typeface="Aharoni" pitchFamily="2" charset="-79"/>
            </a:endParaRPr>
          </a:p>
        </p:txBody>
      </p:sp>
      <p:pic>
        <p:nvPicPr>
          <p:cNvPr id="1026" name="Picture 2" descr="D:\Bahan Mengajar\Dasar Jurnalistik\Fot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799425"/>
            <a:ext cx="4081958" cy="14547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32040" y="5733256"/>
            <a:ext cx="3744416" cy="3600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4000" dirty="0">
                <a:solidFill>
                  <a:srgbClr val="FFFF00"/>
                </a:solidFill>
                <a:latin typeface="Aharoni" pitchFamily="2" charset="-79"/>
                <a:cs typeface="Aharoni" pitchFamily="2" charset="-79"/>
              </a:rPr>
              <a:t>S E J A R A H </a:t>
            </a:r>
          </a:p>
        </p:txBody>
      </p:sp>
    </p:spTree>
    <p:extLst>
      <p:ext uri="{BB962C8B-B14F-4D97-AF65-F5344CB8AC3E}">
        <p14:creationId xmlns:p14="http://schemas.microsoft.com/office/powerpoint/2010/main" val="7236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D:\Bahan Mengajar\Dasar Jurnalistik\Fot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76" y="2204864"/>
            <a:ext cx="8486196"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3648" y="908720"/>
            <a:ext cx="6264696" cy="1200329"/>
          </a:xfrm>
          <a:prstGeom prst="rect">
            <a:avLst/>
          </a:prstGeom>
          <a:noFill/>
        </p:spPr>
        <p:txBody>
          <a:bodyPr wrap="square" rtlCol="0">
            <a:spAutoFit/>
          </a:bodyPr>
          <a:lstStyle/>
          <a:p>
            <a:pPr algn="ctr"/>
            <a:r>
              <a:rPr lang="id-ID" sz="7200" dirty="0" smtClean="0">
                <a:solidFill>
                  <a:srgbClr val="FFFF00"/>
                </a:solidFill>
                <a:latin typeface="Aharoni" pitchFamily="2" charset="-79"/>
                <a:cs typeface="Aharoni" pitchFamily="2" charset="-79"/>
              </a:rPr>
              <a:t>S E J A R A H </a:t>
            </a:r>
            <a:endParaRPr lang="id-ID" sz="7200" dirty="0">
              <a:solidFill>
                <a:srgbClr val="FFFF00"/>
              </a:solidFill>
              <a:latin typeface="Aharoni" pitchFamily="2" charset="-79"/>
              <a:cs typeface="Aharoni" pitchFamily="2" charset="-79"/>
            </a:endParaRPr>
          </a:p>
        </p:txBody>
      </p:sp>
    </p:spTree>
    <p:extLst>
      <p:ext uri="{BB962C8B-B14F-4D97-AF65-F5344CB8AC3E}">
        <p14:creationId xmlns:p14="http://schemas.microsoft.com/office/powerpoint/2010/main" val="365344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260648"/>
            <a:ext cx="8748464" cy="5904656"/>
          </a:xfrm>
        </p:spPr>
        <p:txBody>
          <a:bodyPr>
            <a:normAutofit fontScale="92500" lnSpcReduction="10000"/>
          </a:bodyPr>
          <a:lstStyle/>
          <a:p>
            <a:pPr algn="just">
              <a:lnSpc>
                <a:spcPct val="115000"/>
              </a:lnSpc>
              <a:spcAft>
                <a:spcPts val="1000"/>
              </a:spcAft>
            </a:pPr>
            <a:endParaRPr lang="id-ID" b="1" i="1" dirty="0" smtClean="0">
              <a:latin typeface="Times New Roman"/>
              <a:ea typeface="Times New Roman"/>
              <a:cs typeface="Times New Roman"/>
            </a:endParaRPr>
          </a:p>
          <a:p>
            <a:pPr marL="285750" indent="-285750" algn="just">
              <a:lnSpc>
                <a:spcPct val="115000"/>
              </a:lnSpc>
              <a:spcAft>
                <a:spcPts val="1000"/>
              </a:spcAft>
              <a:buFontTx/>
              <a:buChar char="-"/>
            </a:pPr>
            <a:r>
              <a:rPr lang="id-ID" sz="2400" b="1" i="1" dirty="0" smtClean="0">
                <a:solidFill>
                  <a:schemeClr val="bg2">
                    <a:lumMod val="90000"/>
                  </a:schemeClr>
                </a:solidFill>
                <a:latin typeface="Times New Roman"/>
                <a:ea typeface="Calibri"/>
                <a:cs typeface="Times New Roman"/>
              </a:rPr>
              <a:t>Masa Penjajahan Kolonial (Belanda)</a:t>
            </a:r>
          </a:p>
          <a:p>
            <a:pPr marL="285750" indent="-285750" algn="just">
              <a:lnSpc>
                <a:spcPct val="115000"/>
              </a:lnSpc>
              <a:spcAft>
                <a:spcPts val="1000"/>
              </a:spcAft>
              <a:buFontTx/>
              <a:buChar char="-"/>
            </a:pPr>
            <a:endParaRPr lang="id-ID" sz="2400" b="1" i="1" dirty="0">
              <a:latin typeface="Times New Roman"/>
              <a:ea typeface="Calibri"/>
              <a:cs typeface="Times New Roman"/>
            </a:endParaRPr>
          </a:p>
          <a:p>
            <a:pPr lvl="0">
              <a:lnSpc>
                <a:spcPct val="115000"/>
              </a:lnSpc>
              <a:spcAft>
                <a:spcPts val="0"/>
              </a:spcAft>
            </a:pPr>
            <a:r>
              <a:rPr lang="id-ID" sz="2400" dirty="0">
                <a:ea typeface="Calibri"/>
                <a:cs typeface="Times New Roman"/>
              </a:rPr>
              <a:t>Pada tahun 1615 atas perintah Jan Pieterzoon Coen, yang kemudian pada tahun 1619 menjadi Gubernur Jenderal VOC, diterbitkan “Memories der Nouvelles”, yang ditulis dengan </a:t>
            </a:r>
            <a:r>
              <a:rPr lang="id-ID" sz="2400" dirty="0" smtClean="0">
                <a:ea typeface="Calibri"/>
                <a:cs typeface="Times New Roman"/>
              </a:rPr>
              <a:t>tangan.Dengan </a:t>
            </a:r>
            <a:r>
              <a:rPr lang="id-ID" sz="2400" dirty="0">
                <a:ea typeface="Calibri"/>
                <a:cs typeface="Times New Roman"/>
              </a:rPr>
              <a:t>demikian, dapatlah dikatakan bahwa “surat kabar” pertama di Indonesia ialah suatu penerbitan pemerintah VOC. Pada Maret 1688, tiba mesin cetak pertama di Indonesia dari negeri Belanda.</a:t>
            </a:r>
          </a:p>
          <a:p>
            <a:pPr marL="457200">
              <a:lnSpc>
                <a:spcPct val="115000"/>
              </a:lnSpc>
              <a:spcAft>
                <a:spcPts val="1000"/>
              </a:spcAft>
            </a:pPr>
            <a:r>
              <a:rPr lang="id-ID" sz="2400" dirty="0">
                <a:latin typeface="Times New Roman"/>
                <a:ea typeface="Times New Roman"/>
                <a:cs typeface="Times New Roman"/>
              </a:rPr>
              <a:t>Tujuan pendirian pers masa itu :</a:t>
            </a:r>
            <a:endParaRPr lang="id-ID" sz="2400" dirty="0">
              <a:ea typeface="Calibri"/>
              <a:cs typeface="Times New Roman"/>
            </a:endParaRPr>
          </a:p>
          <a:p>
            <a:pPr marL="895350" lvl="0" indent="-342900" defTabSz="1162050">
              <a:lnSpc>
                <a:spcPct val="115000"/>
              </a:lnSpc>
              <a:spcAft>
                <a:spcPts val="1000"/>
              </a:spcAft>
              <a:buSzPts val="1000"/>
              <a:buFont typeface="+mj-lt"/>
              <a:buAutoNum type="arabicPeriod"/>
            </a:pPr>
            <a:r>
              <a:rPr lang="id-ID" sz="2400" dirty="0">
                <a:latin typeface="Times New Roman"/>
                <a:ea typeface="Times New Roman"/>
                <a:cs typeface="Times New Roman"/>
              </a:rPr>
              <a:t>Untuk menegakkan penjajahan</a:t>
            </a:r>
            <a:endParaRPr lang="id-ID" sz="2400" dirty="0">
              <a:ea typeface="Calibri"/>
              <a:cs typeface="Times New Roman"/>
            </a:endParaRPr>
          </a:p>
          <a:p>
            <a:pPr marL="895350" lvl="0" indent="-342900" defTabSz="1162050">
              <a:lnSpc>
                <a:spcPct val="115000"/>
              </a:lnSpc>
              <a:spcAft>
                <a:spcPts val="1000"/>
              </a:spcAft>
              <a:buSzPts val="1000"/>
              <a:buFont typeface="+mj-lt"/>
              <a:buAutoNum type="arabicPeriod"/>
            </a:pPr>
            <a:r>
              <a:rPr lang="id-ID" sz="2400" dirty="0">
                <a:latin typeface="Times New Roman"/>
                <a:ea typeface="Times New Roman"/>
                <a:cs typeface="Times New Roman"/>
              </a:rPr>
              <a:t>Menentang pergerakan rakyat</a:t>
            </a:r>
            <a:endParaRPr lang="id-ID" sz="2400" dirty="0">
              <a:ea typeface="Calibri"/>
              <a:cs typeface="Times New Roman"/>
            </a:endParaRPr>
          </a:p>
          <a:p>
            <a:pPr marL="895350" lvl="0" indent="-342900" defTabSz="1162050">
              <a:lnSpc>
                <a:spcPct val="115000"/>
              </a:lnSpc>
              <a:spcAft>
                <a:spcPts val="1000"/>
              </a:spcAft>
              <a:buSzPts val="1000"/>
              <a:buFont typeface="+mj-lt"/>
              <a:buAutoNum type="arabicPeriod"/>
            </a:pPr>
            <a:r>
              <a:rPr lang="id-ID" sz="2400" dirty="0">
                <a:latin typeface="Times New Roman"/>
                <a:ea typeface="Times New Roman"/>
                <a:cs typeface="Times New Roman"/>
              </a:rPr>
              <a:t>Melancarkan </a:t>
            </a:r>
            <a:r>
              <a:rPr lang="id-ID" sz="2400" dirty="0" smtClean="0">
                <a:latin typeface="Times New Roman"/>
                <a:ea typeface="Times New Roman"/>
                <a:cs typeface="Times New Roman"/>
              </a:rPr>
              <a:t>perdagangan</a:t>
            </a:r>
            <a:endParaRPr lang="id-ID" sz="1800" b="1" i="1" dirty="0">
              <a:ea typeface="Calibri"/>
              <a:cs typeface="Times New Roman"/>
            </a:endParaRPr>
          </a:p>
        </p:txBody>
      </p:sp>
      <p:pic>
        <p:nvPicPr>
          <p:cNvPr id="1026" name="Picture 2" descr="D:\Bahan Mengajar\Dasar Jurnalistik\Fot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932" y="260648"/>
            <a:ext cx="2448273" cy="87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heel(1)">
                                      <p:cBhvr>
                                        <p:cTn id="14" dur="2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27384"/>
            <a:ext cx="8748464" cy="6741368"/>
          </a:xfrm>
        </p:spPr>
        <p:txBody>
          <a:bodyPr>
            <a:normAutofit/>
          </a:bodyPr>
          <a:lstStyle/>
          <a:p>
            <a:pPr algn="just">
              <a:lnSpc>
                <a:spcPct val="115000"/>
              </a:lnSpc>
              <a:spcAft>
                <a:spcPts val="1000"/>
              </a:spcAft>
            </a:pPr>
            <a:r>
              <a:rPr lang="id-ID" b="1" i="1" dirty="0" smtClean="0">
                <a:latin typeface="Times New Roman"/>
                <a:ea typeface="Times New Roman"/>
                <a:cs typeface="Times New Roman"/>
              </a:rPr>
              <a:t> </a:t>
            </a:r>
            <a:endParaRPr lang="id-ID" sz="1800" dirty="0" smtClean="0">
              <a:latin typeface="Times New Roman"/>
              <a:ea typeface="Calibri"/>
              <a:cs typeface="Times New Roman"/>
            </a:endParaRPr>
          </a:p>
          <a:p>
            <a:pPr marL="285750" indent="-285750" algn="just">
              <a:lnSpc>
                <a:spcPct val="115000"/>
              </a:lnSpc>
              <a:spcAft>
                <a:spcPts val="1000"/>
              </a:spcAft>
              <a:buFontTx/>
              <a:buChar char="-"/>
            </a:pPr>
            <a:r>
              <a:rPr lang="id-ID" sz="2400" b="1" i="1" dirty="0" smtClean="0">
                <a:solidFill>
                  <a:schemeClr val="bg2">
                    <a:lumMod val="75000"/>
                  </a:schemeClr>
                </a:solidFill>
                <a:latin typeface="Times New Roman"/>
                <a:ea typeface="Calibri"/>
                <a:cs typeface="Times New Roman"/>
              </a:rPr>
              <a:t> Masa Penjajahan Jepang</a:t>
            </a:r>
          </a:p>
          <a:p>
            <a:pPr algn="just">
              <a:lnSpc>
                <a:spcPct val="115000"/>
              </a:lnSpc>
              <a:spcAft>
                <a:spcPts val="1000"/>
              </a:spcAft>
            </a:pPr>
            <a:endParaRPr lang="id-ID" sz="1800" b="1" i="1" dirty="0">
              <a:latin typeface="Times New Roman"/>
              <a:ea typeface="Calibri"/>
              <a:cs typeface="Times New Roman"/>
            </a:endParaRPr>
          </a:p>
          <a:p>
            <a:pPr lvl="0">
              <a:lnSpc>
                <a:spcPct val="115000"/>
              </a:lnSpc>
              <a:spcAft>
                <a:spcPts val="0"/>
              </a:spcAft>
            </a:pPr>
            <a:r>
              <a:rPr lang="id-ID" dirty="0" smtClean="0">
                <a:ea typeface="Calibri"/>
                <a:cs typeface="Times New Roman"/>
              </a:rPr>
              <a:t>Pers </a:t>
            </a:r>
            <a:r>
              <a:rPr lang="id-ID" dirty="0">
                <a:ea typeface="Calibri"/>
                <a:cs typeface="Times New Roman"/>
              </a:rPr>
              <a:t>di masa pendudukan Jepang semata-mata menjadi alat pemerintahan Jepang dan sifat </a:t>
            </a:r>
            <a:r>
              <a:rPr lang="id-ID" dirty="0" smtClean="0">
                <a:ea typeface="Calibri"/>
                <a:cs typeface="Times New Roman"/>
              </a:rPr>
              <a:t>pro-Jepang.</a:t>
            </a:r>
          </a:p>
          <a:p>
            <a:pPr lvl="0">
              <a:lnSpc>
                <a:spcPct val="115000"/>
              </a:lnSpc>
              <a:spcAft>
                <a:spcPts val="0"/>
              </a:spcAft>
            </a:pPr>
            <a:r>
              <a:rPr lang="id-ID" dirty="0" smtClean="0">
                <a:ea typeface="Calibri"/>
                <a:cs typeface="Times New Roman"/>
              </a:rPr>
              <a:t>Pers </a:t>
            </a:r>
            <a:r>
              <a:rPr lang="id-ID" dirty="0">
                <a:ea typeface="Calibri"/>
                <a:cs typeface="Times New Roman"/>
              </a:rPr>
              <a:t>nasional masa pendudukan Jepang memang mengalami penderitaan dan pengekangan kebebasan yang lebih daripada zaman Belanda. Namun, ada beberapa keuntungan yang didapat oleh para wartawan atau insan pers di indonesia yang bekerja pada penerbitan Jepang, antara lain sebagai berikut:</a:t>
            </a:r>
          </a:p>
          <a:p>
            <a:pPr marL="800100" lvl="0" indent="-342900">
              <a:lnSpc>
                <a:spcPct val="115000"/>
              </a:lnSpc>
              <a:spcAft>
                <a:spcPts val="0"/>
              </a:spcAft>
              <a:buFont typeface="+mj-lt"/>
              <a:buAutoNum type="arabicPeriod"/>
            </a:pPr>
            <a:r>
              <a:rPr lang="id-ID" sz="1800" dirty="0">
                <a:latin typeface="Times New Roman"/>
                <a:ea typeface="Times New Roman"/>
                <a:cs typeface="Times New Roman"/>
              </a:rPr>
              <a:t>Pengalaman yang diperoleh para karyawan pers Indonesia bertambah. </a:t>
            </a:r>
            <a:r>
              <a:rPr lang="id-ID" sz="1800" dirty="0" smtClean="0">
                <a:latin typeface="Times New Roman"/>
                <a:ea typeface="Times New Roman"/>
                <a:cs typeface="Times New Roman"/>
              </a:rPr>
              <a:t> </a:t>
            </a:r>
            <a:endParaRPr lang="id-ID" sz="1600" dirty="0">
              <a:ea typeface="Calibri"/>
              <a:cs typeface="Times New Roman"/>
            </a:endParaRPr>
          </a:p>
          <a:p>
            <a:pPr marL="800100" lvl="0" indent="-342900">
              <a:lnSpc>
                <a:spcPct val="115000"/>
              </a:lnSpc>
              <a:spcAft>
                <a:spcPts val="0"/>
              </a:spcAft>
              <a:buFont typeface="+mj-lt"/>
              <a:buAutoNum type="arabicPeriod"/>
            </a:pPr>
            <a:r>
              <a:rPr lang="id-ID" sz="1800" dirty="0">
                <a:latin typeface="Times New Roman"/>
                <a:ea typeface="Times New Roman"/>
                <a:cs typeface="Times New Roman"/>
              </a:rPr>
              <a:t>Penggunaan bahasa Indonesia dalam pemberitaan makin seering dan luas. Penjajah Jepang berusaha menghapus bahasa Belanda dengan kebijakan menggunakan bahasa Indonesia dalam berbagai kesempatan. </a:t>
            </a:r>
            <a:r>
              <a:rPr lang="id-ID" sz="1800" dirty="0" smtClean="0">
                <a:latin typeface="Times New Roman"/>
                <a:ea typeface="Times New Roman"/>
                <a:cs typeface="Times New Roman"/>
              </a:rPr>
              <a:t> </a:t>
            </a:r>
            <a:endParaRPr lang="id-ID" sz="1600" dirty="0">
              <a:ea typeface="Calibri"/>
              <a:cs typeface="Times New Roman"/>
            </a:endParaRPr>
          </a:p>
          <a:p>
            <a:pPr marL="800100" lvl="0" indent="-342900">
              <a:lnSpc>
                <a:spcPct val="115000"/>
              </a:lnSpc>
              <a:spcAft>
                <a:spcPts val="1000"/>
              </a:spcAft>
              <a:buFont typeface="+mj-lt"/>
              <a:buAutoNum type="arabicPeriod"/>
            </a:pPr>
            <a:r>
              <a:rPr lang="id-ID" sz="1800" dirty="0">
                <a:latin typeface="Times New Roman"/>
                <a:ea typeface="Times New Roman"/>
                <a:cs typeface="Times New Roman"/>
              </a:rPr>
              <a:t>Adanya pengajaran untuk rakyat agar berfikir kritis terhadap berita yang disajikan oleh sumber-sumber resmi Jepang. Selain itu, kekejaman dan penderitaan yang dialami pada masa pendudukan Jepang memudahkan para pemimpin bangsa memberikan semangat untuk melawan </a:t>
            </a:r>
            <a:r>
              <a:rPr lang="id-ID" sz="1800" dirty="0" smtClean="0">
                <a:latin typeface="Times New Roman"/>
                <a:ea typeface="Times New Roman"/>
                <a:cs typeface="Times New Roman"/>
              </a:rPr>
              <a:t>penjajah</a:t>
            </a:r>
            <a:endParaRPr lang="id-ID" sz="1600" dirty="0">
              <a:ea typeface="Calibri"/>
              <a:cs typeface="Times New Roman"/>
            </a:endParaRPr>
          </a:p>
        </p:txBody>
      </p:sp>
      <p:pic>
        <p:nvPicPr>
          <p:cNvPr id="1026" name="Picture 2" descr="D:\Bahan Mengajar\Dasar Jurnalistik\Fot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16632"/>
            <a:ext cx="2448272" cy="87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41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620688"/>
            <a:ext cx="8748464" cy="5760640"/>
          </a:xfrm>
        </p:spPr>
        <p:txBody>
          <a:bodyPr>
            <a:normAutofit/>
          </a:bodyPr>
          <a:lstStyle/>
          <a:p>
            <a:pPr algn="just">
              <a:lnSpc>
                <a:spcPct val="115000"/>
              </a:lnSpc>
              <a:spcAft>
                <a:spcPts val="1000"/>
              </a:spcAft>
            </a:pPr>
            <a:r>
              <a:rPr lang="id-ID" sz="3600" b="1" i="1" dirty="0" smtClean="0">
                <a:solidFill>
                  <a:prstClr val="black">
                    <a:tint val="75000"/>
                  </a:prstClr>
                </a:solidFill>
                <a:latin typeface="Times New Roman"/>
                <a:ea typeface="Calibri"/>
                <a:cs typeface="Times New Roman"/>
              </a:rPr>
              <a:t>Pasca Kemerdekaan</a:t>
            </a:r>
          </a:p>
          <a:p>
            <a:pPr marL="285750" lvl="0" indent="-285750" algn="just">
              <a:lnSpc>
                <a:spcPct val="115000"/>
              </a:lnSpc>
              <a:spcAft>
                <a:spcPts val="1000"/>
              </a:spcAft>
              <a:buFontTx/>
              <a:buChar char="-"/>
            </a:pPr>
            <a:endParaRPr lang="id-ID" b="1" i="1" dirty="0">
              <a:solidFill>
                <a:prstClr val="black">
                  <a:tint val="75000"/>
                </a:prstClr>
              </a:solidFill>
              <a:ea typeface="Calibri"/>
              <a:cs typeface="Times New Roman"/>
            </a:endParaRPr>
          </a:p>
          <a:p>
            <a:pPr marL="342900" lvl="0" indent="-342900">
              <a:buFont typeface="Calibri"/>
              <a:buChar char="-"/>
            </a:pPr>
            <a:r>
              <a:rPr lang="id-ID" sz="1800" b="1" dirty="0">
                <a:latin typeface="Times New Roman"/>
                <a:ea typeface="Calibri"/>
                <a:cs typeface="Times New Roman"/>
              </a:rPr>
              <a:t>Per</a:t>
            </a:r>
            <a:r>
              <a:rPr lang="id-ID" b="1" dirty="0">
                <a:latin typeface="Times New Roman"/>
                <a:ea typeface="Calibri"/>
                <a:cs typeface="Times New Roman"/>
              </a:rPr>
              <a:t>s Pada zaman Orde lama</a:t>
            </a:r>
            <a:r>
              <a:rPr lang="id-ID" dirty="0">
                <a:latin typeface="Times New Roman"/>
                <a:ea typeface="Calibri"/>
                <a:cs typeface="Times New Roman"/>
              </a:rPr>
              <a:t> : </a:t>
            </a:r>
            <a:endParaRPr lang="id-ID" dirty="0" smtClean="0">
              <a:latin typeface="Times New Roman"/>
              <a:ea typeface="Calibri"/>
              <a:cs typeface="Times New Roman"/>
            </a:endParaRPr>
          </a:p>
          <a:p>
            <a:pPr lvl="0"/>
            <a:r>
              <a:rPr lang="id-ID" dirty="0">
                <a:latin typeface="Times New Roman"/>
                <a:ea typeface="Calibri"/>
                <a:cs typeface="Times New Roman"/>
              </a:rPr>
              <a:t>B</a:t>
            </a:r>
            <a:r>
              <a:rPr lang="id-ID" dirty="0" smtClean="0">
                <a:latin typeface="Times New Roman"/>
                <a:ea typeface="Calibri"/>
                <a:cs typeface="Times New Roman"/>
              </a:rPr>
              <a:t>erjalan </a:t>
            </a:r>
            <a:r>
              <a:rPr lang="id-ID" dirty="0">
                <a:latin typeface="Times New Roman"/>
                <a:ea typeface="Calibri"/>
                <a:cs typeface="Times New Roman"/>
              </a:rPr>
              <a:t>antara tahun 1945-1966. Pers orde lama dimulai ketika Indonesia merdeka. Wartawan Indonesia mengambil alih percetakan-percetakan asing dan mulai menerbitkan surat kabarnya sendiri. </a:t>
            </a:r>
            <a:endParaRPr lang="id-ID" dirty="0" smtClean="0">
              <a:latin typeface="Times New Roman"/>
              <a:ea typeface="Calibri"/>
              <a:cs typeface="Times New Roman"/>
            </a:endParaRPr>
          </a:p>
          <a:p>
            <a:pPr lvl="0"/>
            <a:endParaRPr lang="id-ID" dirty="0">
              <a:latin typeface="Times New Roman"/>
              <a:ea typeface="Calibri"/>
              <a:cs typeface="Times New Roman"/>
            </a:endParaRPr>
          </a:p>
          <a:p>
            <a:pPr marL="342900" lvl="0" indent="-342900">
              <a:buFont typeface="Calibri"/>
              <a:buChar char="-"/>
            </a:pPr>
            <a:r>
              <a:rPr lang="id-ID" b="1" dirty="0">
                <a:latin typeface="Times New Roman"/>
                <a:ea typeface="Calibri"/>
                <a:cs typeface="Times New Roman"/>
              </a:rPr>
              <a:t>Pers Pada Orde Baru</a:t>
            </a:r>
            <a:r>
              <a:rPr lang="id-ID" dirty="0">
                <a:latin typeface="Times New Roman"/>
                <a:ea typeface="Calibri"/>
                <a:cs typeface="Times New Roman"/>
              </a:rPr>
              <a:t> : </a:t>
            </a:r>
            <a:endParaRPr lang="id-ID" dirty="0" smtClean="0">
              <a:latin typeface="Times New Roman"/>
              <a:ea typeface="Calibri"/>
              <a:cs typeface="Times New Roman"/>
            </a:endParaRPr>
          </a:p>
          <a:p>
            <a:pPr lvl="0"/>
            <a:r>
              <a:rPr lang="id-ID" dirty="0" smtClean="0">
                <a:latin typeface="Times New Roman"/>
                <a:ea typeface="Calibri"/>
                <a:cs typeface="Times New Roman"/>
              </a:rPr>
              <a:t>Pers </a:t>
            </a:r>
            <a:r>
              <a:rPr lang="id-ID" dirty="0">
                <a:latin typeface="Times New Roman"/>
                <a:ea typeface="Calibri"/>
                <a:cs typeface="Times New Roman"/>
              </a:rPr>
              <a:t>pada masa orde baru dimulai ketika pemerintahan Presiden Soeharto (</a:t>
            </a:r>
            <a:r>
              <a:rPr lang="id-ID" dirty="0" smtClean="0">
                <a:latin typeface="Times New Roman"/>
                <a:ea typeface="Calibri"/>
                <a:cs typeface="Times New Roman"/>
              </a:rPr>
              <a:t>1966-1998)</a:t>
            </a:r>
          </a:p>
          <a:p>
            <a:pPr lvl="0"/>
            <a:r>
              <a:rPr lang="id-ID" dirty="0" smtClean="0">
                <a:latin typeface="Times New Roman"/>
                <a:ea typeface="Times New Roman"/>
              </a:rPr>
              <a:t>Hakekat </a:t>
            </a:r>
            <a:r>
              <a:rPr lang="id-ID" dirty="0">
                <a:latin typeface="Times New Roman"/>
                <a:ea typeface="Times New Roman"/>
              </a:rPr>
              <a:t>pers Pancasila adalah pers yang sehat, pers yang bebas dan bertanggung jawab dalam menjalankan fungsinya sebagai penyebar informasi yang benar dan objektif, penyalur aspirasi rakyat, dan kontrol sosial yang </a:t>
            </a:r>
            <a:r>
              <a:rPr lang="id-ID" dirty="0" smtClean="0">
                <a:latin typeface="Times New Roman"/>
                <a:ea typeface="Times New Roman"/>
              </a:rPr>
              <a:t>konstruktif. Penyebarluasan </a:t>
            </a:r>
            <a:r>
              <a:rPr lang="id-ID" dirty="0">
                <a:latin typeface="Times New Roman"/>
                <a:ea typeface="Times New Roman"/>
              </a:rPr>
              <a:t>tentang Proklamasi Kemerdekaan Republik Indonesia dilakukan oleh wartawan-wartawan Indonesia di Domei, di bawah pimpinan Adam Malik</a:t>
            </a:r>
            <a:r>
              <a:rPr lang="id-ID" dirty="0" smtClean="0">
                <a:latin typeface="Times New Roman"/>
                <a:ea typeface="Times New Roman"/>
              </a:rPr>
              <a:t>.</a:t>
            </a:r>
            <a:endParaRPr lang="id-ID" dirty="0">
              <a:latin typeface="Times New Roman"/>
              <a:ea typeface="Times New Roman"/>
            </a:endParaRPr>
          </a:p>
        </p:txBody>
      </p:sp>
      <p:pic>
        <p:nvPicPr>
          <p:cNvPr id="1026" name="Picture 2" descr="D:\Bahan Mengajar\Dasar Jurnalistik\Fot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794" y="175105"/>
            <a:ext cx="3240360" cy="115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31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331640" y="5373216"/>
            <a:ext cx="6624736" cy="864096"/>
          </a:xfrm>
          <a:prstGeom prst="roundRect">
            <a:avLst/>
          </a:prstGeom>
          <a:solidFill>
            <a:schemeClr val="bg1">
              <a:lumMod val="6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solidFill>
                  <a:schemeClr val="tx1"/>
                </a:solidFill>
                <a:latin typeface="Arial Black" pitchFamily="34" charset="0"/>
              </a:rPr>
              <a:t>KONTRAK PERKULIAHAN</a:t>
            </a:r>
            <a:endParaRPr lang="id-ID" sz="3200" b="1" dirty="0">
              <a:solidFill>
                <a:schemeClr val="tx1"/>
              </a:solidFill>
              <a:latin typeface="Arial Black" pitchFamily="34" charset="0"/>
            </a:endParaRPr>
          </a:p>
        </p:txBody>
      </p:sp>
      <p:sp>
        <p:nvSpPr>
          <p:cNvPr id="5" name="Rounded Rectangle 4"/>
          <p:cNvSpPr/>
          <p:nvPr/>
        </p:nvSpPr>
        <p:spPr>
          <a:xfrm>
            <a:off x="179512" y="620688"/>
            <a:ext cx="8640960" cy="2520280"/>
          </a:xfrm>
          <a:prstGeom prst="roundRect">
            <a:avLst/>
          </a:prstGeom>
          <a:solidFill>
            <a:schemeClr val="bg2">
              <a:lumMod val="7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2000" b="1" dirty="0" smtClean="0">
              <a:solidFill>
                <a:schemeClr val="tx1"/>
              </a:solidFill>
            </a:endParaRPr>
          </a:p>
          <a:p>
            <a:pPr marL="342900" indent="-342900">
              <a:buFont typeface="Arial" pitchFamily="34" charset="0"/>
              <a:buChar char="•"/>
            </a:pPr>
            <a:r>
              <a:rPr lang="id-ID" sz="2000" b="1" dirty="0" smtClean="0">
                <a:solidFill>
                  <a:schemeClr val="tx1"/>
                </a:solidFill>
              </a:rPr>
              <a:t>Mahasiswa tidak boleh menggunakan: sepatu/baju santai, celana berbahan levis/jeans. Rambut harus tertata rapih</a:t>
            </a:r>
          </a:p>
          <a:p>
            <a:r>
              <a:rPr lang="id-ID" sz="2000" b="1" dirty="0" smtClean="0">
                <a:solidFill>
                  <a:schemeClr val="tx1"/>
                </a:solidFill>
              </a:rPr>
              <a:t> </a:t>
            </a:r>
          </a:p>
          <a:p>
            <a:pPr marL="342900" indent="-342900">
              <a:buFont typeface="Arial" pitchFamily="34" charset="0"/>
              <a:buChar char="•"/>
            </a:pPr>
            <a:r>
              <a:rPr lang="id-ID" sz="2000" b="1" dirty="0" smtClean="0">
                <a:solidFill>
                  <a:schemeClr val="tx1"/>
                </a:solidFill>
              </a:rPr>
              <a:t>Mahasiswi tidak boleh menggunakan: sepatu/baju santai, jilbab yang menonjolkan mode yang berlebihan . Wajib menggunakan Rok panjang</a:t>
            </a:r>
            <a:endParaRPr lang="id-ID" sz="2000" b="1" dirty="0">
              <a:solidFill>
                <a:schemeClr val="tx1"/>
              </a:solidFill>
            </a:endParaRPr>
          </a:p>
        </p:txBody>
      </p:sp>
    </p:spTree>
    <p:extLst>
      <p:ext uri="{BB962C8B-B14F-4D97-AF65-F5344CB8AC3E}">
        <p14:creationId xmlns:p14="http://schemas.microsoft.com/office/powerpoint/2010/main" val="7566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404664"/>
            <a:ext cx="8748464" cy="5760640"/>
          </a:xfrm>
        </p:spPr>
        <p:txBody>
          <a:bodyPr>
            <a:normAutofit/>
          </a:bodyPr>
          <a:lstStyle/>
          <a:p>
            <a:pPr algn="just">
              <a:lnSpc>
                <a:spcPct val="115000"/>
              </a:lnSpc>
              <a:spcAft>
                <a:spcPts val="1000"/>
              </a:spcAft>
            </a:pPr>
            <a:r>
              <a:rPr lang="id-ID" sz="3600" b="1" i="1" dirty="0" smtClean="0">
                <a:solidFill>
                  <a:prstClr val="black">
                    <a:tint val="75000"/>
                  </a:prstClr>
                </a:solidFill>
                <a:latin typeface="Times New Roman"/>
                <a:ea typeface="Calibri"/>
                <a:cs typeface="Times New Roman"/>
              </a:rPr>
              <a:t>Pasca Kemerdekaan</a:t>
            </a:r>
          </a:p>
          <a:p>
            <a:pPr marL="285750" lvl="0" indent="-285750" algn="just">
              <a:lnSpc>
                <a:spcPct val="115000"/>
              </a:lnSpc>
              <a:spcAft>
                <a:spcPts val="1000"/>
              </a:spcAft>
              <a:buFontTx/>
              <a:buChar char="-"/>
            </a:pPr>
            <a:endParaRPr lang="id-ID" b="1" i="1" dirty="0">
              <a:solidFill>
                <a:prstClr val="black">
                  <a:tint val="75000"/>
                </a:prstClr>
              </a:solidFill>
              <a:ea typeface="Calibri"/>
              <a:cs typeface="Times New Roman"/>
            </a:endParaRPr>
          </a:p>
          <a:p>
            <a:pPr marL="342900" lvl="0" indent="-342900">
              <a:buFont typeface="Calibri"/>
              <a:buChar char="-"/>
            </a:pPr>
            <a:r>
              <a:rPr lang="id-ID" sz="1800" b="1" dirty="0" smtClean="0">
                <a:latin typeface="Times New Roman"/>
                <a:ea typeface="Calibri"/>
                <a:cs typeface="Times New Roman"/>
              </a:rPr>
              <a:t> </a:t>
            </a:r>
            <a:r>
              <a:rPr lang="id-ID" b="1" dirty="0" smtClean="0">
                <a:latin typeface="Times New Roman"/>
                <a:ea typeface="Calibri"/>
                <a:cs typeface="Times New Roman"/>
              </a:rPr>
              <a:t>Setelah </a:t>
            </a:r>
            <a:r>
              <a:rPr lang="id-ID" b="1" dirty="0">
                <a:latin typeface="Times New Roman"/>
                <a:ea typeface="Calibri"/>
                <a:cs typeface="Times New Roman"/>
              </a:rPr>
              <a:t>Proklamasi Kemerdekaan Republik Indonesia</a:t>
            </a:r>
            <a:r>
              <a:rPr lang="id-ID" dirty="0">
                <a:latin typeface="Times New Roman"/>
                <a:ea typeface="Calibri"/>
                <a:cs typeface="Times New Roman"/>
              </a:rPr>
              <a:t> di Indonesia, kalangan pers selalu mendapat tekanan-tekanan, Sementara itu, para wartawan dan penerbit sepakat untuk menyatukan barisan pers nasional, karena selain pers sebagai alat perjuangan dan penggerak pembangunan bangsa</a:t>
            </a:r>
            <a:r>
              <a:rPr lang="id-ID" dirty="0" smtClean="0">
                <a:latin typeface="Times New Roman"/>
                <a:ea typeface="Calibri"/>
                <a:cs typeface="Times New Roman"/>
              </a:rPr>
              <a:t>.</a:t>
            </a:r>
          </a:p>
          <a:p>
            <a:pPr lvl="0"/>
            <a:endParaRPr lang="id-ID" dirty="0">
              <a:latin typeface="Times New Roman"/>
              <a:ea typeface="Calibri"/>
              <a:cs typeface="Times New Roman"/>
            </a:endParaRPr>
          </a:p>
          <a:p>
            <a:pPr marL="342900" lvl="0" indent="-342900">
              <a:buFont typeface="Calibri"/>
              <a:buChar char="-"/>
            </a:pPr>
            <a:r>
              <a:rPr lang="id-ID" b="1" dirty="0">
                <a:latin typeface="Times New Roman"/>
                <a:ea typeface="Calibri"/>
                <a:cs typeface="Times New Roman"/>
              </a:rPr>
              <a:t>Era Reformasi</a:t>
            </a:r>
            <a:r>
              <a:rPr lang="id-ID" dirty="0">
                <a:latin typeface="Times New Roman"/>
                <a:ea typeface="Calibri"/>
                <a:cs typeface="Times New Roman"/>
              </a:rPr>
              <a:t>. Suatu pencerahan datang kepada kebebasan pers, setelah runtuhnya rezim Soeharto pada tahun 1998. Pada saat itu rakyat menginginkan adanya reformasi pada segala bidang baik ekonomi, sosial, budaya yang pada masa orde baru terbelenggu. Tumbuhnya pers pada masa reformasi merupakan hal yang menguntungkan bagi masyarakat. Kehadiran pers saat ini dianggap sudah mampu mengisi kekosongan ruang publik yang menjadi celah antara penguasa dan rakyat.</a:t>
            </a:r>
          </a:p>
          <a:p>
            <a:pPr marL="342900" lvl="0" indent="-342900">
              <a:buFont typeface="Calibri"/>
              <a:buChar char="-"/>
            </a:pPr>
            <a:endParaRPr lang="id-ID" dirty="0">
              <a:latin typeface="Times New Roman"/>
              <a:ea typeface="Times New Roman"/>
            </a:endParaRPr>
          </a:p>
        </p:txBody>
      </p:sp>
      <p:pic>
        <p:nvPicPr>
          <p:cNvPr id="1026" name="Picture 2" descr="D:\Bahan Mengajar\Dasar Jurnalistik\Fot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794" y="175105"/>
            <a:ext cx="3240360" cy="115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6024" y="1052736"/>
            <a:ext cx="8748464" cy="3528392"/>
          </a:xfrm>
        </p:spPr>
        <p:txBody>
          <a:bodyPr>
            <a:normAutofit/>
          </a:bodyPr>
          <a:lstStyle/>
          <a:p>
            <a:pPr algn="just">
              <a:lnSpc>
                <a:spcPct val="115000"/>
              </a:lnSpc>
              <a:spcAft>
                <a:spcPts val="1000"/>
              </a:spcAft>
            </a:pPr>
            <a:r>
              <a:rPr lang="id-ID" sz="3600" b="1" i="1" dirty="0" smtClean="0">
                <a:solidFill>
                  <a:prstClr val="black">
                    <a:tint val="75000"/>
                  </a:prstClr>
                </a:solidFill>
                <a:latin typeface="Times New Roman"/>
                <a:ea typeface="Calibri"/>
                <a:cs typeface="Times New Roman"/>
              </a:rPr>
              <a:t>Pasca Kemerdekaan</a:t>
            </a:r>
          </a:p>
          <a:p>
            <a:pPr marL="285750" lvl="0" indent="-285750" algn="just">
              <a:lnSpc>
                <a:spcPct val="115000"/>
              </a:lnSpc>
              <a:spcAft>
                <a:spcPts val="1000"/>
              </a:spcAft>
              <a:buFontTx/>
              <a:buChar char="-"/>
            </a:pPr>
            <a:endParaRPr lang="id-ID" b="1" i="1" dirty="0">
              <a:solidFill>
                <a:prstClr val="black">
                  <a:tint val="75000"/>
                </a:prstClr>
              </a:solidFill>
              <a:ea typeface="Calibri"/>
              <a:cs typeface="Times New Roman"/>
            </a:endParaRPr>
          </a:p>
          <a:p>
            <a:pPr lvl="0"/>
            <a:r>
              <a:rPr lang="id-ID" b="1" dirty="0" smtClean="0">
                <a:latin typeface="Times New Roman"/>
                <a:ea typeface="Calibri"/>
                <a:cs typeface="Times New Roman"/>
              </a:rPr>
              <a:t>Setelah </a:t>
            </a:r>
            <a:r>
              <a:rPr lang="id-ID" b="1" dirty="0">
                <a:latin typeface="Times New Roman"/>
                <a:ea typeface="Calibri"/>
                <a:cs typeface="Times New Roman"/>
              </a:rPr>
              <a:t>reformasi</a:t>
            </a:r>
            <a:r>
              <a:rPr lang="id-ID" dirty="0">
                <a:latin typeface="Times New Roman"/>
                <a:ea typeface="Calibri"/>
                <a:cs typeface="Times New Roman"/>
              </a:rPr>
              <a:t> bergulir tahun 1998, pers Indonesia mengalami perubahan yang luar biasa dalam mengekspresikan kebebasan. Fenomena itu ditandai dengan munculnya media-media baru cetak dan elektronik dengan berbagai kemasan dan segmen. Keberanian pers dalam mengkritik penguasa juga menjadi ciri baru pers Indonesia.</a:t>
            </a:r>
          </a:p>
          <a:p>
            <a:pPr marL="342900" lvl="0" indent="-342900">
              <a:buFont typeface="Calibri"/>
              <a:buChar char="-"/>
            </a:pPr>
            <a:endParaRPr lang="id-ID" dirty="0">
              <a:latin typeface="Times New Roman"/>
              <a:ea typeface="Times New Roman"/>
            </a:endParaRPr>
          </a:p>
        </p:txBody>
      </p:sp>
      <p:pic>
        <p:nvPicPr>
          <p:cNvPr id="1026" name="Picture 2" descr="D:\Bahan Mengajar\Dasar Jurnalistik\Foto\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794" y="175105"/>
            <a:ext cx="3240360" cy="115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6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381328"/>
            <a:ext cx="5184575" cy="576064"/>
          </a:xfrm>
        </p:spPr>
        <p:txBody>
          <a:bodyPr>
            <a:normAutofit fontScale="90000"/>
          </a:bodyPr>
          <a:lstStyle/>
          <a:p>
            <a:pPr marL="342900" lvl="0" indent="-342900" algn="ctr">
              <a:lnSpc>
                <a:spcPct val="115000"/>
              </a:lnSpc>
              <a:spcBef>
                <a:spcPts val="0"/>
              </a:spcBef>
            </a:pPr>
            <a:r>
              <a:rPr lang="id-ID" sz="2400" b="0" cap="none" dirty="0" smtClean="0">
                <a:solidFill>
                  <a:schemeClr val="tx2"/>
                </a:solidFill>
                <a:latin typeface="Arial Black" pitchFamily="34" charset="0"/>
                <a:ea typeface="Calibri"/>
                <a:cs typeface="Times New Roman"/>
              </a:rPr>
              <a:t> Pengertian dan karakter </a:t>
            </a:r>
            <a:r>
              <a:rPr lang="id-ID" sz="2400" b="0" cap="none" dirty="0">
                <a:solidFill>
                  <a:schemeClr val="tx2"/>
                </a:solidFill>
                <a:latin typeface="Arial Black" pitchFamily="34" charset="0"/>
                <a:ea typeface="Calibri"/>
                <a:cs typeface="Times New Roman"/>
              </a:rPr>
              <a:t>pers</a:t>
            </a:r>
            <a:br>
              <a:rPr lang="id-ID" sz="2400" b="0" cap="none" dirty="0">
                <a:solidFill>
                  <a:schemeClr val="tx2"/>
                </a:solidFill>
                <a:latin typeface="Arial Black" pitchFamily="34" charset="0"/>
                <a:ea typeface="Calibri"/>
                <a:cs typeface="Times New Roman"/>
              </a:rPr>
            </a:br>
            <a:r>
              <a:rPr lang="id-ID" sz="2400" b="0" cap="none" dirty="0" smtClean="0">
                <a:solidFill>
                  <a:schemeClr val="tx2"/>
                </a:solidFill>
                <a:latin typeface="Arial Black" pitchFamily="34" charset="0"/>
                <a:ea typeface="Calibri"/>
                <a:cs typeface="Times New Roman"/>
              </a:rPr>
              <a:t> </a:t>
            </a:r>
            <a:r>
              <a:rPr lang="id-ID" sz="2400" b="0" cap="none" dirty="0">
                <a:solidFill>
                  <a:schemeClr val="tx2"/>
                </a:solidFill>
                <a:latin typeface="Arial Black" pitchFamily="34" charset="0"/>
                <a:ea typeface="Calibri"/>
                <a:cs typeface="Times New Roman"/>
              </a:rPr>
              <a:t/>
            </a:r>
            <a:br>
              <a:rPr lang="id-ID" sz="2400" b="0" cap="none" dirty="0">
                <a:solidFill>
                  <a:schemeClr val="tx2"/>
                </a:solidFill>
                <a:latin typeface="Arial Black" pitchFamily="34" charset="0"/>
                <a:ea typeface="Calibri"/>
                <a:cs typeface="Times New Roman"/>
              </a:rPr>
            </a:br>
            <a:endParaRPr lang="id-ID" dirty="0">
              <a:solidFill>
                <a:schemeClr val="tx2"/>
              </a:solidFill>
            </a:endParaRPr>
          </a:p>
        </p:txBody>
      </p:sp>
      <p:sp>
        <p:nvSpPr>
          <p:cNvPr id="3" name="Text Placeholder 2"/>
          <p:cNvSpPr>
            <a:spLocks noGrp="1"/>
          </p:cNvSpPr>
          <p:nvPr>
            <p:ph type="body" idx="1"/>
          </p:nvPr>
        </p:nvSpPr>
        <p:spPr>
          <a:xfrm>
            <a:off x="467544" y="476672"/>
            <a:ext cx="8136904" cy="5688632"/>
          </a:xfrm>
          <a:solidFill>
            <a:schemeClr val="lt1">
              <a:alpha val="55000"/>
            </a:schemeClr>
          </a:solidFill>
        </p:spPr>
        <p:style>
          <a:lnRef idx="2">
            <a:schemeClr val="dk1"/>
          </a:lnRef>
          <a:fillRef idx="1">
            <a:schemeClr val="lt1"/>
          </a:fillRef>
          <a:effectRef idx="0">
            <a:schemeClr val="dk1"/>
          </a:effectRef>
          <a:fontRef idx="minor">
            <a:schemeClr val="dk1"/>
          </a:fontRef>
        </p:style>
        <p:txBody>
          <a:bodyPr>
            <a:normAutofit/>
          </a:bodyPr>
          <a:lstStyle/>
          <a:p>
            <a:pPr algn="just">
              <a:lnSpc>
                <a:spcPct val="115000"/>
              </a:lnSpc>
              <a:spcAft>
                <a:spcPts val="1000"/>
              </a:spcAft>
            </a:pPr>
            <a:r>
              <a:rPr lang="id-ID" dirty="0">
                <a:solidFill>
                  <a:schemeClr val="tx1"/>
                </a:solidFill>
                <a:latin typeface="NSimSun" pitchFamily="49" charset="-122"/>
                <a:ea typeface="NSimSun" pitchFamily="49" charset="-122"/>
                <a:cs typeface="Times New Roman"/>
              </a:rPr>
              <a:t>Istilah “pers” berasal dari bahasa Belanda, yang dalam bahasa Inggris berarti press. Secara harfiah pers berarti cetak dan secara maknawiah berarti penyiaran secara tercetak atau publikasi secara dicetak (printed publication</a:t>
            </a:r>
            <a:r>
              <a:rPr lang="id-ID" dirty="0" smtClean="0">
                <a:solidFill>
                  <a:schemeClr val="tx1"/>
                </a:solidFill>
                <a:latin typeface="NSimSun" pitchFamily="49" charset="-122"/>
                <a:ea typeface="NSimSun" pitchFamily="49" charset="-122"/>
                <a:cs typeface="Times New Roman"/>
              </a:rPr>
              <a:t>).</a:t>
            </a:r>
          </a:p>
          <a:p>
            <a:pPr algn="just">
              <a:lnSpc>
                <a:spcPct val="115000"/>
              </a:lnSpc>
              <a:spcAft>
                <a:spcPts val="1000"/>
              </a:spcAft>
            </a:pPr>
            <a:endParaRPr lang="id-ID" dirty="0" smtClean="0">
              <a:solidFill>
                <a:schemeClr val="tx1"/>
              </a:solidFill>
              <a:latin typeface="Times New Roman"/>
              <a:ea typeface="Times New Roman"/>
              <a:cs typeface="Times New Roman"/>
            </a:endParaRPr>
          </a:p>
          <a:p>
            <a:pPr algn="just">
              <a:lnSpc>
                <a:spcPct val="115000"/>
              </a:lnSpc>
              <a:spcAft>
                <a:spcPts val="1000"/>
              </a:spcAft>
            </a:pPr>
            <a:endParaRPr lang="id-ID" dirty="0" smtClean="0">
              <a:solidFill>
                <a:schemeClr val="tx1"/>
              </a:solidFill>
              <a:latin typeface="Times New Roman"/>
              <a:ea typeface="Times New Roman"/>
              <a:cs typeface="Times New Roman"/>
            </a:endParaRPr>
          </a:p>
          <a:p>
            <a:pPr algn="just">
              <a:lnSpc>
                <a:spcPct val="115000"/>
              </a:lnSpc>
              <a:spcAft>
                <a:spcPts val="1000"/>
              </a:spcAft>
            </a:pPr>
            <a:r>
              <a:rPr lang="id-ID" sz="1800" dirty="0">
                <a:solidFill>
                  <a:srgbClr val="FF0000"/>
                </a:solidFill>
                <a:latin typeface="Elephant" pitchFamily="18" charset="0"/>
                <a:ea typeface="Times New Roman"/>
                <a:cs typeface="Times New Roman"/>
              </a:rPr>
              <a:t>Dalam perkembangannya pers mempunyai dua pengertian, yakni pers dalam pengertian luas dan pers dalam pengertian </a:t>
            </a:r>
            <a:r>
              <a:rPr lang="id-ID" sz="1800" dirty="0" smtClean="0">
                <a:solidFill>
                  <a:srgbClr val="FF0000"/>
                </a:solidFill>
                <a:latin typeface="Elephant" pitchFamily="18" charset="0"/>
                <a:ea typeface="Times New Roman"/>
                <a:cs typeface="Times New Roman"/>
              </a:rPr>
              <a:t>sempit.</a:t>
            </a:r>
          </a:p>
          <a:p>
            <a:pPr marL="285750" indent="-285750" algn="just">
              <a:lnSpc>
                <a:spcPct val="115000"/>
              </a:lnSpc>
              <a:spcAft>
                <a:spcPts val="1000"/>
              </a:spcAft>
              <a:buFont typeface="Wingdings" pitchFamily="2" charset="2"/>
              <a:buChar char="ü"/>
            </a:pPr>
            <a:r>
              <a:rPr lang="id-ID" sz="1800" dirty="0" smtClean="0">
                <a:solidFill>
                  <a:srgbClr val="FF0000"/>
                </a:solidFill>
                <a:latin typeface="Elephant" pitchFamily="18" charset="0"/>
                <a:ea typeface="Times New Roman"/>
                <a:cs typeface="Times New Roman"/>
              </a:rPr>
              <a:t>Luas: pers </a:t>
            </a:r>
            <a:r>
              <a:rPr lang="id-ID" sz="1800" dirty="0">
                <a:solidFill>
                  <a:srgbClr val="FF0000"/>
                </a:solidFill>
                <a:latin typeface="Elephant" pitchFamily="18" charset="0"/>
                <a:ea typeface="Times New Roman"/>
                <a:cs typeface="Times New Roman"/>
              </a:rPr>
              <a:t>mencakup semua media komunikasi massa, seperti radio, televisi, dan </a:t>
            </a:r>
            <a:r>
              <a:rPr lang="id-ID" sz="1800" dirty="0" smtClean="0">
                <a:solidFill>
                  <a:srgbClr val="FF0000"/>
                </a:solidFill>
                <a:latin typeface="Elephant" pitchFamily="18" charset="0"/>
                <a:ea typeface="Times New Roman"/>
                <a:cs typeface="Times New Roman"/>
              </a:rPr>
              <a:t>film.</a:t>
            </a:r>
          </a:p>
          <a:p>
            <a:pPr marL="285750" indent="-285750" algn="just">
              <a:lnSpc>
                <a:spcPct val="115000"/>
              </a:lnSpc>
              <a:spcAft>
                <a:spcPts val="1000"/>
              </a:spcAft>
              <a:buFont typeface="Wingdings" pitchFamily="2" charset="2"/>
              <a:buChar char="ü"/>
            </a:pPr>
            <a:r>
              <a:rPr lang="id-ID" sz="1800" dirty="0" smtClean="0">
                <a:solidFill>
                  <a:srgbClr val="FF0000"/>
                </a:solidFill>
                <a:latin typeface="Elephant" pitchFamily="18" charset="0"/>
                <a:ea typeface="Times New Roman"/>
                <a:cs typeface="Times New Roman"/>
              </a:rPr>
              <a:t>Sempit: pers </a:t>
            </a:r>
            <a:r>
              <a:rPr lang="id-ID" sz="1800" dirty="0">
                <a:solidFill>
                  <a:srgbClr val="FF0000"/>
                </a:solidFill>
                <a:latin typeface="Elephant" pitchFamily="18" charset="0"/>
                <a:ea typeface="Times New Roman"/>
                <a:cs typeface="Times New Roman"/>
              </a:rPr>
              <a:t>hanya digolongkan produk-produk penerbitan yang melewati proses percetakan</a:t>
            </a:r>
            <a:r>
              <a:rPr lang="id-ID" sz="1800" dirty="0" smtClean="0">
                <a:solidFill>
                  <a:srgbClr val="FF0000"/>
                </a:solidFill>
                <a:latin typeface="Elephant" pitchFamily="18" charset="0"/>
                <a:ea typeface="Times New Roman"/>
                <a:cs typeface="Times New Roman"/>
              </a:rPr>
              <a:t>, </a:t>
            </a:r>
            <a:r>
              <a:rPr lang="id-ID" sz="1800" dirty="0">
                <a:solidFill>
                  <a:srgbClr val="FF0000"/>
                </a:solidFill>
                <a:latin typeface="Elephant" pitchFamily="18" charset="0"/>
                <a:ea typeface="Times New Roman"/>
                <a:cs typeface="Times New Roman"/>
              </a:rPr>
              <a:t>yang dikenal sebagai media cetak</a:t>
            </a:r>
            <a:r>
              <a:rPr lang="id-ID" sz="1800" dirty="0" smtClean="0">
                <a:solidFill>
                  <a:srgbClr val="FF0000"/>
                </a:solidFill>
                <a:latin typeface="Elephant" pitchFamily="18" charset="0"/>
                <a:ea typeface="Times New Roman"/>
                <a:cs typeface="Times New Roman"/>
              </a:rPr>
              <a:t>.</a:t>
            </a:r>
          </a:p>
          <a:p>
            <a:pPr marL="285750" indent="-285750" algn="just">
              <a:lnSpc>
                <a:spcPct val="115000"/>
              </a:lnSpc>
              <a:spcAft>
                <a:spcPts val="1000"/>
              </a:spcAft>
              <a:buFont typeface="Wingdings" pitchFamily="2" charset="2"/>
              <a:buChar char="ü"/>
            </a:pPr>
            <a:endParaRPr lang="id-ID" sz="1800" dirty="0">
              <a:solidFill>
                <a:srgbClr val="FF0000"/>
              </a:solidFill>
              <a:latin typeface="Elephant" pitchFamily="18" charset="0"/>
              <a:ea typeface="Calibri"/>
              <a:cs typeface="Times New Roman"/>
            </a:endParaRPr>
          </a:p>
        </p:txBody>
      </p:sp>
    </p:spTree>
    <p:extLst>
      <p:ext uri="{BB962C8B-B14F-4D97-AF65-F5344CB8AC3E}">
        <p14:creationId xmlns:p14="http://schemas.microsoft.com/office/powerpoint/2010/main" val="262527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496" y="116632"/>
            <a:ext cx="3168352" cy="792088"/>
          </a:xfrm>
        </p:spPr>
        <p:style>
          <a:lnRef idx="2">
            <a:schemeClr val="dk1"/>
          </a:lnRef>
          <a:fillRef idx="1">
            <a:schemeClr val="lt1"/>
          </a:fillRef>
          <a:effectRef idx="0">
            <a:schemeClr val="dk1"/>
          </a:effectRef>
          <a:fontRef idx="minor">
            <a:schemeClr val="dk1"/>
          </a:fontRef>
        </p:style>
        <p:txBody>
          <a:bodyPr>
            <a:normAutofit fontScale="90000"/>
          </a:bodyPr>
          <a:lstStyle/>
          <a:p>
            <a:pPr marL="342900" lvl="0" indent="-76200">
              <a:lnSpc>
                <a:spcPct val="115000"/>
              </a:lnSpc>
              <a:spcBef>
                <a:spcPts val="0"/>
              </a:spcBef>
            </a:pPr>
            <a:r>
              <a:rPr lang="id-ID" sz="2400" b="0" cap="none" dirty="0" smtClean="0">
                <a:latin typeface="Arial Black" pitchFamily="34" charset="0"/>
                <a:ea typeface="Calibri"/>
                <a:cs typeface="Times New Roman"/>
              </a:rPr>
              <a:t> Fungsi dan</a:t>
            </a:r>
            <a:br>
              <a:rPr lang="id-ID" sz="2400" b="0" cap="none" dirty="0" smtClean="0">
                <a:latin typeface="Arial Black" pitchFamily="34" charset="0"/>
                <a:ea typeface="Calibri"/>
                <a:cs typeface="Times New Roman"/>
              </a:rPr>
            </a:br>
            <a:r>
              <a:rPr lang="id-ID" sz="2400" b="0" cap="none" dirty="0" smtClean="0">
                <a:latin typeface="Arial Black" pitchFamily="34" charset="0"/>
                <a:ea typeface="Calibri"/>
                <a:cs typeface="Times New Roman"/>
              </a:rPr>
              <a:t>kedudukan </a:t>
            </a:r>
            <a:r>
              <a:rPr lang="id-ID" sz="2400" b="0" cap="none" dirty="0">
                <a:latin typeface="Arial Black" pitchFamily="34" charset="0"/>
                <a:ea typeface="Calibri"/>
                <a:cs typeface="Times New Roman"/>
              </a:rPr>
              <a:t>pers</a:t>
            </a:r>
            <a:br>
              <a:rPr lang="id-ID" sz="2400" b="0" cap="none" dirty="0">
                <a:latin typeface="Arial Black" pitchFamily="34" charset="0"/>
                <a:ea typeface="Calibri"/>
                <a:cs typeface="Times New Roman"/>
              </a:rPr>
            </a:br>
            <a:r>
              <a:rPr lang="id-ID" sz="2400" b="0" cap="none" dirty="0" smtClean="0">
                <a:latin typeface="Arial Black" pitchFamily="34" charset="0"/>
                <a:ea typeface="Calibri"/>
                <a:cs typeface="Times New Roman"/>
              </a:rPr>
              <a:t>  </a:t>
            </a:r>
            <a:endParaRPr lang="id-ID" dirty="0"/>
          </a:p>
        </p:txBody>
      </p:sp>
      <p:sp>
        <p:nvSpPr>
          <p:cNvPr id="3" name="Text Placeholder 2"/>
          <p:cNvSpPr>
            <a:spLocks noGrp="1"/>
          </p:cNvSpPr>
          <p:nvPr>
            <p:ph type="body" idx="1"/>
          </p:nvPr>
        </p:nvSpPr>
        <p:spPr>
          <a:xfrm>
            <a:off x="251520" y="1700808"/>
            <a:ext cx="8208912" cy="4752528"/>
          </a:xfrm>
          <a:gradFill>
            <a:gsLst>
              <a:gs pos="0">
                <a:schemeClr val="dk1">
                  <a:shade val="51000"/>
                  <a:satMod val="130000"/>
                  <a:alpha val="61000"/>
                </a:schemeClr>
              </a:gs>
              <a:gs pos="80000">
                <a:schemeClr val="dk1">
                  <a:shade val="93000"/>
                  <a:satMod val="130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a:normAutofit/>
          </a:bodyPr>
          <a:lstStyle/>
          <a:p>
            <a:r>
              <a:rPr lang="id-ID" dirty="0">
                <a:solidFill>
                  <a:schemeClr val="bg1"/>
                </a:solidFill>
                <a:latin typeface="Baskerville Old Face" pitchFamily="18" charset="0"/>
                <a:ea typeface="Times New Roman"/>
                <a:cs typeface="Simplified Arabic" pitchFamily="18" charset="-78"/>
              </a:rPr>
              <a:t>Fungsi dan peranan pers Berdasarkan ketentuan pasal 33 UU No. 40 tahun 1999 tentang pers, fungi pers ialah sebagai media informasi, pendidikan, hiburan dan kontrol sosial </a:t>
            </a:r>
            <a:r>
              <a:rPr lang="id-ID" dirty="0" smtClean="0">
                <a:solidFill>
                  <a:schemeClr val="bg1"/>
                </a:solidFill>
                <a:latin typeface="Baskerville Old Face" pitchFamily="18" charset="0"/>
                <a:ea typeface="Times New Roman"/>
                <a:cs typeface="Simplified Arabic" pitchFamily="18" charset="-78"/>
              </a:rPr>
              <a:t>.</a:t>
            </a:r>
          </a:p>
          <a:p>
            <a:endParaRPr lang="id-ID" dirty="0" smtClean="0">
              <a:solidFill>
                <a:schemeClr val="bg1"/>
              </a:solidFill>
              <a:latin typeface="Baskerville Old Face" pitchFamily="18" charset="0"/>
              <a:ea typeface="Times New Roman"/>
              <a:cs typeface="Simplified Arabic" pitchFamily="18" charset="-78"/>
            </a:endParaRPr>
          </a:p>
          <a:p>
            <a:endParaRPr lang="id-ID" dirty="0" smtClean="0">
              <a:solidFill>
                <a:schemeClr val="bg1"/>
              </a:solidFill>
              <a:latin typeface="Baskerville Old Face" pitchFamily="18" charset="0"/>
              <a:ea typeface="Times New Roman"/>
              <a:cs typeface="Simplified Arabic" pitchFamily="18" charset="-78"/>
            </a:endParaRPr>
          </a:p>
          <a:p>
            <a:pPr algn="ctr"/>
            <a:r>
              <a:rPr lang="id-ID" sz="2400" dirty="0" smtClean="0">
                <a:solidFill>
                  <a:srgbClr val="FFC000"/>
                </a:solidFill>
                <a:latin typeface="Aharoni" pitchFamily="2" charset="-79"/>
                <a:ea typeface="Times New Roman"/>
                <a:cs typeface="Aharoni" pitchFamily="2" charset="-79"/>
              </a:rPr>
              <a:t>Lembaga </a:t>
            </a:r>
            <a:r>
              <a:rPr lang="id-ID" sz="2400" dirty="0">
                <a:solidFill>
                  <a:srgbClr val="FFC000"/>
                </a:solidFill>
                <a:latin typeface="Aharoni" pitchFamily="2" charset="-79"/>
                <a:ea typeface="Times New Roman"/>
                <a:cs typeface="Aharoni" pitchFamily="2" charset="-79"/>
              </a:rPr>
              <a:t>pers sering disebut sebagai pilar keempat </a:t>
            </a:r>
            <a:r>
              <a:rPr lang="id-ID" sz="2400" dirty="0" smtClean="0">
                <a:solidFill>
                  <a:srgbClr val="FFC000"/>
                </a:solidFill>
                <a:latin typeface="Aharoni" pitchFamily="2" charset="-79"/>
                <a:ea typeface="Times New Roman"/>
                <a:cs typeface="Aharoni" pitchFamily="2" charset="-79"/>
              </a:rPr>
              <a:t>demokrasi ( </a:t>
            </a:r>
            <a:r>
              <a:rPr lang="id-ID" sz="2400" dirty="0">
                <a:solidFill>
                  <a:srgbClr val="FFC000"/>
                </a:solidFill>
                <a:latin typeface="Aharoni" pitchFamily="2" charset="-79"/>
                <a:ea typeface="Times New Roman"/>
                <a:cs typeface="Aharoni" pitchFamily="2" charset="-79"/>
              </a:rPr>
              <a:t>the fourth estate) setelah lembaga legislatif, eksekutif, dan </a:t>
            </a:r>
            <a:r>
              <a:rPr lang="id-ID" sz="2400" dirty="0" smtClean="0">
                <a:solidFill>
                  <a:srgbClr val="FFC000"/>
                </a:solidFill>
                <a:latin typeface="Aharoni" pitchFamily="2" charset="-79"/>
                <a:ea typeface="Times New Roman"/>
                <a:cs typeface="Aharoni" pitchFamily="2" charset="-79"/>
              </a:rPr>
              <a:t>yudikatif</a:t>
            </a:r>
            <a:r>
              <a:rPr lang="id-ID" sz="2400" dirty="0" smtClean="0">
                <a:solidFill>
                  <a:schemeClr val="bg1"/>
                </a:solidFill>
                <a:latin typeface="Aharoni" pitchFamily="2" charset="-79"/>
                <a:ea typeface="Times New Roman"/>
                <a:cs typeface="Aharoni" pitchFamily="2" charset="-79"/>
              </a:rPr>
              <a:t>.</a:t>
            </a:r>
          </a:p>
          <a:p>
            <a:endParaRPr lang="id-ID" sz="2400" dirty="0" smtClean="0">
              <a:solidFill>
                <a:schemeClr val="bg1"/>
              </a:solidFill>
              <a:latin typeface="Aharoni" pitchFamily="2" charset="-79"/>
              <a:ea typeface="Times New Roman"/>
              <a:cs typeface="Aharoni" pitchFamily="2" charset="-79"/>
            </a:endParaRPr>
          </a:p>
          <a:p>
            <a:r>
              <a:rPr lang="id-ID" dirty="0">
                <a:solidFill>
                  <a:schemeClr val="bg1"/>
                </a:solidFill>
                <a:latin typeface="Baskerville Old Face" pitchFamily="18" charset="0"/>
                <a:ea typeface="Times New Roman"/>
                <a:cs typeface="Simplified Arabic" pitchFamily="18" charset="-78"/>
              </a:rPr>
              <a:t>Fungsi peranan pers itu baru dapat dijalankan secra optimal apabila terdapat jaminan kebebasan pers dari pemerintah</a:t>
            </a:r>
            <a:r>
              <a:rPr lang="id-ID" dirty="0" smtClean="0">
                <a:solidFill>
                  <a:schemeClr val="bg1"/>
                </a:solidFill>
                <a:latin typeface="Baskerville Old Face" pitchFamily="18" charset="0"/>
                <a:ea typeface="Times New Roman"/>
                <a:cs typeface="Simplified Arabic" pitchFamily="18" charset="-78"/>
              </a:rPr>
              <a:t>.</a:t>
            </a:r>
          </a:p>
          <a:p>
            <a:endParaRPr lang="id-ID" dirty="0">
              <a:solidFill>
                <a:schemeClr val="bg1"/>
              </a:solidFill>
              <a:latin typeface="Baskerville Old Face" pitchFamily="18" charset="0"/>
              <a:cs typeface="Simplified Arabic" pitchFamily="18" charset="-78"/>
            </a:endParaRPr>
          </a:p>
        </p:txBody>
      </p:sp>
    </p:spTree>
    <p:extLst>
      <p:ext uri="{BB962C8B-B14F-4D97-AF65-F5344CB8AC3E}">
        <p14:creationId xmlns:p14="http://schemas.microsoft.com/office/powerpoint/2010/main" val="15303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200" y="6309320"/>
            <a:ext cx="2769567" cy="395759"/>
          </a:xfrm>
        </p:spPr>
        <p:txBody>
          <a:bodyPr>
            <a:normAutofit fontScale="90000"/>
          </a:bodyPr>
          <a:lstStyle/>
          <a:p>
            <a:pPr marL="342900" lvl="0" indent="-342900" algn="ctr">
              <a:lnSpc>
                <a:spcPct val="115000"/>
              </a:lnSpc>
              <a:spcBef>
                <a:spcPts val="0"/>
              </a:spcBef>
            </a:pPr>
            <a:r>
              <a:rPr lang="id-ID" sz="2400" b="0" cap="none" dirty="0" smtClean="0">
                <a:solidFill>
                  <a:srgbClr val="C00000"/>
                </a:solidFill>
                <a:latin typeface="Arial Black" pitchFamily="34" charset="0"/>
                <a:ea typeface="Calibri"/>
                <a:cs typeface="Times New Roman"/>
              </a:rPr>
              <a:t> Tipologi </a:t>
            </a:r>
            <a:r>
              <a:rPr lang="id-ID" sz="2400" b="0" cap="none" dirty="0">
                <a:solidFill>
                  <a:srgbClr val="C00000"/>
                </a:solidFill>
                <a:latin typeface="Arial Black" pitchFamily="34" charset="0"/>
                <a:ea typeface="Calibri"/>
                <a:cs typeface="Times New Roman"/>
              </a:rPr>
              <a:t>pers</a:t>
            </a:r>
            <a:br>
              <a:rPr lang="id-ID" sz="2400" b="0" cap="none" dirty="0">
                <a:solidFill>
                  <a:srgbClr val="C00000"/>
                </a:solidFill>
                <a:latin typeface="Arial Black" pitchFamily="34" charset="0"/>
                <a:ea typeface="Calibri"/>
                <a:cs typeface="Times New Roman"/>
              </a:rPr>
            </a:br>
            <a:r>
              <a:rPr lang="id-ID" sz="2400" b="0" cap="none" dirty="0" smtClean="0">
                <a:solidFill>
                  <a:srgbClr val="C00000"/>
                </a:solidFill>
                <a:latin typeface="Arial Black" pitchFamily="34" charset="0"/>
                <a:ea typeface="Calibri"/>
                <a:cs typeface="Times New Roman"/>
              </a:rPr>
              <a:t> </a:t>
            </a:r>
            <a:endParaRPr lang="id-ID" sz="2400" b="0" cap="none" dirty="0">
              <a:solidFill>
                <a:srgbClr val="C00000"/>
              </a:solidFill>
              <a:latin typeface="Arial Black" pitchFamily="34" charset="0"/>
              <a:ea typeface="Calibri"/>
              <a:cs typeface="Times New Roman"/>
            </a:endParaRPr>
          </a:p>
        </p:txBody>
      </p:sp>
      <p:sp>
        <p:nvSpPr>
          <p:cNvPr id="3" name="Text Placeholder 2"/>
          <p:cNvSpPr>
            <a:spLocks noGrp="1"/>
          </p:cNvSpPr>
          <p:nvPr>
            <p:ph type="body" idx="1"/>
          </p:nvPr>
        </p:nvSpPr>
        <p:spPr>
          <a:xfrm>
            <a:off x="72008" y="260648"/>
            <a:ext cx="5796136" cy="640871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endParaRPr lang="id-ID" dirty="0">
              <a:latin typeface="Times New Roman"/>
              <a:ea typeface="Times New Roman"/>
            </a:endParaRPr>
          </a:p>
          <a:p>
            <a:pPr marL="342900" indent="-342900">
              <a:buFont typeface="Arial" pitchFamily="34" charset="0"/>
              <a:buChar char="•"/>
            </a:pPr>
            <a:r>
              <a:rPr lang="id-ID" dirty="0" smtClean="0">
                <a:solidFill>
                  <a:srgbClr val="FF0000"/>
                </a:solidFill>
                <a:latin typeface="Showcard Gothic" pitchFamily="82" charset="0"/>
                <a:ea typeface="Times New Roman"/>
              </a:rPr>
              <a:t>Pers </a:t>
            </a:r>
            <a:r>
              <a:rPr lang="id-ID" dirty="0">
                <a:solidFill>
                  <a:srgbClr val="FF0000"/>
                </a:solidFill>
                <a:latin typeface="Showcard Gothic" pitchFamily="82" charset="0"/>
                <a:ea typeface="Times New Roman"/>
              </a:rPr>
              <a:t>berkualitas (quality newspaper)</a:t>
            </a:r>
          </a:p>
          <a:p>
            <a:r>
              <a:rPr lang="id-ID" dirty="0" smtClean="0">
                <a:solidFill>
                  <a:schemeClr val="tx1"/>
                </a:solidFill>
                <a:latin typeface="Times New Roman"/>
                <a:ea typeface="Times New Roman"/>
              </a:rPr>
              <a:t>	Penerbitan </a:t>
            </a:r>
            <a:r>
              <a:rPr lang="id-ID" dirty="0">
                <a:solidFill>
                  <a:schemeClr val="tx1"/>
                </a:solidFill>
                <a:latin typeface="Times New Roman"/>
                <a:ea typeface="Times New Roman"/>
              </a:rPr>
              <a:t>pers berkualitas memilih cara penyajian yang etis, moralis, intelektual. Sangat dihindari pola dan penyajian pemberitaan yang bersifat emosional frontal. Pers jenis ini sangat meyakini pendapat: kualitas dan kredibilitas media hanya bisa diraih melalui pendekatan profesionalisme secara total. </a:t>
            </a:r>
            <a:r>
              <a:rPr lang="id-ID" dirty="0" smtClean="0">
                <a:solidFill>
                  <a:schemeClr val="tx1"/>
                </a:solidFill>
                <a:latin typeface="Times New Roman"/>
                <a:ea typeface="Times New Roman"/>
              </a:rPr>
              <a:t> </a:t>
            </a:r>
          </a:p>
          <a:p>
            <a:endParaRPr lang="id-ID" dirty="0">
              <a:latin typeface="Times New Roman"/>
              <a:ea typeface="Times New Roman"/>
            </a:endParaRPr>
          </a:p>
          <a:p>
            <a:pPr marL="342900" indent="-342900">
              <a:buFont typeface="Arial" pitchFamily="34" charset="0"/>
              <a:buChar char="•"/>
            </a:pPr>
            <a:r>
              <a:rPr lang="id-ID" dirty="0" smtClean="0">
                <a:solidFill>
                  <a:srgbClr val="5230E2"/>
                </a:solidFill>
                <a:latin typeface="Showcard Gothic" pitchFamily="82" charset="0"/>
                <a:ea typeface="Times New Roman"/>
              </a:rPr>
              <a:t>Pers </a:t>
            </a:r>
            <a:r>
              <a:rPr lang="id-ID" dirty="0">
                <a:solidFill>
                  <a:srgbClr val="5230E2"/>
                </a:solidFill>
                <a:latin typeface="Showcard Gothic" pitchFamily="82" charset="0"/>
                <a:ea typeface="Times New Roman"/>
              </a:rPr>
              <a:t>populer (popular newspaper)</a:t>
            </a:r>
          </a:p>
          <a:p>
            <a:r>
              <a:rPr lang="id-ID" dirty="0" smtClean="0">
                <a:solidFill>
                  <a:schemeClr val="tx1"/>
                </a:solidFill>
                <a:latin typeface="Times New Roman"/>
                <a:ea typeface="Times New Roman"/>
              </a:rPr>
              <a:t>	Pers </a:t>
            </a:r>
            <a:r>
              <a:rPr lang="id-ID" dirty="0">
                <a:solidFill>
                  <a:schemeClr val="tx1"/>
                </a:solidFill>
                <a:latin typeface="Times New Roman"/>
                <a:ea typeface="Times New Roman"/>
              </a:rPr>
              <a:t>populer sangat menekankan nilai serta kepentingan komersial. Pers ini lebih banyak dimaksudkan untuk memberikan informasi dan rekreasi (hiburan</a:t>
            </a:r>
            <a:r>
              <a:rPr lang="id-ID" dirty="0" smtClean="0">
                <a:solidFill>
                  <a:schemeClr val="tx1"/>
                </a:solidFill>
                <a:latin typeface="Times New Roman"/>
                <a:ea typeface="Times New Roman"/>
              </a:rPr>
              <a:t>). </a:t>
            </a:r>
          </a:p>
          <a:p>
            <a:endParaRPr lang="id-ID" dirty="0">
              <a:latin typeface="Times New Roman"/>
              <a:ea typeface="Times New Roman"/>
            </a:endParaRPr>
          </a:p>
          <a:p>
            <a:pPr marL="342900" indent="-342900">
              <a:buFont typeface="Arial" pitchFamily="34" charset="0"/>
              <a:buChar char="•"/>
            </a:pPr>
            <a:r>
              <a:rPr lang="id-ID" dirty="0" smtClean="0">
                <a:solidFill>
                  <a:srgbClr val="FFC000"/>
                </a:solidFill>
                <a:latin typeface="Showcard Gothic" pitchFamily="82" charset="0"/>
                <a:ea typeface="Times New Roman"/>
              </a:rPr>
              <a:t>Pers </a:t>
            </a:r>
            <a:r>
              <a:rPr lang="id-ID" dirty="0">
                <a:solidFill>
                  <a:srgbClr val="FFC000"/>
                </a:solidFill>
                <a:latin typeface="Showcard Gothic" pitchFamily="82" charset="0"/>
                <a:ea typeface="Times New Roman"/>
              </a:rPr>
              <a:t>kuning (yellow newspaper)</a:t>
            </a:r>
          </a:p>
          <a:p>
            <a:r>
              <a:rPr lang="id-ID" dirty="0" smtClean="0">
                <a:solidFill>
                  <a:schemeClr val="tx1"/>
                </a:solidFill>
                <a:latin typeface="Times New Roman"/>
                <a:ea typeface="Times New Roman"/>
              </a:rPr>
              <a:t>	Disebut </a:t>
            </a:r>
            <a:r>
              <a:rPr lang="id-ID" dirty="0">
                <a:solidFill>
                  <a:schemeClr val="tx1"/>
                </a:solidFill>
                <a:latin typeface="Times New Roman"/>
                <a:ea typeface="Times New Roman"/>
              </a:rPr>
              <a:t>pers kuning karena penyajian pers jenis ini banyak mengeksploitasi warna. Bagi pers kuning, kaidah baku jurnalistik tak diperlukan.Berita tak harus berpijak pada fakta, tetapi bisa saja didasari ilusi, imajinasi, dan fantasi. Pers kuning menggunakan pendekatan jurnalistik SCC (Sex, Conflict, Crime</a:t>
            </a:r>
            <a:r>
              <a:rPr lang="id-ID" dirty="0" smtClean="0">
                <a:solidFill>
                  <a:schemeClr val="tx1"/>
                </a:solidFill>
                <a:latin typeface="Times New Roman"/>
                <a:ea typeface="Times New Roman"/>
              </a:rPr>
              <a:t>). </a:t>
            </a:r>
            <a:endParaRPr lang="id-ID" dirty="0">
              <a:solidFill>
                <a:schemeClr val="tx1"/>
              </a:solidFill>
              <a:latin typeface="Times New Roman"/>
              <a:ea typeface="Times New Roman"/>
            </a:endParaRPr>
          </a:p>
          <a:p>
            <a:endParaRPr lang="id-ID" dirty="0"/>
          </a:p>
        </p:txBody>
      </p:sp>
      <p:pic>
        <p:nvPicPr>
          <p:cNvPr id="2050" name="Picture 2" descr="D:\Bahan Mengajar\Dasar Jurnalistik\Foto\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624"/>
            <a:ext cx="338437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3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barn(inVertical)">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arn(inVertical)">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9752" y="6021288"/>
            <a:ext cx="4176464" cy="576064"/>
          </a:xfrm>
        </p:spPr>
        <p:style>
          <a:lnRef idx="1">
            <a:schemeClr val="accent6"/>
          </a:lnRef>
          <a:fillRef idx="2">
            <a:schemeClr val="accent6"/>
          </a:fillRef>
          <a:effectRef idx="1">
            <a:schemeClr val="accent6"/>
          </a:effectRef>
          <a:fontRef idx="minor">
            <a:schemeClr val="dk1"/>
          </a:fontRef>
        </p:style>
        <p:txBody>
          <a:bodyPr>
            <a:noAutofit/>
          </a:bodyPr>
          <a:lstStyle/>
          <a:p>
            <a:pPr marL="342900" lvl="0" indent="-342900" algn="ctr">
              <a:lnSpc>
                <a:spcPct val="115000"/>
              </a:lnSpc>
              <a:spcBef>
                <a:spcPts val="0"/>
              </a:spcBef>
            </a:pPr>
            <a:r>
              <a:rPr lang="id-ID" sz="3200" b="0" cap="none" dirty="0" smtClean="0">
                <a:solidFill>
                  <a:schemeClr val="tx1"/>
                </a:solidFill>
                <a:latin typeface="Elephant" pitchFamily="18" charset="0"/>
                <a:ea typeface="Calibri"/>
                <a:cs typeface="Times New Roman"/>
              </a:rPr>
              <a:t>  Pilar </a:t>
            </a:r>
            <a:r>
              <a:rPr lang="id-ID" sz="3200" b="0" cap="none" dirty="0">
                <a:solidFill>
                  <a:schemeClr val="tx1"/>
                </a:solidFill>
                <a:latin typeface="Elephant" pitchFamily="18" charset="0"/>
                <a:ea typeface="Calibri"/>
                <a:cs typeface="Times New Roman"/>
              </a:rPr>
              <a:t>utama </a:t>
            </a:r>
            <a:r>
              <a:rPr lang="id-ID" sz="3200" b="0" cap="none" dirty="0" smtClean="0">
                <a:solidFill>
                  <a:schemeClr val="tx1"/>
                </a:solidFill>
                <a:latin typeface="Elephant" pitchFamily="18" charset="0"/>
                <a:ea typeface="Calibri"/>
                <a:cs typeface="Times New Roman"/>
              </a:rPr>
              <a:t>pers</a:t>
            </a:r>
            <a:endParaRPr lang="id-ID" sz="3200" b="0" cap="none" dirty="0">
              <a:solidFill>
                <a:schemeClr val="tx1"/>
              </a:solidFill>
              <a:latin typeface="Elephant" pitchFamily="18" charset="0"/>
              <a:ea typeface="Calibri"/>
              <a:cs typeface="Times New Roman"/>
            </a:endParaRPr>
          </a:p>
        </p:txBody>
      </p:sp>
      <p:sp>
        <p:nvSpPr>
          <p:cNvPr id="3" name="Text Placeholder 2"/>
          <p:cNvSpPr>
            <a:spLocks noGrp="1"/>
          </p:cNvSpPr>
          <p:nvPr>
            <p:ph type="body" idx="1"/>
          </p:nvPr>
        </p:nvSpPr>
        <p:spPr>
          <a:xfrm>
            <a:off x="251520" y="260648"/>
            <a:ext cx="8280920" cy="5616624"/>
          </a:xfrm>
          <a:solidFill>
            <a:schemeClr val="accent6">
              <a:lumMod val="60000"/>
              <a:lumOff val="40000"/>
              <a:alpha val="90000"/>
            </a:schemeClr>
          </a:solidFill>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nSpc>
                <a:spcPct val="115000"/>
              </a:lnSpc>
              <a:spcAft>
                <a:spcPts val="0"/>
              </a:spcAft>
            </a:pPr>
            <a:r>
              <a:rPr lang="fi-FI" dirty="0">
                <a:solidFill>
                  <a:schemeClr val="tx1"/>
                </a:solidFill>
                <a:latin typeface="Times New Roman"/>
                <a:ea typeface="Times New Roman"/>
                <a:cs typeface="Times New Roman"/>
              </a:rPr>
              <a:t>Ibarat sebuah bangunan, pers hanya akan bisa berdiri kokoh apabila bertumpu pada tiga pilar penyangga utama yang satu sama lain berfungsi saling </a:t>
            </a:r>
            <a:r>
              <a:rPr lang="fi-FI" dirty="0" smtClean="0">
                <a:solidFill>
                  <a:schemeClr val="tx1"/>
                </a:solidFill>
                <a:latin typeface="Times New Roman"/>
                <a:ea typeface="Times New Roman"/>
                <a:cs typeface="Times New Roman"/>
              </a:rPr>
              <a:t>menopang</a:t>
            </a:r>
            <a:r>
              <a:rPr lang="id-ID" dirty="0" smtClean="0">
                <a:solidFill>
                  <a:schemeClr val="tx1"/>
                </a:solidFill>
                <a:latin typeface="Times New Roman"/>
                <a:ea typeface="Times New Roman"/>
                <a:cs typeface="Times New Roman"/>
              </a:rPr>
              <a:t>. </a:t>
            </a:r>
            <a:r>
              <a:rPr lang="fi-FI" dirty="0" smtClean="0">
                <a:solidFill>
                  <a:schemeClr val="tx1"/>
                </a:solidFill>
                <a:latin typeface="Times New Roman"/>
                <a:ea typeface="Times New Roman"/>
                <a:cs typeface="Times New Roman"/>
              </a:rPr>
              <a:t>Ketiga </a:t>
            </a:r>
            <a:r>
              <a:rPr lang="fi-FI" dirty="0">
                <a:solidFill>
                  <a:schemeClr val="tx1"/>
                </a:solidFill>
                <a:latin typeface="Times New Roman"/>
                <a:ea typeface="Times New Roman"/>
                <a:cs typeface="Times New Roman"/>
              </a:rPr>
              <a:t>pilar itu adalah:</a:t>
            </a:r>
            <a:endParaRPr lang="id-ID" sz="1800" dirty="0">
              <a:solidFill>
                <a:schemeClr val="tx1"/>
              </a:solidFill>
              <a:ea typeface="Calibri"/>
              <a:cs typeface="Times New Roman"/>
            </a:endParaRPr>
          </a:p>
          <a:p>
            <a:pPr>
              <a:lnSpc>
                <a:spcPct val="115000"/>
              </a:lnSpc>
              <a:spcAft>
                <a:spcPts val="0"/>
              </a:spcAft>
            </a:pPr>
            <a:r>
              <a:rPr lang="id-ID" dirty="0">
                <a:solidFill>
                  <a:schemeClr val="tx1"/>
                </a:solidFill>
                <a:latin typeface="Times New Roman"/>
                <a:ea typeface="Times New Roman"/>
                <a:cs typeface="Times New Roman"/>
              </a:rPr>
              <a:t> </a:t>
            </a:r>
            <a:endParaRPr lang="id-ID" sz="1800" dirty="0">
              <a:solidFill>
                <a:schemeClr val="tx1"/>
              </a:solidFill>
              <a:ea typeface="Calibri"/>
              <a:cs typeface="Times New Roman"/>
            </a:endParaRPr>
          </a:p>
          <a:p>
            <a:pPr indent="-228600">
              <a:lnSpc>
                <a:spcPct val="115000"/>
              </a:lnSpc>
              <a:spcAft>
                <a:spcPts val="0"/>
              </a:spcAft>
            </a:pPr>
            <a:r>
              <a:rPr lang="id-ID" b="1" u="sng" dirty="0">
                <a:solidFill>
                  <a:schemeClr val="tx1"/>
                </a:solidFill>
                <a:latin typeface="Times New Roman"/>
                <a:ea typeface="Times New Roman"/>
                <a:cs typeface="Times New Roman"/>
              </a:rPr>
              <a:t>1.</a:t>
            </a:r>
            <a:r>
              <a:rPr lang="id-ID" sz="800" b="1" u="sng" dirty="0">
                <a:solidFill>
                  <a:schemeClr val="tx1"/>
                </a:solidFill>
                <a:latin typeface="Times New Roman"/>
                <a:ea typeface="Times New Roman"/>
                <a:cs typeface="Times New Roman"/>
              </a:rPr>
              <a:t>      </a:t>
            </a:r>
            <a:r>
              <a:rPr lang="id-ID" b="1" u="sng" dirty="0">
                <a:solidFill>
                  <a:schemeClr val="tx1"/>
                </a:solidFill>
                <a:latin typeface="Times New Roman"/>
                <a:ea typeface="Times New Roman"/>
                <a:cs typeface="Times New Roman"/>
              </a:rPr>
              <a:t>Idealisme</a:t>
            </a:r>
            <a:endParaRPr lang="id-ID" sz="1800" u="sng" dirty="0">
              <a:solidFill>
                <a:schemeClr val="tx1"/>
              </a:solidFill>
              <a:ea typeface="Calibri"/>
              <a:cs typeface="Times New Roman"/>
            </a:endParaRPr>
          </a:p>
          <a:p>
            <a:pPr>
              <a:lnSpc>
                <a:spcPct val="115000"/>
              </a:lnSpc>
              <a:spcAft>
                <a:spcPts val="0"/>
              </a:spcAft>
            </a:pPr>
            <a:r>
              <a:rPr lang="id-ID" dirty="0" smtClean="0">
                <a:solidFill>
                  <a:schemeClr val="tx1"/>
                </a:solidFill>
                <a:latin typeface="Times New Roman"/>
                <a:ea typeface="Times New Roman"/>
                <a:cs typeface="Times New Roman"/>
              </a:rPr>
              <a:t>	Memenuhi </a:t>
            </a:r>
            <a:r>
              <a:rPr lang="id-ID" dirty="0">
                <a:solidFill>
                  <a:schemeClr val="tx1"/>
                </a:solidFill>
                <a:latin typeface="Times New Roman"/>
                <a:ea typeface="Times New Roman"/>
                <a:cs typeface="Times New Roman"/>
              </a:rPr>
              <a:t>hak masyarakat untuk mengetahui; </a:t>
            </a:r>
            <a:r>
              <a:rPr lang="id-ID" dirty="0" smtClean="0">
                <a:solidFill>
                  <a:schemeClr val="tx1"/>
                </a:solidFill>
                <a:latin typeface="Times New Roman"/>
                <a:ea typeface="Times New Roman"/>
                <a:cs typeface="Times New Roman"/>
              </a:rPr>
              <a:t>Menegakkan </a:t>
            </a:r>
            <a:r>
              <a:rPr lang="id-ID" dirty="0">
                <a:solidFill>
                  <a:schemeClr val="tx1"/>
                </a:solidFill>
                <a:latin typeface="Times New Roman"/>
                <a:ea typeface="Times New Roman"/>
                <a:cs typeface="Times New Roman"/>
              </a:rPr>
              <a:t>nilai-nilai dasar demokrasi dan hak-hak azasi manusia serta menghormati kebhinekaan; </a:t>
            </a:r>
            <a:r>
              <a:rPr lang="id-ID" dirty="0" smtClean="0">
                <a:solidFill>
                  <a:schemeClr val="tx1"/>
                </a:solidFill>
                <a:latin typeface="Times New Roman"/>
                <a:ea typeface="Times New Roman"/>
                <a:cs typeface="Times New Roman"/>
              </a:rPr>
              <a:t> Mengembangkan </a:t>
            </a:r>
            <a:r>
              <a:rPr lang="id-ID" dirty="0">
                <a:solidFill>
                  <a:schemeClr val="tx1"/>
                </a:solidFill>
                <a:latin typeface="Times New Roman"/>
                <a:ea typeface="Times New Roman"/>
                <a:cs typeface="Times New Roman"/>
              </a:rPr>
              <a:t>pendapat umum berdasarkan infoemasi yang tepat, akurat, dan benar; </a:t>
            </a:r>
            <a:r>
              <a:rPr lang="id-ID" dirty="0" smtClean="0">
                <a:solidFill>
                  <a:schemeClr val="tx1"/>
                </a:solidFill>
                <a:latin typeface="Times New Roman"/>
                <a:ea typeface="Times New Roman"/>
                <a:cs typeface="Times New Roman"/>
              </a:rPr>
              <a:t> Melakukan </a:t>
            </a:r>
            <a:r>
              <a:rPr lang="id-ID" dirty="0">
                <a:solidFill>
                  <a:schemeClr val="tx1"/>
                </a:solidFill>
                <a:latin typeface="Times New Roman"/>
                <a:ea typeface="Times New Roman"/>
                <a:cs typeface="Times New Roman"/>
              </a:rPr>
              <a:t>pengawasan, kritik, koreksi, dan saran terhadap hal-hal yang berkaitan dengan kepentingan umum; </a:t>
            </a:r>
            <a:r>
              <a:rPr lang="id-ID" dirty="0" smtClean="0">
                <a:solidFill>
                  <a:schemeClr val="tx1"/>
                </a:solidFill>
                <a:latin typeface="Times New Roman"/>
                <a:ea typeface="Times New Roman"/>
                <a:cs typeface="Times New Roman"/>
              </a:rPr>
              <a:t> Memperjuangkan </a:t>
            </a:r>
            <a:r>
              <a:rPr lang="id-ID" dirty="0">
                <a:solidFill>
                  <a:schemeClr val="tx1"/>
                </a:solidFill>
                <a:latin typeface="Times New Roman"/>
                <a:ea typeface="Times New Roman"/>
                <a:cs typeface="Times New Roman"/>
              </a:rPr>
              <a:t>keadilan dan kebenaran. </a:t>
            </a:r>
            <a:endParaRPr lang="id-ID" dirty="0" smtClean="0">
              <a:solidFill>
                <a:schemeClr val="tx1"/>
              </a:solidFill>
              <a:latin typeface="Times New Roman"/>
              <a:ea typeface="Times New Roman"/>
              <a:cs typeface="Times New Roman"/>
            </a:endParaRPr>
          </a:p>
          <a:p>
            <a:pPr>
              <a:lnSpc>
                <a:spcPct val="115000"/>
              </a:lnSpc>
              <a:spcAft>
                <a:spcPts val="0"/>
              </a:spcAft>
            </a:pPr>
            <a:r>
              <a:rPr lang="id-ID" dirty="0" smtClean="0">
                <a:solidFill>
                  <a:schemeClr val="tx1"/>
                </a:solidFill>
                <a:latin typeface="Times New Roman"/>
                <a:ea typeface="Times New Roman"/>
                <a:cs typeface="Times New Roman"/>
              </a:rPr>
              <a:t>Maknanya</a:t>
            </a:r>
            <a:r>
              <a:rPr lang="id-ID" dirty="0">
                <a:solidFill>
                  <a:schemeClr val="tx1"/>
                </a:solidFill>
                <a:latin typeface="Times New Roman"/>
                <a:ea typeface="Times New Roman"/>
                <a:cs typeface="Times New Roman"/>
              </a:rPr>
              <a:t>, bahwa pers harus memiliki dan mengemban idealisme. </a:t>
            </a:r>
            <a:endParaRPr lang="id-ID" dirty="0" smtClean="0">
              <a:solidFill>
                <a:schemeClr val="tx1"/>
              </a:solidFill>
              <a:latin typeface="Times New Roman"/>
              <a:ea typeface="Times New Roman"/>
              <a:cs typeface="Times New Roman"/>
            </a:endParaRPr>
          </a:p>
          <a:p>
            <a:pPr>
              <a:lnSpc>
                <a:spcPct val="115000"/>
              </a:lnSpc>
              <a:spcAft>
                <a:spcPts val="0"/>
              </a:spcAft>
            </a:pPr>
            <a:r>
              <a:rPr lang="id-ID" dirty="0" smtClean="0">
                <a:solidFill>
                  <a:schemeClr val="tx1"/>
                </a:solidFill>
                <a:latin typeface="Times New Roman"/>
                <a:ea typeface="Times New Roman"/>
                <a:cs typeface="Times New Roman"/>
              </a:rPr>
              <a:t> </a:t>
            </a:r>
            <a:endParaRPr lang="id-ID" sz="1800" dirty="0">
              <a:solidFill>
                <a:schemeClr val="tx1"/>
              </a:solidFill>
              <a:ea typeface="Calibri"/>
              <a:cs typeface="Times New Roman"/>
            </a:endParaRPr>
          </a:p>
          <a:p>
            <a:pPr indent="-228600">
              <a:lnSpc>
                <a:spcPct val="115000"/>
              </a:lnSpc>
              <a:spcAft>
                <a:spcPts val="0"/>
              </a:spcAft>
            </a:pPr>
            <a:r>
              <a:rPr lang="id-ID" b="1" u="sng" dirty="0">
                <a:solidFill>
                  <a:schemeClr val="tx1"/>
                </a:solidFill>
                <a:latin typeface="Times New Roman"/>
                <a:ea typeface="Times New Roman"/>
                <a:cs typeface="Times New Roman"/>
              </a:rPr>
              <a:t>2.</a:t>
            </a:r>
            <a:r>
              <a:rPr lang="id-ID" sz="800" b="1" u="sng" dirty="0">
                <a:solidFill>
                  <a:schemeClr val="tx1"/>
                </a:solidFill>
                <a:latin typeface="Times New Roman"/>
                <a:ea typeface="Times New Roman"/>
                <a:cs typeface="Times New Roman"/>
              </a:rPr>
              <a:t>      </a:t>
            </a:r>
            <a:r>
              <a:rPr lang="id-ID" b="1" u="sng" dirty="0">
                <a:solidFill>
                  <a:schemeClr val="tx1"/>
                </a:solidFill>
                <a:latin typeface="Times New Roman"/>
                <a:ea typeface="Times New Roman"/>
                <a:cs typeface="Times New Roman"/>
              </a:rPr>
              <a:t>Komersialisme. </a:t>
            </a:r>
            <a:endParaRPr lang="id-ID" sz="1800" u="sng" dirty="0">
              <a:solidFill>
                <a:schemeClr val="tx1"/>
              </a:solidFill>
              <a:ea typeface="Calibri"/>
              <a:cs typeface="Times New Roman"/>
            </a:endParaRPr>
          </a:p>
          <a:p>
            <a:pPr>
              <a:lnSpc>
                <a:spcPct val="115000"/>
              </a:lnSpc>
              <a:spcAft>
                <a:spcPts val="0"/>
              </a:spcAft>
            </a:pPr>
            <a:r>
              <a:rPr lang="id-ID" dirty="0" smtClean="0">
                <a:solidFill>
                  <a:schemeClr val="tx1"/>
                </a:solidFill>
                <a:latin typeface="Times New Roman"/>
                <a:ea typeface="Times New Roman"/>
                <a:cs typeface="Times New Roman"/>
              </a:rPr>
              <a:t>Seperti ditegaskan pasal 3 ayat (2) UU no 40 tahun 1999, pers nasional dapat berfungsi sebagai lembaga ekonomi. Sebagai </a:t>
            </a:r>
            <a:r>
              <a:rPr lang="id-ID" dirty="0">
                <a:solidFill>
                  <a:schemeClr val="tx1"/>
                </a:solidFill>
                <a:latin typeface="Times New Roman"/>
                <a:ea typeface="Times New Roman"/>
                <a:cs typeface="Times New Roman"/>
              </a:rPr>
              <a:t>lembaga ekonomi, penerbitan pers harus dijalankan dengan merujuk pada pendekatan kaidah ekonomi, efisiensi dan efektivitas. Secara manajerial  perusahaan, pers harus memetik untung dan sejauh mungkin menghindari kerugian. </a:t>
            </a:r>
            <a:r>
              <a:rPr lang="id-ID" dirty="0" smtClean="0">
                <a:solidFill>
                  <a:schemeClr val="tx1"/>
                </a:solidFill>
                <a:latin typeface="Times New Roman"/>
                <a:ea typeface="Times New Roman"/>
                <a:cs typeface="Times New Roman"/>
              </a:rPr>
              <a:t>  </a:t>
            </a:r>
          </a:p>
          <a:p>
            <a:pPr>
              <a:lnSpc>
                <a:spcPct val="115000"/>
              </a:lnSpc>
              <a:spcAft>
                <a:spcPts val="0"/>
              </a:spcAft>
            </a:pPr>
            <a:endParaRPr lang="id-ID" sz="1800" dirty="0">
              <a:solidFill>
                <a:schemeClr val="tx1"/>
              </a:solidFill>
              <a:ea typeface="Calibri"/>
              <a:cs typeface="Times New Roman"/>
            </a:endParaRPr>
          </a:p>
          <a:p>
            <a:pPr indent="-228600">
              <a:lnSpc>
                <a:spcPct val="115000"/>
              </a:lnSpc>
              <a:spcAft>
                <a:spcPts val="0"/>
              </a:spcAft>
            </a:pPr>
            <a:r>
              <a:rPr lang="id-ID" b="1" u="sng" dirty="0">
                <a:solidFill>
                  <a:schemeClr val="tx1"/>
                </a:solidFill>
                <a:latin typeface="Times New Roman"/>
                <a:ea typeface="Times New Roman"/>
                <a:cs typeface="Times New Roman"/>
              </a:rPr>
              <a:t>3.</a:t>
            </a:r>
            <a:r>
              <a:rPr lang="id-ID" sz="800" b="1" u="sng" dirty="0">
                <a:solidFill>
                  <a:schemeClr val="tx1"/>
                </a:solidFill>
                <a:latin typeface="Times New Roman"/>
                <a:ea typeface="Times New Roman"/>
                <a:cs typeface="Times New Roman"/>
              </a:rPr>
              <a:t>      </a:t>
            </a:r>
            <a:r>
              <a:rPr lang="id-ID" b="1" u="sng" dirty="0">
                <a:solidFill>
                  <a:schemeClr val="tx1"/>
                </a:solidFill>
                <a:latin typeface="Times New Roman"/>
                <a:ea typeface="Times New Roman"/>
                <a:cs typeface="Times New Roman"/>
              </a:rPr>
              <a:t>Profesionalisme. </a:t>
            </a:r>
            <a:endParaRPr lang="id-ID" sz="1800" u="sng" dirty="0">
              <a:solidFill>
                <a:schemeClr val="tx1"/>
              </a:solidFill>
              <a:ea typeface="Calibri"/>
              <a:cs typeface="Times New Roman"/>
            </a:endParaRPr>
          </a:p>
          <a:p>
            <a:pPr>
              <a:spcBef>
                <a:spcPts val="1200"/>
              </a:spcBef>
              <a:spcAft>
                <a:spcPts val="1200"/>
              </a:spcAft>
            </a:pPr>
            <a:r>
              <a:rPr lang="id-ID" dirty="0">
                <a:solidFill>
                  <a:schemeClr val="tx1"/>
                </a:solidFill>
                <a:latin typeface="Times New Roman"/>
                <a:ea typeface="Times New Roman"/>
              </a:rPr>
              <a:t>Profesianalisme adalah isme atau paham yang menilai tinggi keahlian profesional khususnya, atau kemampuan pribadi pada umumnya, sebagai alat utama untuk mencapai keberhasilan. </a:t>
            </a:r>
            <a:endParaRPr lang="id-ID" dirty="0" smtClean="0">
              <a:solidFill>
                <a:schemeClr val="tx1"/>
              </a:solidFill>
              <a:latin typeface="Times New Roman"/>
              <a:ea typeface="Times New Roman"/>
            </a:endParaRPr>
          </a:p>
          <a:p>
            <a:endParaRPr lang="id-ID" dirty="0">
              <a:solidFill>
                <a:schemeClr val="tx1"/>
              </a:solidFill>
            </a:endParaRPr>
          </a:p>
        </p:txBody>
      </p:sp>
    </p:spTree>
    <p:extLst>
      <p:ext uri="{BB962C8B-B14F-4D97-AF65-F5344CB8AC3E}">
        <p14:creationId xmlns:p14="http://schemas.microsoft.com/office/powerpoint/2010/main" val="354891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barn(inVertical)">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p:cTn id="6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barn(inVertical)">
                                      <p:cBhvr>
                                        <p:cTn id="6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1" y="188640"/>
            <a:ext cx="8568952" cy="5904656"/>
          </a:xfrm>
        </p:spPr>
        <p:txBody>
          <a:bodyPr>
            <a:noAutofit/>
          </a:bodyPr>
          <a:lstStyle/>
          <a:p>
            <a:pPr algn="ctr">
              <a:lnSpc>
                <a:spcPct val="115000"/>
              </a:lnSpc>
            </a:pPr>
            <a:r>
              <a:rPr lang="id-ID" sz="2800" b="1" dirty="0" smtClean="0">
                <a:solidFill>
                  <a:srgbClr val="996600"/>
                </a:solidFill>
                <a:latin typeface="Times New Roman"/>
                <a:ea typeface="Times New Roman"/>
                <a:cs typeface="Times New Roman"/>
              </a:rPr>
              <a:t>Formula Manajemen</a:t>
            </a:r>
            <a:r>
              <a:rPr lang="id-ID" sz="2800" b="1" dirty="0">
                <a:solidFill>
                  <a:srgbClr val="996600"/>
                </a:solidFill>
                <a:latin typeface="Times New Roman"/>
                <a:ea typeface="Times New Roman"/>
                <a:cs typeface="Times New Roman"/>
              </a:rPr>
              <a:t> (POAC):</a:t>
            </a:r>
            <a:endParaRPr lang="id-ID" sz="2800" b="1" dirty="0">
              <a:solidFill>
                <a:srgbClr val="996600"/>
              </a:solidFill>
              <a:ea typeface="Calibri"/>
              <a:cs typeface="Times New Roman"/>
            </a:endParaRPr>
          </a:p>
          <a:p>
            <a:pPr marL="342900" lvl="0" indent="-342900" algn="ctr">
              <a:lnSpc>
                <a:spcPct val="115000"/>
              </a:lnSpc>
              <a:buFont typeface="+mj-lt"/>
              <a:buAutoNum type="arabicPeriod"/>
              <a:tabLst>
                <a:tab pos="457200" algn="l"/>
              </a:tabLst>
            </a:pPr>
            <a:r>
              <a:rPr lang="id-ID" sz="2800" b="1" i="1" dirty="0">
                <a:solidFill>
                  <a:srgbClr val="996600"/>
                </a:solidFill>
                <a:latin typeface="Times New Roman"/>
                <a:ea typeface="Times New Roman"/>
                <a:cs typeface="Times New Roman"/>
              </a:rPr>
              <a:t>Planning</a:t>
            </a:r>
            <a:endParaRPr lang="id-ID" sz="2800" b="1" dirty="0">
              <a:solidFill>
                <a:srgbClr val="996600"/>
              </a:solidFill>
              <a:ea typeface="Calibri"/>
              <a:cs typeface="Times New Roman"/>
            </a:endParaRPr>
          </a:p>
          <a:p>
            <a:pPr marL="342900" lvl="0" indent="-342900" algn="ctr">
              <a:lnSpc>
                <a:spcPct val="115000"/>
              </a:lnSpc>
              <a:buFont typeface="+mj-lt"/>
              <a:buAutoNum type="arabicPeriod"/>
              <a:tabLst>
                <a:tab pos="457200" algn="l"/>
              </a:tabLst>
            </a:pPr>
            <a:r>
              <a:rPr lang="id-ID" sz="2800" b="1" i="1" dirty="0">
                <a:solidFill>
                  <a:srgbClr val="996600"/>
                </a:solidFill>
                <a:latin typeface="Times New Roman"/>
                <a:ea typeface="Times New Roman"/>
                <a:cs typeface="Times New Roman"/>
              </a:rPr>
              <a:t>Organizing</a:t>
            </a:r>
            <a:endParaRPr lang="id-ID" sz="2800" b="1" dirty="0">
              <a:solidFill>
                <a:srgbClr val="996600"/>
              </a:solidFill>
              <a:ea typeface="Calibri"/>
              <a:cs typeface="Times New Roman"/>
            </a:endParaRPr>
          </a:p>
          <a:p>
            <a:pPr marL="342900" lvl="0" indent="-342900" algn="ctr">
              <a:lnSpc>
                <a:spcPct val="115000"/>
              </a:lnSpc>
              <a:buFont typeface="+mj-lt"/>
              <a:buAutoNum type="arabicPeriod"/>
              <a:tabLst>
                <a:tab pos="457200" algn="l"/>
              </a:tabLst>
            </a:pPr>
            <a:r>
              <a:rPr lang="id-ID" sz="2800" b="1" i="1" dirty="0" smtClean="0">
                <a:solidFill>
                  <a:srgbClr val="996600"/>
                </a:solidFill>
                <a:latin typeface="Times New Roman"/>
                <a:ea typeface="Times New Roman"/>
                <a:cs typeface="Times New Roman"/>
              </a:rPr>
              <a:t>Actuating</a:t>
            </a:r>
            <a:endParaRPr lang="id-ID" sz="2800" b="1" dirty="0">
              <a:solidFill>
                <a:srgbClr val="996600"/>
              </a:solidFill>
              <a:ea typeface="Calibri"/>
              <a:cs typeface="Times New Roman"/>
            </a:endParaRPr>
          </a:p>
          <a:p>
            <a:pPr marL="342900" lvl="0" indent="-342900" algn="ctr">
              <a:lnSpc>
                <a:spcPct val="115000"/>
              </a:lnSpc>
              <a:buFont typeface="+mj-lt"/>
              <a:buAutoNum type="arabicPeriod"/>
              <a:tabLst>
                <a:tab pos="457200" algn="l"/>
              </a:tabLst>
            </a:pPr>
            <a:r>
              <a:rPr lang="id-ID" sz="2800" b="1" i="1" dirty="0" smtClean="0">
                <a:solidFill>
                  <a:srgbClr val="996600"/>
                </a:solidFill>
                <a:latin typeface="Times New Roman"/>
                <a:ea typeface="Times New Roman"/>
                <a:cs typeface="Times New Roman"/>
              </a:rPr>
              <a:t>Controlling</a:t>
            </a:r>
            <a:endParaRPr lang="id-ID" sz="2800" b="1" i="1" dirty="0">
              <a:solidFill>
                <a:srgbClr val="996600"/>
              </a:solidFill>
              <a:latin typeface="Times New Roman"/>
              <a:ea typeface="Times New Roman"/>
              <a:cs typeface="Times New Roman"/>
            </a:endParaRPr>
          </a:p>
          <a:p>
            <a:pPr lvl="0">
              <a:lnSpc>
                <a:spcPct val="115000"/>
              </a:lnSpc>
              <a:tabLst>
                <a:tab pos="457200" algn="l"/>
              </a:tabLst>
            </a:pPr>
            <a:endParaRPr lang="id-ID" sz="1800" dirty="0">
              <a:solidFill>
                <a:schemeClr val="bg1"/>
              </a:solidFill>
              <a:ea typeface="Calibri"/>
              <a:cs typeface="Times New Roman"/>
            </a:endParaRPr>
          </a:p>
          <a:p>
            <a:pPr marL="285750" indent="-285750">
              <a:lnSpc>
                <a:spcPct val="115000"/>
              </a:lnSpc>
              <a:buFont typeface="Wingdings" pitchFamily="2" charset="2"/>
              <a:buChar char="ü"/>
            </a:pPr>
            <a:r>
              <a:rPr lang="id-ID" sz="1800" i="1" dirty="0">
                <a:solidFill>
                  <a:schemeClr val="bg1"/>
                </a:solidFill>
                <a:latin typeface="Times New Roman"/>
                <a:ea typeface="Times New Roman"/>
                <a:cs typeface="Times New Roman"/>
              </a:rPr>
              <a:t>Planning </a:t>
            </a:r>
            <a:r>
              <a:rPr lang="id-ID" sz="1800" dirty="0">
                <a:solidFill>
                  <a:schemeClr val="bg1"/>
                </a:solidFill>
                <a:latin typeface="Times New Roman"/>
                <a:ea typeface="Times New Roman"/>
                <a:cs typeface="Times New Roman"/>
              </a:rPr>
              <a:t>artinya perencanaan, yakni penyusunan atau penetapan tujuan dan aturan.</a:t>
            </a:r>
            <a:endParaRPr lang="id-ID" sz="1800" dirty="0">
              <a:solidFill>
                <a:schemeClr val="bg1"/>
              </a:solidFill>
              <a:ea typeface="Calibri"/>
              <a:cs typeface="Times New Roman"/>
            </a:endParaRPr>
          </a:p>
          <a:p>
            <a:pPr marL="285750" indent="-285750">
              <a:lnSpc>
                <a:spcPct val="115000"/>
              </a:lnSpc>
              <a:buFont typeface="Wingdings" pitchFamily="2" charset="2"/>
              <a:buChar char="ü"/>
            </a:pPr>
            <a:r>
              <a:rPr lang="id-ID" sz="1800" i="1" dirty="0">
                <a:solidFill>
                  <a:schemeClr val="bg1"/>
                </a:solidFill>
                <a:latin typeface="Times New Roman"/>
                <a:ea typeface="Times New Roman"/>
                <a:cs typeface="Times New Roman"/>
              </a:rPr>
              <a:t>Organizing</a:t>
            </a:r>
            <a:r>
              <a:rPr lang="id-ID" sz="1800" dirty="0">
                <a:solidFill>
                  <a:schemeClr val="bg1"/>
                </a:solidFill>
                <a:latin typeface="Times New Roman"/>
                <a:ea typeface="Times New Roman"/>
                <a:cs typeface="Times New Roman"/>
              </a:rPr>
              <a:t> artinya pengorganisasian berupa pembentukan bagian-bagian, pembagian tugas, atau pengelompokkan </a:t>
            </a:r>
            <a:r>
              <a:rPr lang="id-ID" sz="1800" dirty="0" smtClean="0">
                <a:solidFill>
                  <a:schemeClr val="bg1"/>
                </a:solidFill>
                <a:latin typeface="Times New Roman"/>
                <a:ea typeface="Times New Roman"/>
                <a:cs typeface="Times New Roman"/>
              </a:rPr>
              <a:t>kerja.</a:t>
            </a:r>
            <a:endParaRPr lang="id-ID" sz="1800" dirty="0">
              <a:solidFill>
                <a:schemeClr val="bg1"/>
              </a:solidFill>
              <a:ea typeface="Times New Roman"/>
              <a:cs typeface="Times New Roman"/>
            </a:endParaRPr>
          </a:p>
          <a:p>
            <a:pPr marL="285750" indent="-285750">
              <a:lnSpc>
                <a:spcPct val="115000"/>
              </a:lnSpc>
              <a:buFont typeface="Wingdings" pitchFamily="2" charset="2"/>
              <a:buChar char="ü"/>
            </a:pPr>
            <a:r>
              <a:rPr lang="id-ID" sz="1800" i="1" dirty="0" smtClean="0">
                <a:solidFill>
                  <a:schemeClr val="bg1"/>
                </a:solidFill>
                <a:latin typeface="Times New Roman"/>
                <a:ea typeface="Times New Roman"/>
                <a:cs typeface="Times New Roman"/>
              </a:rPr>
              <a:t>Actuating </a:t>
            </a:r>
            <a:r>
              <a:rPr lang="id-ID" sz="1800" dirty="0">
                <a:solidFill>
                  <a:schemeClr val="bg1"/>
                </a:solidFill>
                <a:latin typeface="Times New Roman"/>
                <a:ea typeface="Times New Roman"/>
                <a:cs typeface="Times New Roman"/>
              </a:rPr>
              <a:t>artinya pelaksanaan </a:t>
            </a:r>
            <a:r>
              <a:rPr lang="id-ID" sz="1800" dirty="0" smtClean="0">
                <a:solidFill>
                  <a:schemeClr val="bg1"/>
                </a:solidFill>
                <a:latin typeface="Times New Roman"/>
                <a:ea typeface="Times New Roman"/>
                <a:cs typeface="Times New Roman"/>
              </a:rPr>
              <a:t>rencana.</a:t>
            </a:r>
            <a:endParaRPr lang="id-ID" sz="1800" dirty="0">
              <a:solidFill>
                <a:schemeClr val="bg1"/>
              </a:solidFill>
              <a:ea typeface="Times New Roman"/>
              <a:cs typeface="Times New Roman"/>
            </a:endParaRPr>
          </a:p>
          <a:p>
            <a:pPr marL="285750" indent="-285750">
              <a:lnSpc>
                <a:spcPct val="115000"/>
              </a:lnSpc>
              <a:buFont typeface="Wingdings" pitchFamily="2" charset="2"/>
              <a:buChar char="ü"/>
            </a:pPr>
            <a:r>
              <a:rPr lang="id-ID" sz="1800" i="1" dirty="0" smtClean="0">
                <a:solidFill>
                  <a:schemeClr val="bg1"/>
                </a:solidFill>
                <a:latin typeface="Times New Roman"/>
                <a:ea typeface="Times New Roman"/>
                <a:cs typeface="Times New Roman"/>
              </a:rPr>
              <a:t>Controling</a:t>
            </a:r>
            <a:r>
              <a:rPr lang="id-ID" sz="1800" dirty="0" smtClean="0">
                <a:solidFill>
                  <a:schemeClr val="bg1"/>
                </a:solidFill>
                <a:latin typeface="Times New Roman"/>
                <a:ea typeface="Times New Roman"/>
                <a:cs typeface="Times New Roman"/>
              </a:rPr>
              <a:t> </a:t>
            </a:r>
            <a:r>
              <a:rPr lang="id-ID" sz="1800" dirty="0">
                <a:solidFill>
                  <a:schemeClr val="bg1"/>
                </a:solidFill>
                <a:latin typeface="Times New Roman"/>
                <a:ea typeface="Times New Roman"/>
                <a:cs typeface="Times New Roman"/>
              </a:rPr>
              <a:t>adalah pengawasan dan </a:t>
            </a:r>
            <a:endParaRPr lang="id-ID" sz="1800" dirty="0" smtClean="0">
              <a:solidFill>
                <a:schemeClr val="bg1"/>
              </a:solidFill>
              <a:latin typeface="Times New Roman"/>
              <a:ea typeface="Times New Roman"/>
              <a:cs typeface="Times New Roman"/>
            </a:endParaRPr>
          </a:p>
          <a:p>
            <a:pPr marL="266700" indent="-266700">
              <a:lnSpc>
                <a:spcPct val="115000"/>
              </a:lnSpc>
            </a:pPr>
            <a:r>
              <a:rPr lang="id-ID" sz="1800" dirty="0" smtClean="0">
                <a:solidFill>
                  <a:schemeClr val="bg1"/>
                </a:solidFill>
                <a:latin typeface="Times New Roman"/>
                <a:ea typeface="Times New Roman"/>
                <a:cs typeface="Times New Roman"/>
              </a:rPr>
              <a:t>evaluasi </a:t>
            </a:r>
            <a:r>
              <a:rPr lang="id-ID" sz="1800" dirty="0">
                <a:solidFill>
                  <a:schemeClr val="bg1"/>
                </a:solidFill>
                <a:latin typeface="Times New Roman"/>
                <a:ea typeface="Times New Roman"/>
                <a:cs typeface="Times New Roman"/>
              </a:rPr>
              <a:t>hasil kerja</a:t>
            </a:r>
            <a:r>
              <a:rPr lang="id-ID" sz="1800" dirty="0" smtClean="0">
                <a:solidFill>
                  <a:schemeClr val="bg1"/>
                </a:solidFill>
                <a:latin typeface="Times New Roman"/>
                <a:ea typeface="Times New Roman"/>
                <a:cs typeface="Times New Roman"/>
              </a:rPr>
              <a:t>.</a:t>
            </a:r>
          </a:p>
          <a:p>
            <a:pPr>
              <a:lnSpc>
                <a:spcPct val="115000"/>
              </a:lnSpc>
            </a:pPr>
            <a:endParaRPr lang="id-ID" sz="1000" dirty="0">
              <a:solidFill>
                <a:schemeClr val="bg1"/>
              </a:solidFill>
              <a:ea typeface="Calibri"/>
              <a:cs typeface="Times New Roman"/>
            </a:endParaRPr>
          </a:p>
        </p:txBody>
      </p:sp>
      <p:pic>
        <p:nvPicPr>
          <p:cNvPr id="3074" name="Picture 2" descr="D:\Bahan Mengajar\Dasar Jurnalistik\Foto\86.jpg"/>
          <p:cNvPicPr>
            <a:picLocks noChangeAspect="1" noChangeArrowheads="1"/>
          </p:cNvPicPr>
          <p:nvPr/>
        </p:nvPicPr>
        <p:blipFill rotWithShape="1">
          <a:blip r:embed="rId2">
            <a:extLst>
              <a:ext uri="{28A0092B-C50C-407E-A947-70E740481C1C}">
                <a14:useLocalDpi xmlns:a14="http://schemas.microsoft.com/office/drawing/2010/main" val="0"/>
              </a:ext>
            </a:extLst>
          </a:blip>
          <a:srcRect l="3343" r="4063" b="50000"/>
          <a:stretch/>
        </p:blipFill>
        <p:spPr bwMode="auto">
          <a:xfrm>
            <a:off x="4743450" y="4907656"/>
            <a:ext cx="4400550" cy="195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8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arn(inVertical)">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arn(inVertical)">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barn(inVertical)">
                                      <p:cBhvr>
                                        <p:cTn id="50" dur="500"/>
                                        <p:tgtEl>
                                          <p:spTgt spid="3">
                                            <p:txEl>
                                              <p:pRg st="9" end="9"/>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arn(inVertical)">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1" y="188640"/>
            <a:ext cx="8568952" cy="6336704"/>
          </a:xfrm>
        </p:spPr>
        <p:txBody>
          <a:bodyPr>
            <a:noAutofit/>
          </a:bodyPr>
          <a:lstStyle/>
          <a:p>
            <a:pPr>
              <a:lnSpc>
                <a:spcPct val="115000"/>
              </a:lnSpc>
            </a:pPr>
            <a:endParaRPr lang="id-ID" sz="1000" dirty="0" smtClean="0">
              <a:solidFill>
                <a:schemeClr val="bg1"/>
              </a:solidFill>
              <a:latin typeface="Times New Roman"/>
              <a:ea typeface="Times New Roman"/>
              <a:cs typeface="Times New Roman"/>
            </a:endParaRPr>
          </a:p>
          <a:p>
            <a:pPr>
              <a:lnSpc>
                <a:spcPct val="115000"/>
              </a:lnSpc>
            </a:pPr>
            <a:endParaRPr lang="id-ID" sz="1000" dirty="0">
              <a:solidFill>
                <a:schemeClr val="bg1"/>
              </a:solidFill>
              <a:ea typeface="Calibri"/>
              <a:cs typeface="Times New Roman"/>
            </a:endParaRPr>
          </a:p>
          <a:p>
            <a:pPr>
              <a:lnSpc>
                <a:spcPct val="115000"/>
              </a:lnSpc>
            </a:pPr>
            <a:r>
              <a:rPr lang="id-ID" sz="2800" b="1" dirty="0" smtClean="0">
                <a:solidFill>
                  <a:srgbClr val="996633"/>
                </a:solidFill>
                <a:latin typeface="Times New Roman"/>
                <a:ea typeface="Times New Roman"/>
                <a:cs typeface="Times New Roman"/>
              </a:rPr>
              <a:t>Planning</a:t>
            </a:r>
            <a:endParaRPr lang="id-ID" sz="2800" dirty="0">
              <a:solidFill>
                <a:srgbClr val="996633"/>
              </a:solidFill>
              <a:ea typeface="Calibri"/>
              <a:cs typeface="Times New Roman"/>
            </a:endParaRPr>
          </a:p>
          <a:p>
            <a:pPr marL="342900" lvl="0" indent="-342900">
              <a:lnSpc>
                <a:spcPct val="115000"/>
              </a:lnSpc>
              <a:buSzPts val="1000"/>
              <a:buFont typeface="Symbol"/>
              <a:buChar char=""/>
              <a:tabLst>
                <a:tab pos="457200" algn="l"/>
              </a:tabLst>
            </a:pPr>
            <a:r>
              <a:rPr lang="id-ID" sz="1400" dirty="0">
                <a:solidFill>
                  <a:schemeClr val="bg1"/>
                </a:solidFill>
                <a:latin typeface="Calisto MT"/>
                <a:ea typeface="Times New Roman"/>
                <a:cs typeface="Times New Roman"/>
              </a:rPr>
              <a:t>Persiapan SDM serta sarana dan prasarana (</a:t>
            </a:r>
            <a:r>
              <a:rPr lang="id-ID" sz="1400" i="1" dirty="0">
                <a:solidFill>
                  <a:schemeClr val="bg1"/>
                </a:solidFill>
                <a:latin typeface="Calisto MT"/>
                <a:ea typeface="Times New Roman"/>
                <a:cs typeface="Times New Roman"/>
              </a:rPr>
              <a:t>men, materials, machines</a:t>
            </a:r>
            <a:r>
              <a:rPr lang="id-ID" sz="1400" dirty="0">
                <a:solidFill>
                  <a:schemeClr val="bg1"/>
                </a:solidFill>
                <a:latin typeface="Calisto MT"/>
                <a:ea typeface="Times New Roman"/>
                <a:cs typeface="Times New Roman"/>
              </a:rPr>
              <a:t>).</a:t>
            </a:r>
            <a:endParaRPr lang="id-ID" sz="1400" dirty="0">
              <a:solidFill>
                <a:schemeClr val="bg1"/>
              </a:solidFill>
              <a:ea typeface="Calibri"/>
              <a:cs typeface="Times New Roman"/>
            </a:endParaRPr>
          </a:p>
          <a:p>
            <a:pPr marL="342900" lvl="0" indent="-342900">
              <a:lnSpc>
                <a:spcPct val="115000"/>
              </a:lnSpc>
              <a:buSzPts val="1000"/>
              <a:buFont typeface="Symbol"/>
              <a:buChar char=""/>
              <a:tabLst>
                <a:tab pos="457200" algn="l"/>
              </a:tabLst>
            </a:pPr>
            <a:r>
              <a:rPr lang="id-ID" sz="1400" dirty="0">
                <a:solidFill>
                  <a:schemeClr val="bg1"/>
                </a:solidFill>
                <a:latin typeface="Calisto MT"/>
                <a:ea typeface="Times New Roman"/>
                <a:cs typeface="Times New Roman"/>
              </a:rPr>
              <a:t>Penyusunan atau penetapan visi, misi, nama, logo, moto, rubrikasi, </a:t>
            </a:r>
            <a:r>
              <a:rPr lang="id-ID" sz="1400" i="1" dirty="0">
                <a:solidFill>
                  <a:schemeClr val="bg1"/>
                </a:solidFill>
                <a:latin typeface="Calisto MT"/>
                <a:ea typeface="Times New Roman"/>
                <a:cs typeface="Times New Roman"/>
              </a:rPr>
              <a:t>positioning</a:t>
            </a:r>
            <a:r>
              <a:rPr lang="id-ID" sz="1400" dirty="0">
                <a:solidFill>
                  <a:schemeClr val="bg1"/>
                </a:solidFill>
                <a:latin typeface="Calisto MT"/>
                <a:ea typeface="Times New Roman"/>
                <a:cs typeface="Times New Roman"/>
              </a:rPr>
              <a:t>,</a:t>
            </a:r>
            <a:r>
              <a:rPr lang="id-ID" sz="1400" i="1" dirty="0">
                <a:solidFill>
                  <a:schemeClr val="bg1"/>
                </a:solidFill>
                <a:latin typeface="Calisto MT"/>
                <a:ea typeface="Times New Roman"/>
                <a:cs typeface="Times New Roman"/>
              </a:rPr>
              <a:t> editorial policy</a:t>
            </a:r>
            <a:r>
              <a:rPr lang="id-ID" sz="1400" dirty="0">
                <a:solidFill>
                  <a:schemeClr val="bg1"/>
                </a:solidFill>
                <a:latin typeface="Calisto MT"/>
                <a:ea typeface="Times New Roman"/>
                <a:cs typeface="Times New Roman"/>
              </a:rPr>
              <a:t>, </a:t>
            </a:r>
            <a:r>
              <a:rPr lang="id-ID" sz="1400" i="1" dirty="0">
                <a:solidFill>
                  <a:schemeClr val="bg1"/>
                </a:solidFill>
                <a:latin typeface="Calisto MT"/>
                <a:ea typeface="Times New Roman"/>
                <a:cs typeface="Times New Roman"/>
              </a:rPr>
              <a:t>stylebook, </a:t>
            </a:r>
            <a:r>
              <a:rPr lang="id-ID" sz="1400" dirty="0">
                <a:solidFill>
                  <a:schemeClr val="bg1"/>
                </a:solidFill>
                <a:latin typeface="Calisto MT"/>
                <a:ea typeface="Times New Roman"/>
                <a:cs typeface="Times New Roman"/>
              </a:rPr>
              <a:t>model/desain cover, desain halaman, pemilihan jenis huruf, dan sebagainya.</a:t>
            </a:r>
            <a:endParaRPr lang="id-ID" sz="1400" dirty="0">
              <a:solidFill>
                <a:schemeClr val="bg1"/>
              </a:solidFill>
              <a:ea typeface="Calibri"/>
              <a:cs typeface="Times New Roman"/>
            </a:endParaRPr>
          </a:p>
          <a:p>
            <a:pPr marL="342900" lvl="0" indent="-342900">
              <a:lnSpc>
                <a:spcPct val="115000"/>
              </a:lnSpc>
              <a:buSzPts val="1000"/>
              <a:buFont typeface="Symbol"/>
              <a:buChar char=""/>
              <a:tabLst>
                <a:tab pos="457200" algn="l"/>
              </a:tabLst>
            </a:pPr>
            <a:r>
              <a:rPr lang="id-ID" sz="1400" dirty="0">
                <a:solidFill>
                  <a:schemeClr val="bg1"/>
                </a:solidFill>
                <a:latin typeface="Calisto MT"/>
                <a:ea typeface="Times New Roman"/>
                <a:cs typeface="Times New Roman"/>
              </a:rPr>
              <a:t>Penyusunan rencana pemasaran (iklan, sirkulasi, promosi), termasuk strategi penjualan, distribusi, dan sebagainya.</a:t>
            </a:r>
            <a:endParaRPr lang="id-ID" sz="1400" dirty="0">
              <a:solidFill>
                <a:schemeClr val="bg1"/>
              </a:solidFill>
              <a:ea typeface="Calibri"/>
              <a:cs typeface="Times New Roman"/>
            </a:endParaRPr>
          </a:p>
          <a:p>
            <a:pPr>
              <a:lnSpc>
                <a:spcPct val="115000"/>
              </a:lnSpc>
            </a:pPr>
            <a:r>
              <a:rPr lang="id-ID" sz="2800" b="1" dirty="0">
                <a:solidFill>
                  <a:srgbClr val="996633"/>
                </a:solidFill>
                <a:latin typeface="Times New Roman"/>
                <a:ea typeface="Times New Roman"/>
                <a:cs typeface="Times New Roman"/>
              </a:rPr>
              <a:t>Organizing</a:t>
            </a:r>
            <a:endParaRPr lang="id-ID" sz="2800" dirty="0">
              <a:solidFill>
                <a:srgbClr val="996633"/>
              </a:solidFill>
              <a:ea typeface="Calibri"/>
              <a:cs typeface="Times New Roman"/>
            </a:endParaRPr>
          </a:p>
          <a:p>
            <a:pPr marL="342900" lvl="0" indent="-342900">
              <a:lnSpc>
                <a:spcPct val="115000"/>
              </a:lnSpc>
              <a:buSzPts val="1000"/>
              <a:buFont typeface="Symbol"/>
              <a:buChar char=""/>
              <a:tabLst>
                <a:tab pos="457200" algn="l"/>
              </a:tabLst>
            </a:pPr>
            <a:r>
              <a:rPr lang="id-ID" sz="1400" dirty="0">
                <a:solidFill>
                  <a:schemeClr val="bg1"/>
                </a:solidFill>
                <a:latin typeface="Calisto MT"/>
                <a:ea typeface="Times New Roman"/>
                <a:cs typeface="Times New Roman"/>
              </a:rPr>
              <a:t>Pembentukan struktur organisasi pers (redaksi, pemasaran/tata usaha, dan percetakan/produksi).</a:t>
            </a:r>
            <a:endParaRPr lang="id-ID" sz="1400" dirty="0">
              <a:solidFill>
                <a:schemeClr val="bg1"/>
              </a:solidFill>
              <a:ea typeface="Calibri"/>
              <a:cs typeface="Times New Roman"/>
            </a:endParaRPr>
          </a:p>
          <a:p>
            <a:pPr marL="342900" lvl="0" indent="-342900">
              <a:lnSpc>
                <a:spcPct val="115000"/>
              </a:lnSpc>
              <a:buSzPts val="1000"/>
              <a:buFont typeface="Symbol"/>
              <a:buChar char=""/>
              <a:tabLst>
                <a:tab pos="457200" algn="l"/>
              </a:tabLst>
            </a:pPr>
            <a:r>
              <a:rPr lang="id-ID" sz="1400" dirty="0">
                <a:solidFill>
                  <a:schemeClr val="bg1"/>
                </a:solidFill>
                <a:latin typeface="Calisto MT"/>
                <a:ea typeface="Times New Roman"/>
                <a:cs typeface="Times New Roman"/>
              </a:rPr>
              <a:t>Pembagian tugas atau </a:t>
            </a:r>
            <a:r>
              <a:rPr lang="id-ID" sz="1400" i="1" dirty="0">
                <a:solidFill>
                  <a:schemeClr val="bg1"/>
                </a:solidFill>
                <a:latin typeface="Calisto MT"/>
                <a:ea typeface="Times New Roman"/>
                <a:cs typeface="Times New Roman"/>
              </a:rPr>
              <a:t>job description</a:t>
            </a:r>
            <a:r>
              <a:rPr lang="id-ID" sz="1400" dirty="0">
                <a:solidFill>
                  <a:schemeClr val="bg1"/>
                </a:solidFill>
                <a:latin typeface="Calisto MT"/>
                <a:ea typeface="Times New Roman"/>
                <a:cs typeface="Times New Roman"/>
              </a:rPr>
              <a:t> masing-masing bagian.</a:t>
            </a:r>
            <a:endParaRPr lang="id-ID" sz="1400" dirty="0">
              <a:solidFill>
                <a:schemeClr val="bg1"/>
              </a:solidFill>
              <a:ea typeface="Calibri"/>
              <a:cs typeface="Times New Roman"/>
            </a:endParaRPr>
          </a:p>
          <a:p>
            <a:pPr>
              <a:lnSpc>
                <a:spcPct val="115000"/>
              </a:lnSpc>
            </a:pPr>
            <a:r>
              <a:rPr lang="id-ID" sz="2800" b="1" dirty="0">
                <a:solidFill>
                  <a:srgbClr val="996633"/>
                </a:solidFill>
                <a:latin typeface="Times New Roman"/>
                <a:ea typeface="Times New Roman"/>
                <a:cs typeface="Times New Roman"/>
              </a:rPr>
              <a:t>Acting</a:t>
            </a:r>
            <a:endParaRPr lang="id-ID" sz="2800" dirty="0">
              <a:solidFill>
                <a:srgbClr val="996633"/>
              </a:solidFill>
              <a:ea typeface="Calibri"/>
              <a:cs typeface="Times New Roman"/>
            </a:endParaRPr>
          </a:p>
          <a:p>
            <a:pPr marL="342900" lvl="0" indent="-342900">
              <a:lnSpc>
                <a:spcPct val="115000"/>
              </a:lnSpc>
              <a:buSzPts val="1000"/>
              <a:buFont typeface="Symbol"/>
              <a:buChar char=""/>
              <a:tabLst>
                <a:tab pos="457200" algn="l"/>
              </a:tabLst>
            </a:pPr>
            <a:r>
              <a:rPr lang="id-ID" sz="1400" dirty="0">
                <a:solidFill>
                  <a:schemeClr val="bg1"/>
                </a:solidFill>
                <a:latin typeface="Calisto MT"/>
                <a:ea typeface="Times New Roman"/>
                <a:cs typeface="Times New Roman"/>
              </a:rPr>
              <a:t>Semua bagian bekerja sesuai perencanaan dan pengorganisasian yang telah disusun.</a:t>
            </a:r>
            <a:endParaRPr lang="id-ID" sz="1400" dirty="0">
              <a:solidFill>
                <a:schemeClr val="bg1"/>
              </a:solidFill>
              <a:ea typeface="Calibri"/>
              <a:cs typeface="Times New Roman"/>
            </a:endParaRPr>
          </a:p>
          <a:p>
            <a:pPr marL="342900" lvl="0" indent="-342900">
              <a:lnSpc>
                <a:spcPct val="115000"/>
              </a:lnSpc>
              <a:buSzPts val="1000"/>
              <a:buFont typeface="Symbol"/>
              <a:buChar char=""/>
              <a:tabLst>
                <a:tab pos="457200" algn="l"/>
              </a:tabLst>
            </a:pPr>
            <a:r>
              <a:rPr lang="id-ID" sz="1400" dirty="0">
                <a:solidFill>
                  <a:schemeClr val="bg1"/>
                </a:solidFill>
                <a:latin typeface="Calisto MT"/>
                <a:ea typeface="Times New Roman"/>
                <a:cs typeface="Times New Roman"/>
              </a:rPr>
              <a:t>Bidang redaksi melakukan tahapan dalam </a:t>
            </a:r>
            <a:r>
              <a:rPr lang="id-ID" sz="1400" i="1" dirty="0">
                <a:solidFill>
                  <a:schemeClr val="bg1"/>
                </a:solidFill>
                <a:latin typeface="Calisto MT"/>
                <a:ea typeface="Times New Roman"/>
                <a:cs typeface="Times New Roman"/>
              </a:rPr>
              <a:t>news processing: news planning, hunting/gathering, writing, editing, layouting</a:t>
            </a:r>
            <a:r>
              <a:rPr lang="id-ID" sz="1400" dirty="0">
                <a:solidFill>
                  <a:schemeClr val="bg1"/>
                </a:solidFill>
                <a:latin typeface="Calisto MT"/>
                <a:ea typeface="Times New Roman"/>
                <a:cs typeface="Times New Roman"/>
              </a:rPr>
              <a:t>, lalu dilimpahkan pada bagian produksi atau percetakan.</a:t>
            </a:r>
            <a:endParaRPr lang="id-ID" sz="1400" dirty="0">
              <a:solidFill>
                <a:schemeClr val="bg1"/>
              </a:solidFill>
              <a:ea typeface="Calibri"/>
              <a:cs typeface="Times New Roman"/>
            </a:endParaRPr>
          </a:p>
          <a:p>
            <a:pPr>
              <a:lnSpc>
                <a:spcPct val="115000"/>
              </a:lnSpc>
            </a:pPr>
            <a:r>
              <a:rPr lang="id-ID" sz="2800" b="1" dirty="0">
                <a:solidFill>
                  <a:srgbClr val="996633"/>
                </a:solidFill>
                <a:latin typeface="Times New Roman"/>
                <a:ea typeface="Times New Roman"/>
                <a:cs typeface="Times New Roman"/>
              </a:rPr>
              <a:t>Controlling</a:t>
            </a:r>
            <a:endParaRPr lang="id-ID" sz="2800" dirty="0">
              <a:solidFill>
                <a:srgbClr val="996633"/>
              </a:solidFill>
              <a:ea typeface="Calibri"/>
              <a:cs typeface="Times New Roman"/>
            </a:endParaRPr>
          </a:p>
          <a:p>
            <a:pPr marL="342900" lvl="0" indent="-342900">
              <a:lnSpc>
                <a:spcPct val="115000"/>
              </a:lnSpc>
              <a:buSzPts val="1000"/>
              <a:buFont typeface="Symbol"/>
              <a:buChar char=""/>
              <a:tabLst>
                <a:tab pos="457200" algn="l"/>
              </a:tabLst>
            </a:pPr>
            <a:r>
              <a:rPr lang="id-ID" sz="1400" dirty="0">
                <a:solidFill>
                  <a:schemeClr val="bg1"/>
                </a:solidFill>
                <a:latin typeface="Calisto MT"/>
                <a:ea typeface="Times New Roman"/>
                <a:cs typeface="Times New Roman"/>
              </a:rPr>
              <a:t>Pengawasan dan evaluasi hasil mengacu pada visi, </a:t>
            </a:r>
            <a:endParaRPr lang="id-ID" sz="1400" dirty="0" smtClean="0">
              <a:solidFill>
                <a:schemeClr val="bg1"/>
              </a:solidFill>
              <a:latin typeface="Calisto MT"/>
              <a:ea typeface="Times New Roman"/>
              <a:cs typeface="Times New Roman"/>
            </a:endParaRPr>
          </a:p>
          <a:p>
            <a:pPr marL="361950" lvl="0" indent="-95250">
              <a:lnSpc>
                <a:spcPct val="115000"/>
              </a:lnSpc>
              <a:buSzPts val="1000"/>
              <a:tabLst>
                <a:tab pos="457200" algn="l"/>
              </a:tabLst>
            </a:pPr>
            <a:r>
              <a:rPr lang="id-ID" sz="1400" dirty="0">
                <a:solidFill>
                  <a:schemeClr val="bg1"/>
                </a:solidFill>
                <a:latin typeface="Calisto MT"/>
                <a:ea typeface="Times New Roman"/>
                <a:cs typeface="Times New Roman"/>
              </a:rPr>
              <a:t> </a:t>
            </a:r>
            <a:r>
              <a:rPr lang="id-ID" sz="1400" dirty="0" smtClean="0">
                <a:solidFill>
                  <a:schemeClr val="bg1"/>
                </a:solidFill>
                <a:latin typeface="Calisto MT"/>
                <a:ea typeface="Times New Roman"/>
                <a:cs typeface="Times New Roman"/>
              </a:rPr>
              <a:t>misi</a:t>
            </a:r>
            <a:r>
              <a:rPr lang="id-ID" sz="1400" dirty="0">
                <a:solidFill>
                  <a:schemeClr val="bg1"/>
                </a:solidFill>
                <a:latin typeface="Calisto MT"/>
                <a:ea typeface="Times New Roman"/>
                <a:cs typeface="Times New Roman"/>
              </a:rPr>
              <a:t>, style book, kode etik </a:t>
            </a:r>
            <a:r>
              <a:rPr lang="id-ID" sz="1400" dirty="0" smtClean="0">
                <a:solidFill>
                  <a:schemeClr val="bg1"/>
                </a:solidFill>
                <a:latin typeface="Calisto MT"/>
                <a:ea typeface="Times New Roman"/>
                <a:cs typeface="Times New Roman"/>
              </a:rPr>
              <a:t>jurnalistik, </a:t>
            </a:r>
            <a:r>
              <a:rPr lang="id-ID" sz="1400" dirty="0">
                <a:solidFill>
                  <a:schemeClr val="bg1"/>
                </a:solidFill>
                <a:latin typeface="Calisto MT"/>
                <a:ea typeface="Times New Roman"/>
                <a:cs typeface="Times New Roman"/>
              </a:rPr>
              <a:t>dan tata tertib.</a:t>
            </a:r>
            <a:endParaRPr lang="id-ID" sz="1400" dirty="0">
              <a:solidFill>
                <a:schemeClr val="bg1"/>
              </a:solidFill>
              <a:ea typeface="Calibri"/>
              <a:cs typeface="Times New Roman"/>
            </a:endParaRPr>
          </a:p>
          <a:p>
            <a:pPr marL="342900" lvl="0" indent="-342900">
              <a:lnSpc>
                <a:spcPct val="115000"/>
              </a:lnSpc>
              <a:buSzPts val="1000"/>
              <a:buFont typeface="Symbol"/>
              <a:buChar char=""/>
              <a:tabLst>
                <a:tab pos="457200" algn="l"/>
              </a:tabLst>
            </a:pPr>
            <a:r>
              <a:rPr lang="id-ID" sz="1400" dirty="0">
                <a:solidFill>
                  <a:schemeClr val="bg1"/>
                </a:solidFill>
                <a:latin typeface="Calisto MT"/>
                <a:ea typeface="Times New Roman"/>
                <a:cs typeface="Times New Roman"/>
              </a:rPr>
              <a:t>Pemberiam penghargaan dan hukuman </a:t>
            </a:r>
            <a:endParaRPr lang="id-ID" sz="1400" dirty="0" smtClean="0">
              <a:solidFill>
                <a:schemeClr val="bg1"/>
              </a:solidFill>
              <a:latin typeface="Calisto MT"/>
              <a:ea typeface="Times New Roman"/>
              <a:cs typeface="Times New Roman"/>
            </a:endParaRPr>
          </a:p>
          <a:p>
            <a:pPr marL="342900" lvl="0" indent="-342900">
              <a:lnSpc>
                <a:spcPct val="115000"/>
              </a:lnSpc>
              <a:buSzPts val="1000"/>
              <a:buFont typeface="Symbol"/>
              <a:buChar char=""/>
              <a:tabLst>
                <a:tab pos="457200" algn="l"/>
              </a:tabLst>
            </a:pPr>
            <a:r>
              <a:rPr lang="id-ID" sz="1400" dirty="0" smtClean="0">
                <a:solidFill>
                  <a:schemeClr val="bg1"/>
                </a:solidFill>
                <a:latin typeface="Calisto MT"/>
                <a:ea typeface="Times New Roman"/>
                <a:cs typeface="Times New Roman"/>
              </a:rPr>
              <a:t>(</a:t>
            </a:r>
            <a:r>
              <a:rPr lang="id-ID" sz="1400" i="1" dirty="0">
                <a:solidFill>
                  <a:schemeClr val="bg1"/>
                </a:solidFill>
                <a:latin typeface="Calisto MT"/>
                <a:ea typeface="Times New Roman"/>
                <a:cs typeface="Times New Roman"/>
              </a:rPr>
              <a:t>reward and punishment</a:t>
            </a:r>
            <a:r>
              <a:rPr lang="id-ID" sz="1400" dirty="0">
                <a:solidFill>
                  <a:schemeClr val="bg1"/>
                </a:solidFill>
                <a:latin typeface="Calisto MT"/>
                <a:ea typeface="Times New Roman"/>
                <a:cs typeface="Times New Roman"/>
              </a:rPr>
              <a:t>) terhadap wartawan/karyawan.</a:t>
            </a:r>
            <a:endParaRPr lang="id-ID" sz="1400" dirty="0">
              <a:solidFill>
                <a:schemeClr val="bg1"/>
              </a:solidFill>
              <a:ea typeface="Calibri"/>
              <a:cs typeface="Times New Roman"/>
            </a:endParaRPr>
          </a:p>
          <a:p>
            <a:endParaRPr lang="id-ID" sz="1000" dirty="0">
              <a:solidFill>
                <a:schemeClr val="bg1"/>
              </a:solidFill>
            </a:endParaRPr>
          </a:p>
        </p:txBody>
      </p:sp>
      <p:pic>
        <p:nvPicPr>
          <p:cNvPr id="3074" name="Picture 2" descr="D:\Bahan Mengajar\Dasar Jurnalistik\Foto\86.jpg"/>
          <p:cNvPicPr>
            <a:picLocks noChangeAspect="1" noChangeArrowheads="1"/>
          </p:cNvPicPr>
          <p:nvPr/>
        </p:nvPicPr>
        <p:blipFill rotWithShape="1">
          <a:blip r:embed="rId2">
            <a:extLst>
              <a:ext uri="{28A0092B-C50C-407E-A947-70E740481C1C}">
                <a14:useLocalDpi xmlns:a14="http://schemas.microsoft.com/office/drawing/2010/main" val="0"/>
              </a:ext>
            </a:extLst>
          </a:blip>
          <a:srcRect l="3343" r="4063" b="50000"/>
          <a:stretch/>
        </p:blipFill>
        <p:spPr bwMode="auto">
          <a:xfrm>
            <a:off x="4779962" y="4863032"/>
            <a:ext cx="4400550" cy="195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1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arn(inVertical)">
                                      <p:cBhvr>
                                        <p:cTn id="35" dur="500"/>
                                        <p:tgtEl>
                                          <p:spTgt spid="3">
                                            <p:txEl>
                                              <p:pRg st="10" end="1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arn(inVertical)">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arn(inVertical)">
                                      <p:cBhvr>
                                        <p:cTn id="43" dur="500"/>
                                        <p:tgtEl>
                                          <p:spTgt spid="3">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barn(inVertical)">
                                      <p:cBhvr>
                                        <p:cTn id="46" dur="500"/>
                                        <p:tgtEl>
                                          <p:spTgt spid="3">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barn(inVertical)">
                                      <p:cBhvr>
                                        <p:cTn id="49" dur="500"/>
                                        <p:tgtEl>
                                          <p:spTgt spid="3">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barn(inVertical)">
                                      <p:cBhvr>
                                        <p:cTn id="52" dur="500"/>
                                        <p:tgtEl>
                                          <p:spTgt spid="3">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barn(inVertical)">
                                      <p:cBhvr>
                                        <p:cTn id="5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l="3339" t="13494" r="7219" b="879"/>
          <a:stretch/>
        </p:blipFill>
        <p:spPr bwMode="auto">
          <a:xfrm>
            <a:off x="61867" y="44624"/>
            <a:ext cx="5302221" cy="6741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Dasar Jurnalistik\Foto\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8640"/>
            <a:ext cx="379503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100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212" y="908720"/>
            <a:ext cx="7772400" cy="1470025"/>
          </a:xfrm>
          <a:solidFill>
            <a:schemeClr val="bg1">
              <a:lumMod val="75000"/>
            </a:schemeClr>
          </a:solidFill>
        </p:spPr>
        <p:txBody>
          <a:bodyPr>
            <a:normAutofit fontScale="90000"/>
          </a:bodyPr>
          <a:lstStyle/>
          <a:p>
            <a:r>
              <a:rPr lang="id-ID" sz="4800" dirty="0" smtClean="0">
                <a:latin typeface="Aharoni" pitchFamily="2" charset="-79"/>
                <a:cs typeface="Aharoni" pitchFamily="2" charset="-79"/>
              </a:rPr>
              <a:t>Kajian </a:t>
            </a:r>
            <a:br>
              <a:rPr lang="id-ID" sz="4800" dirty="0" smtClean="0">
                <a:latin typeface="Aharoni" pitchFamily="2" charset="-79"/>
                <a:cs typeface="Aharoni" pitchFamily="2" charset="-79"/>
              </a:rPr>
            </a:br>
            <a:r>
              <a:rPr lang="id-ID" sz="4800" dirty="0" smtClean="0">
                <a:latin typeface="Aharoni" pitchFamily="2" charset="-79"/>
                <a:cs typeface="Aharoni" pitchFamily="2" charset="-79"/>
              </a:rPr>
              <a:t>MEDIA MASSA</a:t>
            </a:r>
            <a:endParaRPr lang="id-ID" sz="4800" dirty="0">
              <a:latin typeface="Aharoni" pitchFamily="2" charset="-79"/>
              <a:cs typeface="Aharoni" pitchFamily="2" charset="-79"/>
            </a:endParaRPr>
          </a:p>
        </p:txBody>
      </p:sp>
      <p:sp>
        <p:nvSpPr>
          <p:cNvPr id="3" name="Subtitle 2"/>
          <p:cNvSpPr>
            <a:spLocks noGrp="1"/>
          </p:cNvSpPr>
          <p:nvPr>
            <p:ph type="subTitle" idx="1"/>
          </p:nvPr>
        </p:nvSpPr>
        <p:spPr>
          <a:xfrm>
            <a:off x="6300192" y="116632"/>
            <a:ext cx="2512368" cy="864096"/>
          </a:xfrm>
        </p:spPr>
        <p:txBody>
          <a:bodyPr/>
          <a:lstStyle/>
          <a:p>
            <a:r>
              <a:rPr lang="id-ID" dirty="0" smtClean="0"/>
              <a:t>Pertemuan 5</a:t>
            </a:r>
            <a:endParaRPr lang="id-ID" dirty="0"/>
          </a:p>
        </p:txBody>
      </p:sp>
      <p:pic>
        <p:nvPicPr>
          <p:cNvPr id="1026" name="Picture 2" descr="D:\Bahan Mengajar\Dasar Jurnalistik\Fot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9090"/>
            <a:ext cx="8994184" cy="423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6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dirty="0"/>
          </a:p>
        </p:txBody>
      </p:sp>
      <p:sp>
        <p:nvSpPr>
          <p:cNvPr id="3" name="Subtitle 2"/>
          <p:cNvSpPr>
            <a:spLocks noGrp="1"/>
          </p:cNvSpPr>
          <p:nvPr>
            <p:ph type="subTitle" idx="1"/>
          </p:nvPr>
        </p:nvSpPr>
        <p:spPr/>
        <p:txBody>
          <a:bodyPr/>
          <a:lstStyle/>
          <a:p>
            <a:endParaRPr lang="id-ID"/>
          </a:p>
        </p:txBody>
      </p:sp>
      <p:sp>
        <p:nvSpPr>
          <p:cNvPr id="4" name="Oval 3"/>
          <p:cNvSpPr/>
          <p:nvPr/>
        </p:nvSpPr>
        <p:spPr>
          <a:xfrm>
            <a:off x="1547664" y="188640"/>
            <a:ext cx="6192688" cy="936104"/>
          </a:xfrm>
          <a:prstGeom prst="ellipse">
            <a:avLst/>
          </a:prstGeom>
          <a:solidFill>
            <a:schemeClr val="bg2">
              <a:lumMod val="5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solidFill>
                  <a:schemeClr val="tx1"/>
                </a:solidFill>
              </a:rPr>
              <a:t>ORIENTASI PERKULIAHAN</a:t>
            </a:r>
            <a:endParaRPr lang="id-ID" sz="3200" b="1" dirty="0">
              <a:solidFill>
                <a:schemeClr val="tx1"/>
              </a:solidFill>
            </a:endParaRPr>
          </a:p>
        </p:txBody>
      </p:sp>
      <p:sp>
        <p:nvSpPr>
          <p:cNvPr id="5" name="Rectangle 4"/>
          <p:cNvSpPr/>
          <p:nvPr/>
        </p:nvSpPr>
        <p:spPr>
          <a:xfrm>
            <a:off x="395536" y="1124744"/>
            <a:ext cx="8352928" cy="5184576"/>
          </a:xfrm>
          <a:prstGeom prst="rect">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b="1" dirty="0" smtClean="0">
                <a:solidFill>
                  <a:schemeClr val="tx1"/>
                </a:solidFill>
              </a:rPr>
              <a:t>Pertemuan 1 		: Kontrak Perkuliahan dan Pengantar</a:t>
            </a:r>
          </a:p>
          <a:p>
            <a:r>
              <a:rPr lang="id-ID" sz="2000" b="1" dirty="0" smtClean="0">
                <a:solidFill>
                  <a:schemeClr val="tx1"/>
                </a:solidFill>
              </a:rPr>
              <a:t>Pertemuan 2		: Kajian Jurnalistik</a:t>
            </a:r>
          </a:p>
          <a:p>
            <a:r>
              <a:rPr lang="id-ID" sz="2000" b="1" dirty="0" smtClean="0">
                <a:solidFill>
                  <a:schemeClr val="tx1"/>
                </a:solidFill>
              </a:rPr>
              <a:t>Pertemuan 3		:  Ruang Lingkup dan Bahasa Jurnalistik</a:t>
            </a:r>
          </a:p>
          <a:p>
            <a:r>
              <a:rPr lang="id-ID" sz="2000" b="1" dirty="0" smtClean="0">
                <a:solidFill>
                  <a:schemeClr val="tx1"/>
                </a:solidFill>
              </a:rPr>
              <a:t>Pertemuan 4		: Pers</a:t>
            </a:r>
          </a:p>
          <a:p>
            <a:r>
              <a:rPr lang="id-ID" sz="2000" b="1" dirty="0" smtClean="0">
                <a:solidFill>
                  <a:schemeClr val="tx1"/>
                </a:solidFill>
              </a:rPr>
              <a:t>Pertemuan 5		: Media Massa</a:t>
            </a:r>
          </a:p>
          <a:p>
            <a:r>
              <a:rPr lang="id-ID" sz="2000" b="1" dirty="0" smtClean="0">
                <a:solidFill>
                  <a:schemeClr val="tx1"/>
                </a:solidFill>
              </a:rPr>
              <a:t>Pertemuan 6		: Jurnalisme Daring</a:t>
            </a:r>
          </a:p>
          <a:p>
            <a:r>
              <a:rPr lang="id-ID" sz="2000" b="1" dirty="0" smtClean="0">
                <a:solidFill>
                  <a:schemeClr val="tx1"/>
                </a:solidFill>
              </a:rPr>
              <a:t>Pertemuan 7		: Foto Jurnalistik</a:t>
            </a:r>
          </a:p>
          <a:p>
            <a:r>
              <a:rPr lang="id-ID" sz="2800" b="1" dirty="0" smtClean="0">
                <a:solidFill>
                  <a:srgbClr val="C00000"/>
                </a:solidFill>
              </a:rPr>
              <a:t>Pertemuan 8		UTS </a:t>
            </a:r>
            <a:r>
              <a:rPr lang="id-ID" sz="1600" b="1" dirty="0" smtClean="0">
                <a:solidFill>
                  <a:srgbClr val="C00000"/>
                </a:solidFill>
              </a:rPr>
              <a:t>(Review Materi 1-6)</a:t>
            </a:r>
            <a:endParaRPr lang="id-ID" sz="2800" b="1" dirty="0" smtClean="0">
              <a:solidFill>
                <a:srgbClr val="C00000"/>
              </a:solidFill>
            </a:endParaRPr>
          </a:p>
          <a:p>
            <a:r>
              <a:rPr lang="id-ID" sz="2000" b="1" dirty="0" smtClean="0">
                <a:solidFill>
                  <a:schemeClr val="tx1"/>
                </a:solidFill>
              </a:rPr>
              <a:t>Pertemuan 9		: News (Berita)</a:t>
            </a:r>
          </a:p>
          <a:p>
            <a:r>
              <a:rPr lang="id-ID" sz="2000" b="1" dirty="0" smtClean="0">
                <a:solidFill>
                  <a:schemeClr val="tx1"/>
                </a:solidFill>
              </a:rPr>
              <a:t>Pertemuan 10		: Teknik Reportase</a:t>
            </a:r>
          </a:p>
          <a:p>
            <a:r>
              <a:rPr lang="id-ID" sz="2000" b="1" dirty="0" smtClean="0">
                <a:solidFill>
                  <a:schemeClr val="tx1"/>
                </a:solidFill>
              </a:rPr>
              <a:t>Pertemuan 11		: Teknik Penulisan Berita</a:t>
            </a:r>
          </a:p>
          <a:p>
            <a:r>
              <a:rPr lang="id-ID" sz="2000" b="1" dirty="0" smtClean="0">
                <a:solidFill>
                  <a:schemeClr val="tx1"/>
                </a:solidFill>
              </a:rPr>
              <a:t>Pertemuan 12		: Wartawan</a:t>
            </a:r>
          </a:p>
          <a:p>
            <a:r>
              <a:rPr lang="id-ID" sz="2000" b="1" dirty="0" smtClean="0">
                <a:solidFill>
                  <a:schemeClr val="tx1"/>
                </a:solidFill>
              </a:rPr>
              <a:t>Pertemuan 13		: Jurnalisme Wartawan</a:t>
            </a:r>
          </a:p>
          <a:p>
            <a:r>
              <a:rPr lang="id-ID" sz="2800" b="1" dirty="0" smtClean="0">
                <a:solidFill>
                  <a:srgbClr val="C00000"/>
                </a:solidFill>
              </a:rPr>
              <a:t>Pertemuan  14		UAS </a:t>
            </a:r>
            <a:endParaRPr lang="id-ID" sz="2800" b="1" dirty="0">
              <a:solidFill>
                <a:srgbClr val="C00000"/>
              </a:solidFill>
            </a:endParaRPr>
          </a:p>
        </p:txBody>
      </p:sp>
    </p:spTree>
    <p:extLst>
      <p:ext uri="{BB962C8B-B14F-4D97-AF65-F5344CB8AC3E}">
        <p14:creationId xmlns:p14="http://schemas.microsoft.com/office/powerpoint/2010/main" val="3861604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ahan Mengajar\Dasar Jurnalistik\Foto\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585" y="476673"/>
            <a:ext cx="4358951" cy="56166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251520" y="620688"/>
            <a:ext cx="5544616" cy="4300399"/>
          </a:xfrm>
          <a:prstGeom prst="wedgeRectCallout">
            <a:avLst>
              <a:gd name="adj1" fmla="val -2769"/>
              <a:gd name="adj2" fmla="val 75402"/>
            </a:avLst>
          </a:prstGeom>
          <a:solidFill>
            <a:schemeClr val="accent6">
              <a:lumMod val="5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Wingdings" pitchFamily="2" charset="2"/>
              <a:buChar char="q"/>
            </a:pPr>
            <a:r>
              <a:rPr lang="id-ID" sz="2400" dirty="0">
                <a:latin typeface="Aharoni" pitchFamily="2" charset="-79"/>
                <a:ea typeface="Calibri"/>
                <a:cs typeface="Aharoni" pitchFamily="2" charset="-79"/>
              </a:rPr>
              <a:t>Pengertian media massa</a:t>
            </a:r>
          </a:p>
          <a:p>
            <a:pPr marL="342900" lvl="0" indent="-342900">
              <a:lnSpc>
                <a:spcPct val="115000"/>
              </a:lnSpc>
              <a:spcAft>
                <a:spcPts val="0"/>
              </a:spcAft>
              <a:buFont typeface="Wingdings" pitchFamily="2" charset="2"/>
              <a:buChar char="q"/>
            </a:pPr>
            <a:r>
              <a:rPr lang="id-ID" sz="2400" dirty="0">
                <a:latin typeface="Aharoni" pitchFamily="2" charset="-79"/>
                <a:ea typeface="Calibri"/>
                <a:cs typeface="Aharoni" pitchFamily="2" charset="-79"/>
              </a:rPr>
              <a:t>Fungsi media massa</a:t>
            </a:r>
          </a:p>
          <a:p>
            <a:pPr marL="342900" lvl="0" indent="-342900">
              <a:lnSpc>
                <a:spcPct val="115000"/>
              </a:lnSpc>
              <a:spcAft>
                <a:spcPts val="0"/>
              </a:spcAft>
              <a:buFont typeface="Wingdings" pitchFamily="2" charset="2"/>
              <a:buChar char="q"/>
            </a:pPr>
            <a:r>
              <a:rPr lang="id-ID" sz="2400" dirty="0">
                <a:latin typeface="Aharoni" pitchFamily="2" charset="-79"/>
                <a:ea typeface="Calibri"/>
                <a:cs typeface="Aharoni" pitchFamily="2" charset="-79"/>
              </a:rPr>
              <a:t>Peranan media massa</a:t>
            </a:r>
          </a:p>
          <a:p>
            <a:pPr marL="342900" lvl="0" indent="-342900">
              <a:lnSpc>
                <a:spcPct val="115000"/>
              </a:lnSpc>
              <a:spcAft>
                <a:spcPts val="0"/>
              </a:spcAft>
              <a:buFont typeface="Wingdings" pitchFamily="2" charset="2"/>
              <a:buChar char="q"/>
            </a:pPr>
            <a:r>
              <a:rPr lang="id-ID" sz="2400" dirty="0">
                <a:latin typeface="Aharoni" pitchFamily="2" charset="-79"/>
                <a:ea typeface="Calibri"/>
                <a:cs typeface="Aharoni" pitchFamily="2" charset="-79"/>
              </a:rPr>
              <a:t>Karakteristik media massa</a:t>
            </a:r>
          </a:p>
          <a:p>
            <a:pPr marL="342900" lvl="0" indent="-342900">
              <a:lnSpc>
                <a:spcPct val="115000"/>
              </a:lnSpc>
              <a:spcAft>
                <a:spcPts val="1000"/>
              </a:spcAft>
              <a:buFont typeface="Wingdings" pitchFamily="2" charset="2"/>
              <a:buChar char="q"/>
            </a:pPr>
            <a:r>
              <a:rPr lang="id-ID" sz="2400" dirty="0">
                <a:latin typeface="Aharoni" pitchFamily="2" charset="-79"/>
                <a:ea typeface="Calibri"/>
                <a:cs typeface="Aharoni" pitchFamily="2" charset="-79"/>
              </a:rPr>
              <a:t>Jenis media massa</a:t>
            </a:r>
          </a:p>
        </p:txBody>
      </p:sp>
    </p:spTree>
    <p:extLst>
      <p:ext uri="{BB962C8B-B14F-4D97-AF65-F5344CB8AC3E}">
        <p14:creationId xmlns:p14="http://schemas.microsoft.com/office/powerpoint/2010/main" val="2143857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20072" y="0"/>
            <a:ext cx="3923928" cy="504056"/>
          </a:xfrm>
        </p:spPr>
        <p:txBody>
          <a:bodyPr>
            <a:normAutofit fontScale="90000"/>
          </a:bodyPr>
          <a:lstStyle/>
          <a:p>
            <a:pPr marL="342900" lvl="0" indent="-342900">
              <a:lnSpc>
                <a:spcPct val="115000"/>
              </a:lnSpc>
              <a:spcBef>
                <a:spcPts val="0"/>
              </a:spcBef>
            </a:pPr>
            <a:r>
              <a:rPr lang="id-ID" sz="2400" u="sng" dirty="0">
                <a:solidFill>
                  <a:srgbClr val="FF0000"/>
                </a:solidFill>
                <a:latin typeface="Aharoni" pitchFamily="2" charset="-79"/>
                <a:ea typeface="Calibri"/>
                <a:cs typeface="Aharoni" pitchFamily="2" charset="-79"/>
              </a:rPr>
              <a:t>Pengertian media </a:t>
            </a:r>
            <a:r>
              <a:rPr lang="id-ID" sz="2400" u="sng" dirty="0" smtClean="0">
                <a:solidFill>
                  <a:srgbClr val="FF0000"/>
                </a:solidFill>
                <a:latin typeface="Aharoni" pitchFamily="2" charset="-79"/>
                <a:ea typeface="Calibri"/>
                <a:cs typeface="Aharoni" pitchFamily="2" charset="-79"/>
              </a:rPr>
              <a:t>massa </a:t>
            </a:r>
            <a:endParaRPr lang="id-ID" u="sng" dirty="0">
              <a:solidFill>
                <a:srgbClr val="FF0000"/>
              </a:solidFill>
            </a:endParaRPr>
          </a:p>
        </p:txBody>
      </p:sp>
      <p:sp>
        <p:nvSpPr>
          <p:cNvPr id="3" name="Subtitle 2"/>
          <p:cNvSpPr>
            <a:spLocks noGrp="1"/>
          </p:cNvSpPr>
          <p:nvPr>
            <p:ph type="subTitle" idx="1"/>
          </p:nvPr>
        </p:nvSpPr>
        <p:spPr>
          <a:xfrm>
            <a:off x="251520" y="648072"/>
            <a:ext cx="8676456" cy="6165304"/>
          </a:xfrm>
        </p:spPr>
        <p:txBody>
          <a:bodyPr>
            <a:normAutofit/>
          </a:bodyPr>
          <a:lstStyle/>
          <a:p>
            <a:pPr lvl="0" algn="l">
              <a:lnSpc>
                <a:spcPct val="115000"/>
              </a:lnSpc>
              <a:spcAft>
                <a:spcPts val="1000"/>
              </a:spcAft>
            </a:pPr>
            <a:r>
              <a:rPr lang="id-ID" sz="2000" b="1" dirty="0">
                <a:solidFill>
                  <a:schemeClr val="tx1"/>
                </a:solidFill>
                <a:latin typeface="Times New Roman"/>
                <a:ea typeface="Times New Roman"/>
                <a:cs typeface="Times New Roman"/>
              </a:rPr>
              <a:t>Menurut </a:t>
            </a:r>
            <a:r>
              <a:rPr lang="id-ID" sz="2000" b="1" i="1" dirty="0">
                <a:solidFill>
                  <a:schemeClr val="tx1"/>
                </a:solidFill>
                <a:latin typeface="Times New Roman"/>
                <a:ea typeface="Times New Roman"/>
                <a:cs typeface="Times New Roman"/>
              </a:rPr>
              <a:t>Leksikon Komunikasi</a:t>
            </a:r>
            <a:r>
              <a:rPr lang="id-ID" sz="2000" b="1" dirty="0">
                <a:solidFill>
                  <a:schemeClr val="tx1"/>
                </a:solidFill>
                <a:latin typeface="Times New Roman"/>
                <a:ea typeface="Times New Roman"/>
                <a:cs typeface="Times New Roman"/>
              </a:rPr>
              <a:t> </a:t>
            </a:r>
            <a:r>
              <a:rPr lang="id-ID" sz="2000" b="1" dirty="0" smtClean="0">
                <a:solidFill>
                  <a:schemeClr val="tx1"/>
                </a:solidFill>
                <a:latin typeface="Times New Roman"/>
                <a:ea typeface="Times New Roman"/>
                <a:cs typeface="Times New Roman"/>
              </a:rPr>
              <a:t>:</a:t>
            </a:r>
          </a:p>
          <a:p>
            <a:pPr lvl="0" algn="l">
              <a:lnSpc>
                <a:spcPct val="115000"/>
              </a:lnSpc>
              <a:spcAft>
                <a:spcPts val="1000"/>
              </a:spcAft>
            </a:pPr>
            <a:r>
              <a:rPr lang="id-ID" sz="2000" b="1" dirty="0" smtClean="0">
                <a:solidFill>
                  <a:schemeClr val="tx1"/>
                </a:solidFill>
                <a:latin typeface="Times New Roman"/>
                <a:ea typeface="Times New Roman"/>
                <a:cs typeface="Times New Roman"/>
              </a:rPr>
              <a:t>Media </a:t>
            </a:r>
            <a:r>
              <a:rPr lang="id-ID" sz="2000" b="1" dirty="0">
                <a:solidFill>
                  <a:schemeClr val="tx1"/>
                </a:solidFill>
                <a:latin typeface="Times New Roman"/>
                <a:ea typeface="Times New Roman"/>
                <a:cs typeface="Times New Roman"/>
              </a:rPr>
              <a:t>massa adalah sarana penyampai pesan yang berhubungan langsung dengan masyarakat luas misalnya radio, televisi, dan surat kabar</a:t>
            </a:r>
            <a:r>
              <a:rPr lang="id-ID" sz="2000" b="1" dirty="0" smtClean="0">
                <a:solidFill>
                  <a:schemeClr val="tx1"/>
                </a:solidFill>
                <a:latin typeface="Times New Roman"/>
                <a:ea typeface="Times New Roman"/>
                <a:cs typeface="Times New Roman"/>
              </a:rPr>
              <a:t>.</a:t>
            </a:r>
          </a:p>
          <a:p>
            <a:pPr algn="l">
              <a:lnSpc>
                <a:spcPct val="115000"/>
              </a:lnSpc>
              <a:spcAft>
                <a:spcPts val="1000"/>
              </a:spcAft>
            </a:pPr>
            <a:endParaRPr lang="id-ID" sz="1800" dirty="0">
              <a:latin typeface="Times New Roman"/>
              <a:ea typeface="Times New Roman"/>
              <a:cs typeface="Times New Roman"/>
            </a:endParaRPr>
          </a:p>
          <a:p>
            <a:pPr algn="l">
              <a:lnSpc>
                <a:spcPct val="115000"/>
              </a:lnSpc>
              <a:spcAft>
                <a:spcPts val="1000"/>
              </a:spcAft>
            </a:pPr>
            <a:endParaRPr lang="id-ID" sz="1800" dirty="0" smtClean="0">
              <a:latin typeface="Times New Roman"/>
              <a:ea typeface="Times New Roman"/>
              <a:cs typeface="Times New Roman"/>
            </a:endParaRPr>
          </a:p>
          <a:p>
            <a:pPr algn="l">
              <a:lnSpc>
                <a:spcPct val="115000"/>
              </a:lnSpc>
              <a:spcAft>
                <a:spcPts val="1000"/>
              </a:spcAft>
            </a:pPr>
            <a:endParaRPr lang="id-ID" sz="1800" dirty="0">
              <a:latin typeface="Times New Roman"/>
              <a:ea typeface="Times New Roman"/>
              <a:cs typeface="Times New Roman"/>
            </a:endParaRPr>
          </a:p>
          <a:p>
            <a:pPr algn="l">
              <a:lnSpc>
                <a:spcPct val="115000"/>
              </a:lnSpc>
              <a:spcAft>
                <a:spcPts val="1000"/>
              </a:spcAft>
            </a:pPr>
            <a:endParaRPr lang="id-ID" sz="1800" dirty="0" smtClean="0">
              <a:latin typeface="Times New Roman"/>
              <a:ea typeface="Times New Roman"/>
              <a:cs typeface="Times New Roman"/>
            </a:endParaRPr>
          </a:p>
          <a:p>
            <a:pPr algn="l">
              <a:lnSpc>
                <a:spcPct val="115000"/>
              </a:lnSpc>
              <a:spcAft>
                <a:spcPts val="1000"/>
              </a:spcAft>
            </a:pPr>
            <a:endParaRPr lang="id-ID" sz="1800" dirty="0">
              <a:latin typeface="Times New Roman"/>
              <a:ea typeface="Times New Roman"/>
              <a:cs typeface="Times New Roman"/>
            </a:endParaRPr>
          </a:p>
          <a:p>
            <a:pPr>
              <a:lnSpc>
                <a:spcPct val="115000"/>
              </a:lnSpc>
              <a:spcAft>
                <a:spcPts val="1000"/>
              </a:spcAft>
            </a:pPr>
            <a:r>
              <a:rPr lang="id-ID" sz="2400" dirty="0" smtClean="0">
                <a:solidFill>
                  <a:srgbClr val="FF0000"/>
                </a:solidFill>
                <a:latin typeface="Baskerville Old Face" pitchFamily="18" charset="0"/>
                <a:ea typeface="Times New Roman"/>
                <a:cs typeface="Times New Roman"/>
              </a:rPr>
              <a:t>Media </a:t>
            </a:r>
            <a:r>
              <a:rPr lang="id-ID" sz="2400" dirty="0">
                <a:solidFill>
                  <a:srgbClr val="FF0000"/>
                </a:solidFill>
                <a:latin typeface="Baskerville Old Face" pitchFamily="18" charset="0"/>
                <a:ea typeface="Times New Roman"/>
                <a:cs typeface="Times New Roman"/>
              </a:rPr>
              <a:t>Massa (</a:t>
            </a:r>
            <a:r>
              <a:rPr lang="id-ID" sz="2400" i="1" dirty="0">
                <a:solidFill>
                  <a:srgbClr val="FF0000"/>
                </a:solidFill>
                <a:latin typeface="Baskerville Old Face" pitchFamily="18" charset="0"/>
                <a:ea typeface="Times New Roman"/>
                <a:cs typeface="Times New Roman"/>
              </a:rPr>
              <a:t>Mass Media</a:t>
            </a:r>
            <a:r>
              <a:rPr lang="id-ID" sz="2400" dirty="0">
                <a:solidFill>
                  <a:srgbClr val="FF0000"/>
                </a:solidFill>
                <a:latin typeface="Baskerville Old Face" pitchFamily="18" charset="0"/>
                <a:ea typeface="Times New Roman"/>
                <a:cs typeface="Times New Roman"/>
              </a:rPr>
              <a:t>) –sering disingkat jadi “media” saja– adalah </a:t>
            </a:r>
            <a:r>
              <a:rPr lang="id-ID" sz="2400" i="1" dirty="0">
                <a:solidFill>
                  <a:srgbClr val="FF0000"/>
                </a:solidFill>
                <a:latin typeface="Baskerville Old Face" pitchFamily="18" charset="0"/>
                <a:ea typeface="Times New Roman"/>
                <a:cs typeface="Times New Roman"/>
              </a:rPr>
              <a:t>channel</a:t>
            </a:r>
            <a:r>
              <a:rPr lang="id-ID" sz="2400" dirty="0">
                <a:solidFill>
                  <a:srgbClr val="FF0000"/>
                </a:solidFill>
                <a:latin typeface="Baskerville Old Face" pitchFamily="18" charset="0"/>
                <a:ea typeface="Times New Roman"/>
                <a:cs typeface="Times New Roman"/>
              </a:rPr>
              <a:t>, media (medium), saluran, sarana, atau alat yang digunakan dalam proses komunikasi massa, yakni komunikasi yang diarahkan kepada orang banyak (</a:t>
            </a:r>
            <a:r>
              <a:rPr lang="id-ID" sz="2400" i="1" dirty="0">
                <a:solidFill>
                  <a:srgbClr val="FF0000"/>
                </a:solidFill>
                <a:latin typeface="Baskerville Old Face" pitchFamily="18" charset="0"/>
                <a:ea typeface="Times New Roman"/>
                <a:cs typeface="Times New Roman"/>
              </a:rPr>
              <a:t>channel of mass communication</a:t>
            </a:r>
            <a:r>
              <a:rPr lang="id-ID" sz="2400" dirty="0" smtClean="0">
                <a:solidFill>
                  <a:srgbClr val="FF0000"/>
                </a:solidFill>
                <a:latin typeface="Baskerville Old Face" pitchFamily="18" charset="0"/>
                <a:ea typeface="Times New Roman"/>
                <a:cs typeface="Times New Roman"/>
              </a:rPr>
              <a:t>).</a:t>
            </a:r>
          </a:p>
          <a:p>
            <a:pPr algn="l">
              <a:lnSpc>
                <a:spcPct val="115000"/>
              </a:lnSpc>
              <a:spcAft>
                <a:spcPts val="1000"/>
              </a:spcAft>
            </a:pPr>
            <a:endParaRPr lang="id-ID" sz="1800" dirty="0">
              <a:latin typeface="Times New Roman"/>
              <a:ea typeface="Calibri"/>
              <a:cs typeface="Times New Roman"/>
            </a:endParaRPr>
          </a:p>
          <a:p>
            <a:pPr algn="l">
              <a:lnSpc>
                <a:spcPct val="115000"/>
              </a:lnSpc>
              <a:spcAft>
                <a:spcPts val="1000"/>
              </a:spcAft>
            </a:pPr>
            <a:endParaRPr lang="id-ID" sz="1800" dirty="0" smtClean="0">
              <a:latin typeface="Times New Roman"/>
              <a:ea typeface="Calibri"/>
              <a:cs typeface="Times New Roman"/>
            </a:endParaRPr>
          </a:p>
          <a:p>
            <a:pPr algn="l">
              <a:lnSpc>
                <a:spcPct val="115000"/>
              </a:lnSpc>
              <a:spcAft>
                <a:spcPts val="1000"/>
              </a:spcAft>
            </a:pPr>
            <a:endParaRPr lang="id-ID" sz="1800" dirty="0">
              <a:latin typeface="Times New Roman"/>
              <a:ea typeface="Calibri"/>
              <a:cs typeface="Times New Roman"/>
            </a:endParaRPr>
          </a:p>
          <a:p>
            <a:pPr algn="l">
              <a:lnSpc>
                <a:spcPct val="115000"/>
              </a:lnSpc>
              <a:spcAft>
                <a:spcPts val="1000"/>
              </a:spcAft>
            </a:pPr>
            <a:endParaRPr lang="id-ID" sz="1800" dirty="0">
              <a:ea typeface="Calibri"/>
              <a:cs typeface="Times New Roman"/>
            </a:endParaRPr>
          </a:p>
          <a:p>
            <a:pPr algn="l">
              <a:lnSpc>
                <a:spcPct val="115000"/>
              </a:lnSpc>
              <a:spcAft>
                <a:spcPts val="1000"/>
              </a:spcAft>
            </a:pPr>
            <a:endParaRPr lang="id-ID" sz="1800" dirty="0" smtClean="0">
              <a:latin typeface="Times New Roman"/>
              <a:ea typeface="Times New Roman"/>
              <a:cs typeface="Times New Roman"/>
            </a:endParaRPr>
          </a:p>
          <a:p>
            <a:pPr algn="l">
              <a:lnSpc>
                <a:spcPct val="115000"/>
              </a:lnSpc>
              <a:spcAft>
                <a:spcPts val="1000"/>
              </a:spcAft>
            </a:pPr>
            <a:endParaRPr lang="id-ID" sz="1800" dirty="0" smtClean="0">
              <a:latin typeface="Times New Roman"/>
              <a:ea typeface="Times New Roman"/>
              <a:cs typeface="Times New Roman"/>
            </a:endParaRPr>
          </a:p>
        </p:txBody>
      </p:sp>
      <p:pic>
        <p:nvPicPr>
          <p:cNvPr id="1026" name="Picture 2" descr="D:\Bahan Mengajar\Dasar Jurnalistik\Foto\1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14327"/>
            <a:ext cx="5760640" cy="24668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159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43808" y="1556792"/>
            <a:ext cx="3024336" cy="1008112"/>
          </a:xfrm>
        </p:spPr>
        <p:txBody>
          <a:bodyPr>
            <a:noAutofit/>
          </a:bodyPr>
          <a:lstStyle/>
          <a:p>
            <a:pPr marL="342900" lvl="0" indent="-342900">
              <a:lnSpc>
                <a:spcPct val="115000"/>
              </a:lnSpc>
              <a:spcBef>
                <a:spcPts val="0"/>
              </a:spcBef>
            </a:pPr>
            <a:r>
              <a:rPr lang="id-ID" sz="2800" dirty="0" smtClean="0">
                <a:latin typeface="Aharoni" pitchFamily="2" charset="-79"/>
                <a:ea typeface="Calibri"/>
                <a:cs typeface="Aharoni" pitchFamily="2" charset="-79"/>
              </a:rPr>
              <a:t>Fungsi </a:t>
            </a:r>
            <a:br>
              <a:rPr lang="id-ID" sz="2800" dirty="0" smtClean="0">
                <a:latin typeface="Aharoni" pitchFamily="2" charset="-79"/>
                <a:ea typeface="Calibri"/>
                <a:cs typeface="Aharoni" pitchFamily="2" charset="-79"/>
              </a:rPr>
            </a:br>
            <a:r>
              <a:rPr lang="id-ID" sz="2800" dirty="0" smtClean="0">
                <a:latin typeface="Aharoni" pitchFamily="2" charset="-79"/>
                <a:ea typeface="Calibri"/>
                <a:cs typeface="Aharoni" pitchFamily="2" charset="-79"/>
              </a:rPr>
              <a:t>Media </a:t>
            </a:r>
            <a:r>
              <a:rPr lang="id-ID" sz="2800" dirty="0">
                <a:latin typeface="Aharoni" pitchFamily="2" charset="-79"/>
                <a:ea typeface="Calibri"/>
                <a:cs typeface="Aharoni" pitchFamily="2" charset="-79"/>
              </a:rPr>
              <a:t>M</a:t>
            </a:r>
            <a:r>
              <a:rPr lang="id-ID" sz="2800" dirty="0" smtClean="0">
                <a:latin typeface="Aharoni" pitchFamily="2" charset="-79"/>
                <a:ea typeface="Calibri"/>
                <a:cs typeface="Aharoni" pitchFamily="2" charset="-79"/>
              </a:rPr>
              <a:t>assa </a:t>
            </a:r>
            <a:endParaRPr lang="id-ID" sz="2800" dirty="0"/>
          </a:p>
        </p:txBody>
      </p:sp>
      <p:sp>
        <p:nvSpPr>
          <p:cNvPr id="3" name="Subtitle 2"/>
          <p:cNvSpPr>
            <a:spLocks noGrp="1"/>
          </p:cNvSpPr>
          <p:nvPr>
            <p:ph type="subTitle" idx="1"/>
          </p:nvPr>
        </p:nvSpPr>
        <p:spPr>
          <a:xfrm>
            <a:off x="1619672" y="2996952"/>
            <a:ext cx="6264696" cy="3240360"/>
          </a:xfrm>
          <a:gradFill>
            <a:gsLst>
              <a:gs pos="0">
                <a:schemeClr val="dk2">
                  <a:tint val="40000"/>
                  <a:satMod val="350000"/>
                  <a:alpha val="55000"/>
                </a:schemeClr>
              </a:gs>
              <a:gs pos="59000">
                <a:schemeClr val="dk2">
                  <a:tint val="45000"/>
                  <a:shade val="99000"/>
                  <a:satMod val="350000"/>
                </a:schemeClr>
              </a:gs>
              <a:gs pos="100000">
                <a:schemeClr val="dk2">
                  <a:shade val="20000"/>
                  <a:satMod val="255000"/>
                </a:schemeClr>
              </a:gs>
            </a:gsLst>
          </a:gradFill>
        </p:spPr>
        <p:style>
          <a:lnRef idx="0">
            <a:scrgbClr r="0" g="0" b="0"/>
          </a:lnRef>
          <a:fillRef idx="1002">
            <a:schemeClr val="dk2"/>
          </a:fillRef>
          <a:effectRef idx="0">
            <a:scrgbClr r="0" g="0" b="0"/>
          </a:effectRef>
          <a:fontRef idx="major"/>
        </p:style>
        <p:txBody>
          <a:bodyPr>
            <a:normAutofit fontScale="62500" lnSpcReduction="20000"/>
          </a:bodyPr>
          <a:lstStyle/>
          <a:p>
            <a:pPr>
              <a:lnSpc>
                <a:spcPct val="115000"/>
              </a:lnSpc>
              <a:spcAft>
                <a:spcPts val="1000"/>
              </a:spcAft>
            </a:pPr>
            <a:r>
              <a:rPr lang="id-ID" u="sng" dirty="0" smtClean="0">
                <a:solidFill>
                  <a:srgbClr val="C00000"/>
                </a:solidFill>
                <a:latin typeface="Times New Roman"/>
                <a:ea typeface="Times New Roman"/>
                <a:cs typeface="Times New Roman"/>
              </a:rPr>
              <a:t>Menurut</a:t>
            </a:r>
            <a:r>
              <a:rPr lang="id-ID" b="1" u="sng" dirty="0" smtClean="0">
                <a:solidFill>
                  <a:srgbClr val="C00000"/>
                </a:solidFill>
                <a:latin typeface="Times New Roman"/>
                <a:ea typeface="Times New Roman"/>
                <a:cs typeface="Times New Roman"/>
              </a:rPr>
              <a:t> </a:t>
            </a:r>
            <a:r>
              <a:rPr lang="id-ID" b="1" u="sng" dirty="0">
                <a:solidFill>
                  <a:srgbClr val="C00000"/>
                </a:solidFill>
                <a:latin typeface="Times New Roman"/>
                <a:ea typeface="Times New Roman"/>
                <a:cs typeface="Times New Roman"/>
              </a:rPr>
              <a:t>UU No. 40/1999 tentang Pers</a:t>
            </a:r>
            <a:r>
              <a:rPr lang="id-ID" b="1" u="sng" dirty="0" smtClean="0">
                <a:solidFill>
                  <a:srgbClr val="C00000"/>
                </a:solidFill>
                <a:latin typeface="Times New Roman"/>
                <a:ea typeface="Times New Roman"/>
                <a:cs typeface="Times New Roman"/>
              </a:rPr>
              <a:t>:</a:t>
            </a:r>
          </a:p>
          <a:p>
            <a:pPr algn="l">
              <a:lnSpc>
                <a:spcPct val="115000"/>
              </a:lnSpc>
              <a:spcAft>
                <a:spcPts val="1000"/>
              </a:spcAft>
            </a:pPr>
            <a:endParaRPr lang="id-ID" sz="2800" dirty="0">
              <a:solidFill>
                <a:srgbClr val="C00000"/>
              </a:solidFill>
              <a:ea typeface="Calibri"/>
              <a:cs typeface="Times New Roman"/>
            </a:endParaRPr>
          </a:p>
          <a:p>
            <a:pPr marL="342900" lvl="0" indent="-342900" algn="l">
              <a:lnSpc>
                <a:spcPct val="115000"/>
              </a:lnSpc>
              <a:spcAft>
                <a:spcPts val="1000"/>
              </a:spcAft>
              <a:buFont typeface="+mj-lt"/>
              <a:buAutoNum type="arabicPeriod"/>
              <a:tabLst>
                <a:tab pos="457200" algn="l"/>
              </a:tabLst>
            </a:pPr>
            <a:r>
              <a:rPr lang="id-ID" dirty="0">
                <a:solidFill>
                  <a:srgbClr val="C00000"/>
                </a:solidFill>
                <a:latin typeface="Times New Roman"/>
                <a:ea typeface="Times New Roman"/>
                <a:cs typeface="Times New Roman"/>
              </a:rPr>
              <a:t>Menginformasikan (to inform)</a:t>
            </a:r>
            <a:endParaRPr lang="id-ID" sz="2800" dirty="0">
              <a:solidFill>
                <a:srgbClr val="C00000"/>
              </a:solidFill>
              <a:ea typeface="Calibri"/>
              <a:cs typeface="Times New Roman"/>
            </a:endParaRPr>
          </a:p>
          <a:p>
            <a:pPr marL="342900" lvl="0" indent="-342900" algn="l">
              <a:lnSpc>
                <a:spcPct val="115000"/>
              </a:lnSpc>
              <a:spcAft>
                <a:spcPts val="1000"/>
              </a:spcAft>
              <a:buFont typeface="+mj-lt"/>
              <a:buAutoNum type="arabicPeriod"/>
              <a:tabLst>
                <a:tab pos="457200" algn="l"/>
              </a:tabLst>
            </a:pPr>
            <a:r>
              <a:rPr lang="id-ID" dirty="0">
                <a:solidFill>
                  <a:srgbClr val="C00000"/>
                </a:solidFill>
                <a:latin typeface="Times New Roman"/>
                <a:ea typeface="Times New Roman"/>
                <a:cs typeface="Times New Roman"/>
              </a:rPr>
              <a:t>Mendidik (to educate)</a:t>
            </a:r>
            <a:endParaRPr lang="id-ID" sz="2800" dirty="0">
              <a:solidFill>
                <a:srgbClr val="C00000"/>
              </a:solidFill>
              <a:ea typeface="Calibri"/>
              <a:cs typeface="Times New Roman"/>
            </a:endParaRPr>
          </a:p>
          <a:p>
            <a:pPr marL="342900" lvl="0" indent="-342900" algn="l">
              <a:lnSpc>
                <a:spcPct val="115000"/>
              </a:lnSpc>
              <a:spcAft>
                <a:spcPts val="1000"/>
              </a:spcAft>
              <a:buFont typeface="+mj-lt"/>
              <a:buAutoNum type="arabicPeriod"/>
              <a:tabLst>
                <a:tab pos="457200" algn="l"/>
              </a:tabLst>
            </a:pPr>
            <a:r>
              <a:rPr lang="id-ID" dirty="0">
                <a:solidFill>
                  <a:srgbClr val="C00000"/>
                </a:solidFill>
                <a:latin typeface="Times New Roman"/>
                <a:ea typeface="Times New Roman"/>
                <a:cs typeface="Times New Roman"/>
              </a:rPr>
              <a:t>Menghibur (to entertain)</a:t>
            </a:r>
            <a:endParaRPr lang="id-ID" sz="2800" dirty="0">
              <a:solidFill>
                <a:srgbClr val="C00000"/>
              </a:solidFill>
              <a:ea typeface="Calibri"/>
              <a:cs typeface="Times New Roman"/>
            </a:endParaRPr>
          </a:p>
          <a:p>
            <a:pPr marL="342900" lvl="0" indent="-342900" algn="l">
              <a:lnSpc>
                <a:spcPct val="115000"/>
              </a:lnSpc>
              <a:spcAft>
                <a:spcPts val="1000"/>
              </a:spcAft>
              <a:buFont typeface="+mj-lt"/>
              <a:buAutoNum type="arabicPeriod"/>
              <a:tabLst>
                <a:tab pos="457200" algn="l"/>
              </a:tabLst>
            </a:pPr>
            <a:r>
              <a:rPr lang="id-ID" dirty="0">
                <a:solidFill>
                  <a:srgbClr val="C00000"/>
                </a:solidFill>
                <a:latin typeface="Times New Roman"/>
                <a:ea typeface="Times New Roman"/>
                <a:cs typeface="Times New Roman"/>
              </a:rPr>
              <a:t>Pengawasan Sosial (social control) –pengawas perilaku publik dan </a:t>
            </a:r>
            <a:r>
              <a:rPr lang="id-ID" dirty="0" smtClean="0">
                <a:solidFill>
                  <a:srgbClr val="C00000"/>
                </a:solidFill>
                <a:latin typeface="Times New Roman"/>
                <a:ea typeface="Times New Roman"/>
                <a:cs typeface="Times New Roman"/>
              </a:rPr>
              <a:t>penguasa</a:t>
            </a:r>
            <a:endParaRPr lang="id-ID" sz="2800" dirty="0">
              <a:solidFill>
                <a:srgbClr val="C00000"/>
              </a:solidFill>
              <a:ea typeface="Calibri"/>
              <a:cs typeface="Times New Roman"/>
            </a:endParaRPr>
          </a:p>
        </p:txBody>
      </p:sp>
    </p:spTree>
    <p:extLst>
      <p:ext uri="{BB962C8B-B14F-4D97-AF65-F5344CB8AC3E}">
        <p14:creationId xmlns:p14="http://schemas.microsoft.com/office/powerpoint/2010/main" val="425859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5877273"/>
            <a:ext cx="7128792" cy="1152127"/>
          </a:xfrm>
        </p:spPr>
        <p:txBody>
          <a:bodyPr>
            <a:normAutofit/>
          </a:bodyPr>
          <a:lstStyle/>
          <a:p>
            <a:pPr marL="342900" lvl="0" indent="-342900">
              <a:lnSpc>
                <a:spcPct val="115000"/>
              </a:lnSpc>
              <a:spcBef>
                <a:spcPts val="0"/>
              </a:spcBef>
            </a:pPr>
            <a:r>
              <a:rPr lang="id-ID" sz="3200" dirty="0" smtClean="0">
                <a:solidFill>
                  <a:schemeClr val="accent6">
                    <a:lumMod val="75000"/>
                  </a:schemeClr>
                </a:solidFill>
                <a:latin typeface="Aharoni" pitchFamily="2" charset="-79"/>
                <a:ea typeface="Calibri"/>
                <a:cs typeface="Aharoni" pitchFamily="2" charset="-79"/>
              </a:rPr>
              <a:t>Peranan </a:t>
            </a:r>
            <a:r>
              <a:rPr lang="id-ID" sz="3200" dirty="0">
                <a:solidFill>
                  <a:schemeClr val="accent6">
                    <a:lumMod val="75000"/>
                  </a:schemeClr>
                </a:solidFill>
                <a:latin typeface="Aharoni" pitchFamily="2" charset="-79"/>
                <a:ea typeface="Calibri"/>
                <a:cs typeface="Aharoni" pitchFamily="2" charset="-79"/>
              </a:rPr>
              <a:t>media </a:t>
            </a:r>
            <a:r>
              <a:rPr lang="id-ID" sz="3200" dirty="0" smtClean="0">
                <a:solidFill>
                  <a:schemeClr val="accent6">
                    <a:lumMod val="75000"/>
                  </a:schemeClr>
                </a:solidFill>
                <a:latin typeface="Aharoni" pitchFamily="2" charset="-79"/>
                <a:ea typeface="Calibri"/>
                <a:cs typeface="Aharoni" pitchFamily="2" charset="-79"/>
              </a:rPr>
              <a:t>massa</a:t>
            </a:r>
            <a:endParaRPr lang="id-ID" sz="3200" dirty="0">
              <a:solidFill>
                <a:schemeClr val="accent6">
                  <a:lumMod val="75000"/>
                </a:schemeClr>
              </a:solidFill>
              <a:latin typeface="Aharoni" pitchFamily="2" charset="-79"/>
              <a:ea typeface="Calibri"/>
              <a:cs typeface="Aharoni" pitchFamily="2" charset="-79"/>
            </a:endParaRPr>
          </a:p>
        </p:txBody>
      </p:sp>
      <p:sp>
        <p:nvSpPr>
          <p:cNvPr id="3" name="Subtitle 2"/>
          <p:cNvSpPr>
            <a:spLocks noGrp="1"/>
          </p:cNvSpPr>
          <p:nvPr>
            <p:ph type="subTitle" idx="1"/>
          </p:nvPr>
        </p:nvSpPr>
        <p:spPr>
          <a:xfrm>
            <a:off x="107504" y="188640"/>
            <a:ext cx="5184576" cy="5904656"/>
          </a:xfrm>
          <a:gradFill>
            <a:gsLst>
              <a:gs pos="0">
                <a:schemeClr val="dk1">
                  <a:shade val="51000"/>
                  <a:satMod val="130000"/>
                  <a:alpha val="55000"/>
                </a:schemeClr>
              </a:gs>
              <a:gs pos="80000">
                <a:schemeClr val="dk1">
                  <a:shade val="93000"/>
                  <a:satMod val="130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a:normAutofit fontScale="70000" lnSpcReduction="20000"/>
          </a:bodyPr>
          <a:lstStyle/>
          <a:p>
            <a:pPr algn="l">
              <a:lnSpc>
                <a:spcPct val="115000"/>
              </a:lnSpc>
              <a:spcAft>
                <a:spcPts val="1000"/>
              </a:spcAft>
            </a:pPr>
            <a:r>
              <a:rPr lang="id-ID" dirty="0">
                <a:latin typeface="Times New Roman"/>
                <a:ea typeface="Times New Roman"/>
                <a:cs typeface="Times New Roman"/>
              </a:rPr>
              <a:t>Denis McQuail (1987) mengemukakan sejumlah peran yang dimainkan media massa selama ini, yakni</a:t>
            </a:r>
            <a:r>
              <a:rPr lang="id-ID" dirty="0" smtClean="0">
                <a:latin typeface="Times New Roman"/>
                <a:ea typeface="Times New Roman"/>
                <a:cs typeface="Times New Roman"/>
              </a:rPr>
              <a:t>:</a:t>
            </a:r>
          </a:p>
          <a:p>
            <a:pPr marL="457200" indent="-457200" algn="l">
              <a:lnSpc>
                <a:spcPct val="115000"/>
              </a:lnSpc>
              <a:spcAft>
                <a:spcPts val="1000"/>
              </a:spcAft>
              <a:buFont typeface="Wingdings" pitchFamily="2" charset="2"/>
              <a:buChar char="ü"/>
            </a:pPr>
            <a:r>
              <a:rPr lang="id-ID" dirty="0" smtClean="0">
                <a:latin typeface="Times New Roman"/>
                <a:ea typeface="Times New Roman"/>
                <a:cs typeface="Times New Roman"/>
              </a:rPr>
              <a:t>Industri </a:t>
            </a:r>
            <a:r>
              <a:rPr lang="id-ID" dirty="0">
                <a:latin typeface="Times New Roman"/>
                <a:ea typeface="Times New Roman"/>
                <a:cs typeface="Times New Roman"/>
              </a:rPr>
              <a:t>pencipta lapangan kerja, barang, dan jasa serta menghidupkan industri lain utamanya dalam </a:t>
            </a:r>
            <a:r>
              <a:rPr lang="id-ID" dirty="0" smtClean="0">
                <a:latin typeface="Times New Roman"/>
                <a:ea typeface="Times New Roman"/>
                <a:cs typeface="Times New Roman"/>
              </a:rPr>
              <a:t>periklanan/promosi.</a:t>
            </a:r>
            <a:endParaRPr lang="id-ID" dirty="0">
              <a:latin typeface="Times New Roman"/>
              <a:ea typeface="Times New Roman"/>
              <a:cs typeface="Times New Roman"/>
            </a:endParaRPr>
          </a:p>
          <a:p>
            <a:pPr marL="457200" indent="-457200" algn="l">
              <a:lnSpc>
                <a:spcPct val="115000"/>
              </a:lnSpc>
              <a:spcAft>
                <a:spcPts val="1000"/>
              </a:spcAft>
              <a:buFont typeface="Wingdings" pitchFamily="2" charset="2"/>
              <a:buChar char="ü"/>
            </a:pPr>
            <a:r>
              <a:rPr lang="id-ID" dirty="0" smtClean="0">
                <a:latin typeface="Times New Roman"/>
                <a:ea typeface="Times New Roman"/>
                <a:cs typeface="Times New Roman"/>
              </a:rPr>
              <a:t>Sumber </a:t>
            </a:r>
            <a:r>
              <a:rPr lang="id-ID" dirty="0">
                <a:latin typeface="Times New Roman"/>
                <a:ea typeface="Times New Roman"/>
                <a:cs typeface="Times New Roman"/>
              </a:rPr>
              <a:t>kekuatan –alat kontrol, manajemen, dan inovasi </a:t>
            </a:r>
            <a:r>
              <a:rPr lang="id-ID" dirty="0" smtClean="0">
                <a:latin typeface="Times New Roman"/>
                <a:ea typeface="Times New Roman"/>
                <a:cs typeface="Times New Roman"/>
              </a:rPr>
              <a:t>masyarakat.</a:t>
            </a:r>
            <a:endParaRPr lang="id-ID" dirty="0">
              <a:latin typeface="Times New Roman"/>
              <a:ea typeface="Times New Roman"/>
              <a:cs typeface="Times New Roman"/>
            </a:endParaRPr>
          </a:p>
          <a:p>
            <a:pPr marL="457200" indent="-457200" algn="l">
              <a:lnSpc>
                <a:spcPct val="115000"/>
              </a:lnSpc>
              <a:spcAft>
                <a:spcPts val="1000"/>
              </a:spcAft>
              <a:buFont typeface="Wingdings" pitchFamily="2" charset="2"/>
              <a:buChar char="ü"/>
            </a:pPr>
            <a:r>
              <a:rPr lang="id-ID" dirty="0" smtClean="0">
                <a:latin typeface="Times New Roman"/>
                <a:ea typeface="Times New Roman"/>
                <a:cs typeface="Times New Roman"/>
              </a:rPr>
              <a:t>Lokasi </a:t>
            </a:r>
            <a:r>
              <a:rPr lang="id-ID" dirty="0">
                <a:latin typeface="Times New Roman"/>
                <a:ea typeface="Times New Roman"/>
                <a:cs typeface="Times New Roman"/>
              </a:rPr>
              <a:t>(forum) untuk menampilkan peristiwa </a:t>
            </a:r>
            <a:r>
              <a:rPr lang="id-ID" dirty="0" smtClean="0">
                <a:latin typeface="Times New Roman"/>
                <a:ea typeface="Times New Roman"/>
                <a:cs typeface="Times New Roman"/>
              </a:rPr>
              <a:t>masyarakat.</a:t>
            </a:r>
            <a:endParaRPr lang="id-ID" dirty="0">
              <a:latin typeface="Times New Roman"/>
              <a:ea typeface="Times New Roman"/>
              <a:cs typeface="Times New Roman"/>
            </a:endParaRPr>
          </a:p>
          <a:p>
            <a:pPr marL="457200" indent="-457200" algn="l">
              <a:lnSpc>
                <a:spcPct val="115000"/>
              </a:lnSpc>
              <a:spcAft>
                <a:spcPts val="1000"/>
              </a:spcAft>
              <a:buFont typeface="Wingdings" pitchFamily="2" charset="2"/>
              <a:buChar char="ü"/>
            </a:pPr>
            <a:r>
              <a:rPr lang="id-ID" dirty="0" smtClean="0">
                <a:latin typeface="Times New Roman"/>
                <a:ea typeface="Times New Roman"/>
                <a:cs typeface="Times New Roman"/>
              </a:rPr>
              <a:t>Wahana </a:t>
            </a:r>
            <a:r>
              <a:rPr lang="id-ID" dirty="0">
                <a:latin typeface="Times New Roman"/>
                <a:ea typeface="Times New Roman"/>
                <a:cs typeface="Times New Roman"/>
              </a:rPr>
              <a:t>pengembangan kebudayaan –tatacara, mode, gaya hidup, dan </a:t>
            </a:r>
            <a:r>
              <a:rPr lang="id-ID" dirty="0" smtClean="0">
                <a:latin typeface="Times New Roman"/>
                <a:ea typeface="Times New Roman"/>
                <a:cs typeface="Times New Roman"/>
              </a:rPr>
              <a:t>norma.</a:t>
            </a:r>
            <a:endParaRPr lang="id-ID" dirty="0">
              <a:latin typeface="Times New Roman"/>
              <a:ea typeface="Times New Roman"/>
              <a:cs typeface="Times New Roman"/>
            </a:endParaRPr>
          </a:p>
          <a:p>
            <a:pPr marL="457200" indent="-457200" algn="l">
              <a:lnSpc>
                <a:spcPct val="115000"/>
              </a:lnSpc>
              <a:spcAft>
                <a:spcPts val="1000"/>
              </a:spcAft>
              <a:buFont typeface="Wingdings" pitchFamily="2" charset="2"/>
              <a:buChar char="ü"/>
            </a:pPr>
            <a:r>
              <a:rPr lang="id-ID" dirty="0" smtClean="0">
                <a:latin typeface="Times New Roman"/>
                <a:ea typeface="Times New Roman"/>
                <a:cs typeface="Times New Roman"/>
              </a:rPr>
              <a:t>Sumber </a:t>
            </a:r>
            <a:r>
              <a:rPr lang="id-ID" dirty="0">
                <a:latin typeface="Times New Roman"/>
                <a:ea typeface="Times New Roman"/>
                <a:cs typeface="Times New Roman"/>
              </a:rPr>
              <a:t>dominan pencipta citra individu, kelompok, dan masyarakat</a:t>
            </a:r>
            <a:r>
              <a:rPr lang="id-ID" dirty="0" smtClean="0">
                <a:latin typeface="Times New Roman"/>
                <a:ea typeface="Times New Roman"/>
                <a:cs typeface="Times New Roman"/>
              </a:rPr>
              <a:t>.</a:t>
            </a:r>
            <a:endParaRPr lang="id-ID" sz="2800" dirty="0">
              <a:ea typeface="Calibri"/>
              <a:cs typeface="Times New Roman"/>
            </a:endParaRPr>
          </a:p>
        </p:txBody>
      </p:sp>
    </p:spTree>
    <p:extLst>
      <p:ext uri="{BB962C8B-B14F-4D97-AF65-F5344CB8AC3E}">
        <p14:creationId xmlns:p14="http://schemas.microsoft.com/office/powerpoint/2010/main" val="29658407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07904" y="1988840"/>
            <a:ext cx="2736304" cy="1656184"/>
          </a:xfrm>
        </p:spPr>
        <p:txBody>
          <a:bodyPr>
            <a:noAutofit/>
          </a:bodyPr>
          <a:lstStyle/>
          <a:p>
            <a:pPr marL="342900" lvl="0" indent="-342900">
              <a:lnSpc>
                <a:spcPct val="115000"/>
              </a:lnSpc>
              <a:spcBef>
                <a:spcPts val="0"/>
              </a:spcBef>
            </a:pPr>
            <a:r>
              <a:rPr lang="id-ID" sz="2400" dirty="0" smtClean="0">
                <a:solidFill>
                  <a:schemeClr val="accent6">
                    <a:lumMod val="75000"/>
                  </a:schemeClr>
                </a:solidFill>
                <a:latin typeface="Aharoni" pitchFamily="2" charset="-79"/>
                <a:ea typeface="Calibri"/>
                <a:cs typeface="Aharoni" pitchFamily="2" charset="-79"/>
              </a:rPr>
              <a:t>     Karakteristik</a:t>
            </a:r>
            <a:br>
              <a:rPr lang="id-ID" sz="2400" dirty="0" smtClean="0">
                <a:solidFill>
                  <a:schemeClr val="accent6">
                    <a:lumMod val="75000"/>
                  </a:schemeClr>
                </a:solidFill>
                <a:latin typeface="Aharoni" pitchFamily="2" charset="-79"/>
                <a:ea typeface="Calibri"/>
                <a:cs typeface="Aharoni" pitchFamily="2" charset="-79"/>
              </a:rPr>
            </a:br>
            <a:r>
              <a:rPr lang="id-ID" sz="2400" dirty="0" smtClean="0">
                <a:solidFill>
                  <a:schemeClr val="accent6">
                    <a:lumMod val="75000"/>
                  </a:schemeClr>
                </a:solidFill>
                <a:latin typeface="Aharoni" pitchFamily="2" charset="-79"/>
                <a:ea typeface="Calibri"/>
                <a:cs typeface="Aharoni" pitchFamily="2" charset="-79"/>
              </a:rPr>
              <a:t>Media </a:t>
            </a:r>
            <a:r>
              <a:rPr lang="id-ID" sz="2400" dirty="0">
                <a:solidFill>
                  <a:schemeClr val="accent6">
                    <a:lumMod val="75000"/>
                  </a:schemeClr>
                </a:solidFill>
                <a:latin typeface="Aharoni" pitchFamily="2" charset="-79"/>
                <a:ea typeface="Calibri"/>
                <a:cs typeface="Aharoni" pitchFamily="2" charset="-79"/>
              </a:rPr>
              <a:t>M</a:t>
            </a:r>
            <a:r>
              <a:rPr lang="id-ID" sz="2400" dirty="0" smtClean="0">
                <a:solidFill>
                  <a:schemeClr val="accent6">
                    <a:lumMod val="75000"/>
                  </a:schemeClr>
                </a:solidFill>
                <a:latin typeface="Aharoni" pitchFamily="2" charset="-79"/>
                <a:ea typeface="Calibri"/>
                <a:cs typeface="Aharoni" pitchFamily="2" charset="-79"/>
              </a:rPr>
              <a:t>assa</a:t>
            </a:r>
            <a:endParaRPr lang="id-ID" sz="2400" dirty="0">
              <a:solidFill>
                <a:schemeClr val="accent6">
                  <a:lumMod val="75000"/>
                </a:schemeClr>
              </a:solidFill>
              <a:latin typeface="Aharoni" pitchFamily="2" charset="-79"/>
              <a:ea typeface="Calibri"/>
              <a:cs typeface="Aharoni" pitchFamily="2" charset="-79"/>
            </a:endParaRPr>
          </a:p>
        </p:txBody>
      </p:sp>
      <p:sp>
        <p:nvSpPr>
          <p:cNvPr id="3" name="Subtitle 2"/>
          <p:cNvSpPr>
            <a:spLocks noGrp="1"/>
          </p:cNvSpPr>
          <p:nvPr>
            <p:ph type="subTitle" idx="1"/>
          </p:nvPr>
        </p:nvSpPr>
        <p:spPr>
          <a:xfrm>
            <a:off x="0" y="332656"/>
            <a:ext cx="3275856" cy="5040560"/>
          </a:xfrm>
        </p:spPr>
        <p:txBody>
          <a:bodyPr>
            <a:normAutofit fontScale="77500" lnSpcReduction="20000"/>
          </a:bodyPr>
          <a:lstStyle/>
          <a:p>
            <a:pPr>
              <a:lnSpc>
                <a:spcPct val="115000"/>
              </a:lnSpc>
              <a:spcAft>
                <a:spcPts val="1000"/>
              </a:spcAft>
            </a:pPr>
            <a:r>
              <a:rPr lang="id-ID" sz="2300" b="1" u="sng" dirty="0" smtClean="0">
                <a:latin typeface="Times New Roman"/>
                <a:ea typeface="Times New Roman"/>
                <a:cs typeface="Times New Roman"/>
              </a:rPr>
              <a:t> </a:t>
            </a:r>
            <a:r>
              <a:rPr lang="id-ID" sz="2300" b="1" u="sng" dirty="0">
                <a:latin typeface="Times New Roman"/>
                <a:ea typeface="Times New Roman"/>
                <a:cs typeface="Times New Roman"/>
              </a:rPr>
              <a:t>menurut Cangara (2006</a:t>
            </a:r>
            <a:r>
              <a:rPr lang="id-ID" sz="2300" b="1" u="sng" dirty="0" smtClean="0">
                <a:latin typeface="Times New Roman"/>
                <a:ea typeface="Times New Roman"/>
                <a:cs typeface="Times New Roman"/>
              </a:rPr>
              <a:t>)</a:t>
            </a:r>
            <a:r>
              <a:rPr lang="id-ID" sz="2300" u="sng" dirty="0" smtClean="0">
                <a:latin typeface="Times New Roman"/>
                <a:ea typeface="Times New Roman"/>
                <a:cs typeface="Times New Roman"/>
              </a:rPr>
              <a:t>:</a:t>
            </a:r>
          </a:p>
          <a:p>
            <a:pPr>
              <a:lnSpc>
                <a:spcPct val="115000"/>
              </a:lnSpc>
              <a:spcAft>
                <a:spcPts val="1000"/>
              </a:spcAft>
            </a:pPr>
            <a:endParaRPr lang="id-ID" sz="2300" u="sng" dirty="0">
              <a:ea typeface="Calibri"/>
              <a:cs typeface="Times New Roman"/>
            </a:endParaRPr>
          </a:p>
          <a:p>
            <a:pPr marL="342900" lvl="0" indent="-342900">
              <a:lnSpc>
                <a:spcPct val="115000"/>
              </a:lnSpc>
              <a:spcAft>
                <a:spcPts val="1000"/>
              </a:spcAft>
              <a:buFont typeface="+mj-lt"/>
              <a:buAutoNum type="arabicPeriod"/>
              <a:tabLst>
                <a:tab pos="457200" algn="l"/>
              </a:tabLst>
            </a:pPr>
            <a:r>
              <a:rPr lang="id-ID" b="1" dirty="0">
                <a:latin typeface="Times New Roman"/>
                <a:ea typeface="Times New Roman"/>
                <a:cs typeface="Times New Roman"/>
              </a:rPr>
              <a:t>Bersifat </a:t>
            </a:r>
            <a:r>
              <a:rPr lang="id-ID" b="1" dirty="0" smtClean="0">
                <a:latin typeface="Times New Roman"/>
                <a:ea typeface="Times New Roman"/>
                <a:cs typeface="Times New Roman"/>
              </a:rPr>
              <a:t>melembaga</a:t>
            </a:r>
            <a:endParaRPr lang="id-ID" dirty="0">
              <a:latin typeface="Times New Roman"/>
              <a:ea typeface="Times New Roman"/>
              <a:cs typeface="Times New Roman"/>
            </a:endParaRPr>
          </a:p>
          <a:p>
            <a:pPr marL="342900" lvl="0" indent="-342900">
              <a:lnSpc>
                <a:spcPct val="115000"/>
              </a:lnSpc>
              <a:spcAft>
                <a:spcPts val="1000"/>
              </a:spcAft>
              <a:buFont typeface="+mj-lt"/>
              <a:buAutoNum type="arabicPeriod"/>
              <a:tabLst>
                <a:tab pos="457200" algn="l"/>
              </a:tabLst>
            </a:pPr>
            <a:r>
              <a:rPr lang="id-ID" b="1" dirty="0" smtClean="0">
                <a:latin typeface="Times New Roman"/>
                <a:ea typeface="Times New Roman"/>
                <a:cs typeface="Times New Roman"/>
              </a:rPr>
              <a:t>Bersifat </a:t>
            </a:r>
            <a:r>
              <a:rPr lang="id-ID" b="1" dirty="0">
                <a:latin typeface="Times New Roman"/>
                <a:ea typeface="Times New Roman"/>
                <a:cs typeface="Times New Roman"/>
              </a:rPr>
              <a:t>satu </a:t>
            </a:r>
            <a:r>
              <a:rPr lang="id-ID" b="1" dirty="0" smtClean="0">
                <a:latin typeface="Times New Roman"/>
                <a:ea typeface="Times New Roman"/>
                <a:cs typeface="Times New Roman"/>
              </a:rPr>
              <a:t>arah</a:t>
            </a:r>
            <a:r>
              <a:rPr lang="id-ID" dirty="0">
                <a:latin typeface="Times New Roman"/>
                <a:ea typeface="Times New Roman"/>
                <a:cs typeface="Times New Roman"/>
              </a:rPr>
              <a:t>  </a:t>
            </a:r>
            <a:endParaRPr lang="id-ID" dirty="0" smtClean="0">
              <a:latin typeface="Times New Roman"/>
              <a:ea typeface="Times New Roman"/>
              <a:cs typeface="Times New Roman"/>
            </a:endParaRPr>
          </a:p>
          <a:p>
            <a:pPr marL="342900" lvl="0" indent="-342900">
              <a:lnSpc>
                <a:spcPct val="115000"/>
              </a:lnSpc>
              <a:spcAft>
                <a:spcPts val="1000"/>
              </a:spcAft>
              <a:buFont typeface="+mj-lt"/>
              <a:buAutoNum type="arabicPeriod"/>
              <a:tabLst>
                <a:tab pos="457200" algn="l"/>
              </a:tabLst>
            </a:pPr>
            <a:r>
              <a:rPr lang="id-ID" b="1" dirty="0" smtClean="0">
                <a:latin typeface="Times New Roman"/>
                <a:ea typeface="Times New Roman"/>
                <a:cs typeface="Times New Roman"/>
              </a:rPr>
              <a:t>Meluas </a:t>
            </a:r>
            <a:r>
              <a:rPr lang="id-ID" b="1" dirty="0">
                <a:latin typeface="Times New Roman"/>
                <a:ea typeface="Times New Roman"/>
                <a:cs typeface="Times New Roman"/>
              </a:rPr>
              <a:t>dan </a:t>
            </a:r>
            <a:r>
              <a:rPr lang="id-ID" b="1" dirty="0" smtClean="0">
                <a:latin typeface="Times New Roman"/>
                <a:ea typeface="Times New Roman"/>
                <a:cs typeface="Times New Roman"/>
              </a:rPr>
              <a:t>serempak</a:t>
            </a:r>
            <a:endParaRPr lang="id-ID" dirty="0">
              <a:latin typeface="Times New Roman"/>
              <a:ea typeface="Times New Roman"/>
              <a:cs typeface="Times New Roman"/>
            </a:endParaRPr>
          </a:p>
          <a:p>
            <a:pPr marL="342900" lvl="0" indent="-342900">
              <a:lnSpc>
                <a:spcPct val="115000"/>
              </a:lnSpc>
              <a:spcAft>
                <a:spcPts val="1000"/>
              </a:spcAft>
              <a:buFont typeface="+mj-lt"/>
              <a:buAutoNum type="arabicPeriod"/>
              <a:tabLst>
                <a:tab pos="457200" algn="l"/>
              </a:tabLst>
            </a:pPr>
            <a:r>
              <a:rPr lang="id-ID" b="1" dirty="0" smtClean="0">
                <a:latin typeface="Times New Roman"/>
                <a:ea typeface="Times New Roman"/>
                <a:cs typeface="Times New Roman"/>
              </a:rPr>
              <a:t>Memakai </a:t>
            </a:r>
            <a:r>
              <a:rPr lang="id-ID" b="1" dirty="0">
                <a:latin typeface="Times New Roman"/>
                <a:ea typeface="Times New Roman"/>
                <a:cs typeface="Times New Roman"/>
              </a:rPr>
              <a:t>peralatan teknis atau </a:t>
            </a:r>
            <a:r>
              <a:rPr lang="id-ID" b="1" dirty="0" smtClean="0">
                <a:latin typeface="Times New Roman"/>
                <a:ea typeface="Times New Roman"/>
                <a:cs typeface="Times New Roman"/>
              </a:rPr>
              <a:t>mekanis</a:t>
            </a:r>
            <a:endParaRPr lang="id-ID" sz="2800" dirty="0">
              <a:ea typeface="Calibri"/>
              <a:cs typeface="Times New Roman"/>
            </a:endParaRPr>
          </a:p>
          <a:p>
            <a:pPr marL="342900" lvl="0" indent="-342900">
              <a:lnSpc>
                <a:spcPct val="115000"/>
              </a:lnSpc>
              <a:spcAft>
                <a:spcPts val="1000"/>
              </a:spcAft>
              <a:buFont typeface="+mj-lt"/>
              <a:buAutoNum type="arabicPeriod"/>
              <a:tabLst>
                <a:tab pos="457200" algn="l"/>
              </a:tabLst>
            </a:pPr>
            <a:r>
              <a:rPr lang="id-ID" b="1" dirty="0">
                <a:latin typeface="Times New Roman"/>
                <a:ea typeface="Times New Roman"/>
                <a:cs typeface="Times New Roman"/>
              </a:rPr>
              <a:t>Bersifat </a:t>
            </a:r>
            <a:r>
              <a:rPr lang="id-ID" b="1" dirty="0" smtClean="0">
                <a:latin typeface="Times New Roman"/>
                <a:ea typeface="Times New Roman"/>
                <a:cs typeface="Times New Roman"/>
              </a:rPr>
              <a:t>terbuka</a:t>
            </a:r>
            <a:endParaRPr lang="id-ID" sz="2800" dirty="0">
              <a:ea typeface="Calibri"/>
              <a:cs typeface="Times New Roman"/>
            </a:endParaRPr>
          </a:p>
        </p:txBody>
      </p:sp>
    </p:spTree>
    <p:extLst>
      <p:ext uri="{BB962C8B-B14F-4D97-AF65-F5344CB8AC3E}">
        <p14:creationId xmlns:p14="http://schemas.microsoft.com/office/powerpoint/2010/main" val="33246115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06451" y="4869160"/>
            <a:ext cx="3730045" cy="864096"/>
          </a:xfrm>
        </p:spPr>
        <p:txBody>
          <a:bodyPr>
            <a:normAutofit fontScale="90000"/>
          </a:bodyPr>
          <a:lstStyle/>
          <a:p>
            <a:pPr marL="342900" lvl="0" indent="-342900">
              <a:lnSpc>
                <a:spcPct val="115000"/>
              </a:lnSpc>
              <a:spcBef>
                <a:spcPts val="0"/>
              </a:spcBef>
            </a:pPr>
            <a:r>
              <a:rPr lang="id-ID" sz="2400" dirty="0" smtClean="0">
                <a:latin typeface="Aharoni" pitchFamily="2" charset="-79"/>
                <a:ea typeface="Calibri"/>
                <a:cs typeface="Aharoni" pitchFamily="2" charset="-79"/>
              </a:rPr>
              <a:t>Jenis </a:t>
            </a:r>
            <a:br>
              <a:rPr lang="id-ID" sz="2400" dirty="0" smtClean="0">
                <a:latin typeface="Aharoni" pitchFamily="2" charset="-79"/>
                <a:ea typeface="Calibri"/>
                <a:cs typeface="Aharoni" pitchFamily="2" charset="-79"/>
              </a:rPr>
            </a:br>
            <a:r>
              <a:rPr lang="id-ID" sz="2400" dirty="0" smtClean="0">
                <a:latin typeface="Aharoni" pitchFamily="2" charset="-79"/>
                <a:ea typeface="Calibri"/>
                <a:cs typeface="Aharoni" pitchFamily="2" charset="-79"/>
              </a:rPr>
              <a:t>Media </a:t>
            </a:r>
            <a:r>
              <a:rPr lang="id-ID" sz="2400" dirty="0">
                <a:latin typeface="Aharoni" pitchFamily="2" charset="-79"/>
                <a:ea typeface="Calibri"/>
                <a:cs typeface="Aharoni" pitchFamily="2" charset="-79"/>
              </a:rPr>
              <a:t>M</a:t>
            </a:r>
            <a:r>
              <a:rPr lang="id-ID" sz="2400" dirty="0" smtClean="0">
                <a:latin typeface="Aharoni" pitchFamily="2" charset="-79"/>
                <a:ea typeface="Calibri"/>
                <a:cs typeface="Aharoni" pitchFamily="2" charset="-79"/>
              </a:rPr>
              <a:t>assa</a:t>
            </a:r>
            <a:endParaRPr lang="id-ID" sz="2400" dirty="0">
              <a:latin typeface="Aharoni" pitchFamily="2" charset="-79"/>
              <a:ea typeface="Calibri"/>
              <a:cs typeface="Aharoni" pitchFamily="2" charset="-79"/>
            </a:endParaRPr>
          </a:p>
        </p:txBody>
      </p:sp>
      <p:sp>
        <p:nvSpPr>
          <p:cNvPr id="3" name="Subtitle 2"/>
          <p:cNvSpPr>
            <a:spLocks noGrp="1"/>
          </p:cNvSpPr>
          <p:nvPr>
            <p:ph type="subTitle" idx="1"/>
          </p:nvPr>
        </p:nvSpPr>
        <p:spPr>
          <a:xfrm>
            <a:off x="1" y="548680"/>
            <a:ext cx="5490466" cy="5616624"/>
          </a:xfrm>
        </p:spPr>
        <p:txBody>
          <a:bodyPr>
            <a:noAutofit/>
          </a:bodyPr>
          <a:lstStyle/>
          <a:p>
            <a:pPr marL="457200" indent="-457200" algn="l">
              <a:lnSpc>
                <a:spcPct val="115000"/>
              </a:lnSpc>
              <a:buFont typeface="Arial" pitchFamily="34" charset="0"/>
              <a:buChar char="•"/>
            </a:pPr>
            <a:r>
              <a:rPr lang="id-ID" sz="2000" b="1" dirty="0" smtClean="0">
                <a:solidFill>
                  <a:srgbClr val="7030A0"/>
                </a:solidFill>
                <a:latin typeface="Times New Roman"/>
                <a:ea typeface="Times New Roman"/>
                <a:cs typeface="Times New Roman"/>
              </a:rPr>
              <a:t>Media </a:t>
            </a:r>
            <a:r>
              <a:rPr lang="id-ID" sz="2000" b="1" dirty="0">
                <a:solidFill>
                  <a:srgbClr val="7030A0"/>
                </a:solidFill>
                <a:latin typeface="Times New Roman"/>
                <a:ea typeface="Times New Roman"/>
                <a:cs typeface="Times New Roman"/>
              </a:rPr>
              <a:t>Massa Cetak (Printed </a:t>
            </a:r>
            <a:r>
              <a:rPr lang="id-ID" sz="2000" b="1" dirty="0" smtClean="0">
                <a:solidFill>
                  <a:srgbClr val="7030A0"/>
                </a:solidFill>
                <a:latin typeface="Times New Roman"/>
                <a:ea typeface="Times New Roman"/>
                <a:cs typeface="Times New Roman"/>
              </a:rPr>
              <a:t>Media)</a:t>
            </a:r>
          </a:p>
          <a:p>
            <a:pPr algn="l">
              <a:lnSpc>
                <a:spcPct val="115000"/>
              </a:lnSpc>
              <a:spcAft>
                <a:spcPts val="1000"/>
              </a:spcAft>
            </a:pPr>
            <a:r>
              <a:rPr lang="id-ID" sz="1800" b="1" dirty="0">
                <a:solidFill>
                  <a:schemeClr val="tx1"/>
                </a:solidFill>
                <a:latin typeface="Times New Roman"/>
                <a:ea typeface="Times New Roman"/>
                <a:cs typeface="Times New Roman"/>
              </a:rPr>
              <a:t>	</a:t>
            </a:r>
            <a:r>
              <a:rPr lang="id-ID" sz="1800" dirty="0" smtClean="0">
                <a:solidFill>
                  <a:schemeClr val="tx1"/>
                </a:solidFill>
                <a:latin typeface="Times New Roman"/>
                <a:ea typeface="Times New Roman"/>
                <a:cs typeface="Times New Roman"/>
              </a:rPr>
              <a:t>Media </a:t>
            </a:r>
            <a:r>
              <a:rPr lang="id-ID" sz="1800" dirty="0">
                <a:solidFill>
                  <a:schemeClr val="tx1"/>
                </a:solidFill>
                <a:latin typeface="Times New Roman"/>
                <a:ea typeface="Times New Roman"/>
                <a:cs typeface="Times New Roman"/>
              </a:rPr>
              <a:t>Cetak adalah media massa yang dicetak dalam lembaran </a:t>
            </a:r>
            <a:r>
              <a:rPr lang="id-ID" sz="1800" dirty="0" smtClean="0">
                <a:solidFill>
                  <a:schemeClr val="tx1"/>
                </a:solidFill>
                <a:latin typeface="Times New Roman"/>
                <a:ea typeface="Times New Roman"/>
                <a:cs typeface="Times New Roman"/>
              </a:rPr>
              <a:t>kertas meliputi</a:t>
            </a:r>
            <a:r>
              <a:rPr lang="id-ID" sz="1800" dirty="0" smtClean="0">
                <a:solidFill>
                  <a:schemeClr val="tx1"/>
                </a:solidFill>
                <a:ea typeface="Times New Roman"/>
                <a:cs typeface="Times New Roman"/>
              </a:rPr>
              <a:t> : </a:t>
            </a:r>
            <a:r>
              <a:rPr lang="id-ID" sz="1800" dirty="0" smtClean="0">
                <a:solidFill>
                  <a:schemeClr val="tx1"/>
                </a:solidFill>
                <a:latin typeface="Times New Roman"/>
                <a:ea typeface="Times New Roman"/>
                <a:cs typeface="Times New Roman"/>
              </a:rPr>
              <a:t>Koran </a:t>
            </a:r>
            <a:r>
              <a:rPr lang="id-ID" sz="1800" dirty="0">
                <a:solidFill>
                  <a:schemeClr val="tx1"/>
                </a:solidFill>
                <a:latin typeface="Times New Roman"/>
                <a:ea typeface="Times New Roman"/>
                <a:cs typeface="Times New Roman"/>
              </a:rPr>
              <a:t>atau suratkabar </a:t>
            </a:r>
            <a:r>
              <a:rPr lang="id-ID" sz="1800" dirty="0" smtClean="0">
                <a:solidFill>
                  <a:schemeClr val="tx1"/>
                </a:solidFill>
                <a:latin typeface="Times New Roman"/>
                <a:ea typeface="Times New Roman"/>
                <a:cs typeface="Times New Roman"/>
              </a:rPr>
              <a:t>, Tabloid, Majalah , Buku </a:t>
            </a:r>
            <a:r>
              <a:rPr lang="id-ID" sz="1800" dirty="0" smtClean="0">
                <a:solidFill>
                  <a:schemeClr val="tx1"/>
                </a:solidFill>
                <a:ea typeface="Times New Roman"/>
                <a:cs typeface="Times New Roman"/>
              </a:rPr>
              <a:t>, </a:t>
            </a:r>
            <a:r>
              <a:rPr lang="id-ID" sz="1800" dirty="0" smtClean="0">
                <a:solidFill>
                  <a:schemeClr val="tx1"/>
                </a:solidFill>
                <a:latin typeface="Times New Roman"/>
                <a:ea typeface="Times New Roman"/>
                <a:cs typeface="Times New Roman"/>
              </a:rPr>
              <a:t>Newsletter</a:t>
            </a:r>
            <a:r>
              <a:rPr lang="id-ID" sz="1800" dirty="0" smtClean="0">
                <a:solidFill>
                  <a:schemeClr val="tx1"/>
                </a:solidFill>
                <a:ea typeface="Times New Roman"/>
                <a:cs typeface="Times New Roman"/>
              </a:rPr>
              <a:t>, </a:t>
            </a:r>
            <a:r>
              <a:rPr lang="id-ID" sz="1800" dirty="0" smtClean="0">
                <a:solidFill>
                  <a:schemeClr val="tx1"/>
                </a:solidFill>
                <a:latin typeface="Times New Roman"/>
                <a:ea typeface="Times New Roman"/>
                <a:cs typeface="Times New Roman"/>
              </a:rPr>
              <a:t>Buletin.</a:t>
            </a:r>
            <a:endParaRPr lang="id-ID" sz="1800" dirty="0" smtClean="0">
              <a:solidFill>
                <a:schemeClr val="tx1"/>
              </a:solidFill>
              <a:ea typeface="Times New Roman"/>
              <a:cs typeface="Times New Roman"/>
            </a:endParaRPr>
          </a:p>
          <a:p>
            <a:pPr marL="457200" indent="-457200" algn="l">
              <a:lnSpc>
                <a:spcPct val="115000"/>
              </a:lnSpc>
              <a:buFont typeface="Arial" pitchFamily="34" charset="0"/>
              <a:buChar char="•"/>
            </a:pPr>
            <a:r>
              <a:rPr lang="id-ID" sz="2000" b="1" dirty="0" smtClean="0">
                <a:solidFill>
                  <a:srgbClr val="00B050"/>
                </a:solidFill>
                <a:latin typeface="Times New Roman"/>
                <a:ea typeface="Times New Roman"/>
                <a:cs typeface="Times New Roman"/>
              </a:rPr>
              <a:t>Media </a:t>
            </a:r>
            <a:r>
              <a:rPr lang="id-ID" sz="2000" b="1" dirty="0">
                <a:solidFill>
                  <a:srgbClr val="00B050"/>
                </a:solidFill>
                <a:latin typeface="Times New Roman"/>
                <a:ea typeface="Times New Roman"/>
                <a:cs typeface="Times New Roman"/>
              </a:rPr>
              <a:t>Massa Elektronik (Electronic Media</a:t>
            </a:r>
            <a:r>
              <a:rPr lang="id-ID" sz="2000" b="1" dirty="0" smtClean="0">
                <a:solidFill>
                  <a:srgbClr val="00B050"/>
                </a:solidFill>
                <a:latin typeface="Times New Roman"/>
                <a:ea typeface="Times New Roman"/>
                <a:cs typeface="Times New Roman"/>
              </a:rPr>
              <a:t>)</a:t>
            </a:r>
            <a:r>
              <a:rPr lang="id-ID" sz="2000" dirty="0" smtClean="0">
                <a:solidFill>
                  <a:srgbClr val="00B050"/>
                </a:solidFill>
                <a:latin typeface="Times New Roman"/>
                <a:ea typeface="Times New Roman"/>
                <a:cs typeface="Times New Roman"/>
              </a:rPr>
              <a:t>.</a:t>
            </a:r>
            <a:r>
              <a:rPr lang="id-ID" sz="2000" dirty="0" smtClean="0">
                <a:solidFill>
                  <a:srgbClr val="00B050"/>
                </a:solidFill>
                <a:ea typeface="Times New Roman"/>
                <a:cs typeface="Times New Roman"/>
              </a:rPr>
              <a:t> </a:t>
            </a:r>
            <a:r>
              <a:rPr lang="id-ID" sz="2000" dirty="0">
                <a:solidFill>
                  <a:srgbClr val="00B050"/>
                </a:solidFill>
                <a:ea typeface="Times New Roman"/>
                <a:cs typeface="Times New Roman"/>
              </a:rPr>
              <a:t> </a:t>
            </a:r>
            <a:endParaRPr lang="id-ID" sz="2000" dirty="0" smtClean="0">
              <a:solidFill>
                <a:srgbClr val="00B050"/>
              </a:solidFill>
              <a:ea typeface="Times New Roman"/>
              <a:cs typeface="Times New Roman"/>
            </a:endParaRPr>
          </a:p>
          <a:p>
            <a:pPr algn="l">
              <a:lnSpc>
                <a:spcPct val="115000"/>
              </a:lnSpc>
              <a:spcAft>
                <a:spcPts val="1000"/>
              </a:spcAft>
            </a:pPr>
            <a:r>
              <a:rPr lang="id-ID" sz="1800" dirty="0">
                <a:solidFill>
                  <a:schemeClr val="tx1"/>
                </a:solidFill>
                <a:latin typeface="Times New Roman"/>
                <a:ea typeface="Times New Roman"/>
                <a:cs typeface="Times New Roman"/>
              </a:rPr>
              <a:t>	</a:t>
            </a:r>
            <a:r>
              <a:rPr lang="id-ID" sz="1800" dirty="0" smtClean="0">
                <a:solidFill>
                  <a:schemeClr val="tx1"/>
                </a:solidFill>
                <a:latin typeface="Times New Roman"/>
                <a:ea typeface="Times New Roman"/>
                <a:cs typeface="Times New Roman"/>
              </a:rPr>
              <a:t>Media </a:t>
            </a:r>
            <a:r>
              <a:rPr lang="id-ID" sz="1800" dirty="0">
                <a:solidFill>
                  <a:schemeClr val="tx1"/>
                </a:solidFill>
                <a:latin typeface="Times New Roman"/>
                <a:ea typeface="Times New Roman"/>
                <a:cs typeface="Times New Roman"/>
              </a:rPr>
              <a:t>Elektronik adalah jenis media massa yang isinya disebarluaskan melalui suara (audio) atau gambar hidup (video) dengan menggunakan teknologi elektro, yakni  radio, televisi, dan </a:t>
            </a:r>
            <a:r>
              <a:rPr lang="id-ID" sz="1800" dirty="0" smtClean="0">
                <a:solidFill>
                  <a:schemeClr val="tx1"/>
                </a:solidFill>
                <a:latin typeface="Times New Roman"/>
                <a:ea typeface="Times New Roman"/>
                <a:cs typeface="Times New Roman"/>
              </a:rPr>
              <a:t>film.</a:t>
            </a:r>
            <a:endParaRPr lang="id-ID" sz="1800" dirty="0" smtClean="0">
              <a:solidFill>
                <a:schemeClr val="tx1"/>
              </a:solidFill>
              <a:ea typeface="Times New Roman"/>
              <a:cs typeface="Times New Roman"/>
            </a:endParaRPr>
          </a:p>
          <a:p>
            <a:pPr marL="457200" indent="-457200" algn="l">
              <a:lnSpc>
                <a:spcPct val="115000"/>
              </a:lnSpc>
              <a:buFont typeface="Arial" pitchFamily="34" charset="0"/>
              <a:buChar char="•"/>
            </a:pPr>
            <a:r>
              <a:rPr lang="id-ID" sz="1800" b="1" dirty="0" smtClean="0">
                <a:solidFill>
                  <a:srgbClr val="FF0000"/>
                </a:solidFill>
                <a:latin typeface="Times New Roman"/>
                <a:ea typeface="Times New Roman"/>
                <a:cs typeface="Times New Roman"/>
              </a:rPr>
              <a:t>Media </a:t>
            </a:r>
            <a:r>
              <a:rPr lang="id-ID" sz="1800" b="1" dirty="0">
                <a:solidFill>
                  <a:srgbClr val="FF0000"/>
                </a:solidFill>
                <a:latin typeface="Times New Roman"/>
                <a:ea typeface="Times New Roman"/>
                <a:cs typeface="Times New Roman"/>
              </a:rPr>
              <a:t>Online (Online Media, Cybermedia</a:t>
            </a:r>
            <a:r>
              <a:rPr lang="id-ID" sz="1800" b="1" dirty="0" smtClean="0">
                <a:solidFill>
                  <a:srgbClr val="FF0000"/>
                </a:solidFill>
                <a:latin typeface="Times New Roman"/>
                <a:ea typeface="Times New Roman"/>
                <a:cs typeface="Times New Roman"/>
              </a:rPr>
              <a:t>).</a:t>
            </a:r>
            <a:endParaRPr lang="id-ID" sz="1800" dirty="0">
              <a:solidFill>
                <a:srgbClr val="FF0000"/>
              </a:solidFill>
              <a:ea typeface="Times New Roman"/>
              <a:cs typeface="Times New Roman"/>
            </a:endParaRPr>
          </a:p>
          <a:p>
            <a:pPr algn="l">
              <a:lnSpc>
                <a:spcPct val="115000"/>
              </a:lnSpc>
              <a:spcAft>
                <a:spcPts val="1000"/>
              </a:spcAft>
            </a:pPr>
            <a:r>
              <a:rPr lang="id-ID" sz="1800" dirty="0" smtClean="0">
                <a:solidFill>
                  <a:schemeClr val="tx1"/>
                </a:solidFill>
                <a:latin typeface="Times New Roman"/>
                <a:ea typeface="Times New Roman"/>
                <a:cs typeface="Times New Roman"/>
              </a:rPr>
              <a:t>	Media </a:t>
            </a:r>
            <a:r>
              <a:rPr lang="id-ID" sz="1800" dirty="0">
                <a:solidFill>
                  <a:schemeClr val="tx1"/>
                </a:solidFill>
                <a:latin typeface="Times New Roman"/>
                <a:ea typeface="Times New Roman"/>
                <a:cs typeface="Times New Roman"/>
              </a:rPr>
              <a:t>Online –disebut juga Media Daring (Dalam Jaringan), Media Internet, atau Media Siber– adalah media massa yang dapat kita temukan atau disajikan di internet (</a:t>
            </a:r>
            <a:r>
              <a:rPr lang="id-ID" sz="1800" i="1" dirty="0">
                <a:solidFill>
                  <a:schemeClr val="tx1"/>
                </a:solidFill>
                <a:latin typeface="Times New Roman"/>
                <a:ea typeface="Times New Roman"/>
                <a:cs typeface="Times New Roman"/>
              </a:rPr>
              <a:t>situs web</a:t>
            </a:r>
            <a:r>
              <a:rPr lang="id-ID" sz="1800" dirty="0" smtClean="0">
                <a:solidFill>
                  <a:schemeClr val="tx1"/>
                </a:solidFill>
                <a:latin typeface="Times New Roman"/>
                <a:ea typeface="Times New Roman"/>
                <a:cs typeface="Times New Roman"/>
              </a:rPr>
              <a:t>).</a:t>
            </a:r>
            <a:endParaRPr lang="id-ID" sz="1800" dirty="0">
              <a:solidFill>
                <a:schemeClr val="tx1"/>
              </a:solidFill>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980728"/>
            <a:ext cx="3402013"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4034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l="3339" t="13494" r="7219" b="879"/>
          <a:stretch/>
        </p:blipFill>
        <p:spPr bwMode="auto">
          <a:xfrm>
            <a:off x="61867" y="44624"/>
            <a:ext cx="5302221" cy="6741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Dasar Jurnalistik\Foto\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8640"/>
            <a:ext cx="379503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8147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212" y="908720"/>
            <a:ext cx="7772400" cy="1470025"/>
          </a:xfrm>
          <a:solidFill>
            <a:schemeClr val="bg1">
              <a:lumMod val="75000"/>
            </a:schemeClr>
          </a:solidFill>
        </p:spPr>
        <p:txBody>
          <a:bodyPr>
            <a:normAutofit fontScale="90000"/>
          </a:bodyPr>
          <a:lstStyle/>
          <a:p>
            <a:r>
              <a:rPr lang="id-ID" sz="4800" dirty="0" smtClean="0">
                <a:latin typeface="Aharoni" pitchFamily="2" charset="-79"/>
                <a:cs typeface="Aharoni" pitchFamily="2" charset="-79"/>
              </a:rPr>
              <a:t>Kajian </a:t>
            </a:r>
            <a:br>
              <a:rPr lang="id-ID" sz="4800" dirty="0" smtClean="0">
                <a:latin typeface="Aharoni" pitchFamily="2" charset="-79"/>
                <a:cs typeface="Aharoni" pitchFamily="2" charset="-79"/>
              </a:rPr>
            </a:br>
            <a:r>
              <a:rPr lang="id-ID" sz="4800" dirty="0" smtClean="0">
                <a:latin typeface="Aharoni" pitchFamily="2" charset="-79"/>
                <a:cs typeface="Aharoni" pitchFamily="2" charset="-79"/>
              </a:rPr>
              <a:t>JURNALISME ONLINE</a:t>
            </a:r>
            <a:endParaRPr lang="id-ID" sz="4800" dirty="0">
              <a:latin typeface="Aharoni" pitchFamily="2" charset="-79"/>
              <a:cs typeface="Aharoni" pitchFamily="2" charset="-79"/>
            </a:endParaRPr>
          </a:p>
        </p:txBody>
      </p:sp>
      <p:sp>
        <p:nvSpPr>
          <p:cNvPr id="3" name="Subtitle 2"/>
          <p:cNvSpPr>
            <a:spLocks noGrp="1"/>
          </p:cNvSpPr>
          <p:nvPr>
            <p:ph type="subTitle" idx="1"/>
          </p:nvPr>
        </p:nvSpPr>
        <p:spPr>
          <a:xfrm>
            <a:off x="6300192" y="116632"/>
            <a:ext cx="2512368" cy="864096"/>
          </a:xfrm>
        </p:spPr>
        <p:txBody>
          <a:bodyPr/>
          <a:lstStyle/>
          <a:p>
            <a:r>
              <a:rPr lang="id-ID" dirty="0" smtClean="0"/>
              <a:t>Pertemuan </a:t>
            </a:r>
            <a:r>
              <a:rPr lang="id-ID" dirty="0"/>
              <a:t>6</a:t>
            </a:r>
          </a:p>
        </p:txBody>
      </p:sp>
      <p:pic>
        <p:nvPicPr>
          <p:cNvPr id="1026" name="Picture 2" descr="D:\Bahan Mengajar\Dasar Jurnalistik\Fot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9090"/>
            <a:ext cx="8994184" cy="423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460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Bahan Mengajar\Dasar Jurnalistik\Foto\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585" y="476673"/>
            <a:ext cx="4358951" cy="56166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251520" y="597057"/>
            <a:ext cx="5544616" cy="4300399"/>
          </a:xfrm>
          <a:prstGeom prst="wedgeRectCallout">
            <a:avLst>
              <a:gd name="adj1" fmla="val -2769"/>
              <a:gd name="adj2" fmla="val 75402"/>
            </a:avLst>
          </a:prstGeom>
          <a:solidFill>
            <a:schemeClr val="accent6">
              <a:lumMod val="5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a:buChar char=""/>
            </a:pPr>
            <a:r>
              <a:rPr lang="id-ID" sz="2400" dirty="0">
                <a:latin typeface="Aharoni" pitchFamily="2" charset="-79"/>
                <a:ea typeface="Calibri"/>
                <a:cs typeface="Aharoni" pitchFamily="2" charset="-79"/>
              </a:rPr>
              <a:t>Pengertian Jurnalisme </a:t>
            </a:r>
            <a:r>
              <a:rPr lang="id-ID" sz="2400" dirty="0" smtClean="0">
                <a:latin typeface="Aharoni" pitchFamily="2" charset="-79"/>
                <a:ea typeface="Calibri"/>
                <a:cs typeface="Aharoni" pitchFamily="2" charset="-79"/>
              </a:rPr>
              <a:t>Online</a:t>
            </a:r>
            <a:endParaRPr lang="id-ID" sz="2000" dirty="0">
              <a:latin typeface="Aharoni" pitchFamily="2" charset="-79"/>
              <a:ea typeface="Calibri"/>
              <a:cs typeface="Aharoni" pitchFamily="2" charset="-79"/>
            </a:endParaRPr>
          </a:p>
          <a:p>
            <a:pPr marL="342900" lvl="0" indent="-342900">
              <a:lnSpc>
                <a:spcPct val="115000"/>
              </a:lnSpc>
              <a:spcAft>
                <a:spcPts val="0"/>
              </a:spcAft>
              <a:buFont typeface="Symbol"/>
              <a:buChar char=""/>
            </a:pPr>
            <a:r>
              <a:rPr lang="id-ID" sz="2400" dirty="0">
                <a:latin typeface="Aharoni" pitchFamily="2" charset="-79"/>
                <a:ea typeface="Calibri"/>
                <a:cs typeface="Aharoni" pitchFamily="2" charset="-79"/>
              </a:rPr>
              <a:t>Karakteristik Jurnalisme </a:t>
            </a:r>
            <a:r>
              <a:rPr lang="id-ID" sz="2400" dirty="0" smtClean="0">
                <a:latin typeface="Aharoni" pitchFamily="2" charset="-79"/>
                <a:ea typeface="Calibri"/>
                <a:cs typeface="Aharoni" pitchFamily="2" charset="-79"/>
              </a:rPr>
              <a:t>Online</a:t>
            </a:r>
            <a:endParaRPr lang="id-ID" sz="2000" dirty="0">
              <a:latin typeface="Aharoni" pitchFamily="2" charset="-79"/>
              <a:ea typeface="Calibri"/>
              <a:cs typeface="Aharoni" pitchFamily="2" charset="-79"/>
            </a:endParaRPr>
          </a:p>
          <a:p>
            <a:pPr marL="342900" lvl="0" indent="-342900">
              <a:lnSpc>
                <a:spcPct val="115000"/>
              </a:lnSpc>
              <a:spcAft>
                <a:spcPts val="0"/>
              </a:spcAft>
              <a:buFont typeface="Symbol"/>
              <a:buChar char=""/>
            </a:pPr>
            <a:r>
              <a:rPr lang="id-ID" sz="2400" dirty="0">
                <a:latin typeface="Aharoni" pitchFamily="2" charset="-79"/>
                <a:ea typeface="Calibri"/>
                <a:cs typeface="Aharoni" pitchFamily="2" charset="-79"/>
              </a:rPr>
              <a:t>Jenis </a:t>
            </a:r>
            <a:r>
              <a:rPr lang="id-ID" sz="2400" dirty="0" smtClean="0">
                <a:latin typeface="Aharoni" pitchFamily="2" charset="-79"/>
                <a:ea typeface="Calibri"/>
                <a:cs typeface="Aharoni" pitchFamily="2" charset="-79"/>
              </a:rPr>
              <a:t>Jurnalisme Online</a:t>
            </a:r>
            <a:endParaRPr lang="id-ID" sz="2000" dirty="0">
              <a:latin typeface="Aharoni" pitchFamily="2" charset="-79"/>
              <a:ea typeface="Calibri"/>
              <a:cs typeface="Aharoni" pitchFamily="2" charset="-79"/>
            </a:endParaRPr>
          </a:p>
          <a:p>
            <a:pPr marL="342900" lvl="0" indent="-342900">
              <a:lnSpc>
                <a:spcPct val="115000"/>
              </a:lnSpc>
              <a:spcAft>
                <a:spcPts val="0"/>
              </a:spcAft>
              <a:buFont typeface="Symbol"/>
              <a:buChar char=""/>
            </a:pPr>
            <a:r>
              <a:rPr lang="id-ID" sz="2400" dirty="0">
                <a:latin typeface="Aharoni" pitchFamily="2" charset="-79"/>
                <a:ea typeface="Calibri"/>
                <a:cs typeface="Aharoni" pitchFamily="2" charset="-79"/>
              </a:rPr>
              <a:t>Prinsip Dasar Jurnalisme </a:t>
            </a:r>
            <a:r>
              <a:rPr lang="id-ID" sz="2400" dirty="0" smtClean="0">
                <a:latin typeface="Aharoni" pitchFamily="2" charset="-79"/>
                <a:ea typeface="Calibri"/>
                <a:cs typeface="Aharoni" pitchFamily="2" charset="-79"/>
              </a:rPr>
              <a:t>Online</a:t>
            </a:r>
            <a:endParaRPr lang="id-ID" sz="2000" dirty="0">
              <a:latin typeface="Aharoni" pitchFamily="2" charset="-79"/>
              <a:ea typeface="Calibri"/>
              <a:cs typeface="Aharoni" pitchFamily="2" charset="-79"/>
            </a:endParaRPr>
          </a:p>
          <a:p>
            <a:pPr marL="342900" lvl="0" indent="-342900">
              <a:lnSpc>
                <a:spcPct val="115000"/>
              </a:lnSpc>
              <a:spcAft>
                <a:spcPts val="0"/>
              </a:spcAft>
              <a:buFont typeface="Symbol"/>
              <a:buChar char=""/>
            </a:pPr>
            <a:r>
              <a:rPr lang="id-ID" sz="2400" dirty="0">
                <a:latin typeface="Aharoni" pitchFamily="2" charset="-79"/>
                <a:ea typeface="Calibri"/>
                <a:cs typeface="Aharoni" pitchFamily="2" charset="-79"/>
              </a:rPr>
              <a:t>Plus Minus Jurnalisme </a:t>
            </a:r>
            <a:r>
              <a:rPr lang="id-ID" sz="2400" dirty="0" smtClean="0">
                <a:latin typeface="Aharoni" pitchFamily="2" charset="-79"/>
                <a:ea typeface="Calibri"/>
                <a:cs typeface="Aharoni" pitchFamily="2" charset="-79"/>
              </a:rPr>
              <a:t>Online</a:t>
            </a:r>
            <a:endParaRPr lang="id-ID" sz="2000" dirty="0">
              <a:latin typeface="Aharoni" pitchFamily="2" charset="-79"/>
              <a:ea typeface="Calibri"/>
              <a:cs typeface="Aharoni" pitchFamily="2" charset="-79"/>
            </a:endParaRPr>
          </a:p>
          <a:p>
            <a:pPr marL="342900" lvl="0" indent="-342900">
              <a:lnSpc>
                <a:spcPct val="115000"/>
              </a:lnSpc>
              <a:spcAft>
                <a:spcPts val="1000"/>
              </a:spcAft>
              <a:buFont typeface="Symbol"/>
              <a:buChar char=""/>
            </a:pPr>
            <a:r>
              <a:rPr lang="id-ID" sz="2400" dirty="0">
                <a:latin typeface="Aharoni" pitchFamily="2" charset="-79"/>
                <a:ea typeface="Calibri"/>
                <a:cs typeface="Aharoni" pitchFamily="2" charset="-79"/>
              </a:rPr>
              <a:t>Kredibilitas Media </a:t>
            </a:r>
            <a:r>
              <a:rPr lang="id-ID" sz="2400" dirty="0" smtClean="0">
                <a:latin typeface="Aharoni" pitchFamily="2" charset="-79"/>
                <a:ea typeface="Calibri"/>
                <a:cs typeface="Aharoni" pitchFamily="2" charset="-79"/>
              </a:rPr>
              <a:t>Online</a:t>
            </a:r>
            <a:endParaRPr lang="id-ID" sz="2000" dirty="0">
              <a:latin typeface="Aharoni" pitchFamily="2" charset="-79"/>
              <a:ea typeface="Calibri"/>
              <a:cs typeface="Aharoni" pitchFamily="2" charset="-79"/>
            </a:endParaRPr>
          </a:p>
        </p:txBody>
      </p:sp>
    </p:spTree>
    <p:extLst>
      <p:ext uri="{BB962C8B-B14F-4D97-AF65-F5344CB8AC3E}">
        <p14:creationId xmlns:p14="http://schemas.microsoft.com/office/powerpoint/2010/main" val="3654677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arn(inVertical)">
                                      <p:cBhvr>
                                        <p:cTn id="3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Bahan Mengajar\Dasar Jurnalistik\Foto\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611395"/>
            <a:ext cx="2520280" cy="1201980"/>
          </a:xfrm>
          <a:prstGeom prst="rect">
            <a:avLst/>
          </a:prstGeom>
          <a:solidFill>
            <a:schemeClr val="bg1">
              <a:lumMod val="95000"/>
            </a:schemeClr>
          </a:solidFill>
          <a:extLst/>
        </p:spPr>
      </p:pic>
      <p:sp>
        <p:nvSpPr>
          <p:cNvPr id="2" name="Oval 1"/>
          <p:cNvSpPr/>
          <p:nvPr/>
        </p:nvSpPr>
        <p:spPr>
          <a:xfrm>
            <a:off x="251520" y="44624"/>
            <a:ext cx="8640960" cy="172819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Bef>
                <a:spcPct val="20000"/>
              </a:spcBef>
              <a:spcAft>
                <a:spcPts val="1000"/>
              </a:spcAft>
            </a:pPr>
            <a:r>
              <a:rPr lang="id-ID" sz="2000" b="1" dirty="0">
                <a:solidFill>
                  <a:schemeClr val="tx1"/>
                </a:solidFill>
                <a:latin typeface="Times New Roman"/>
                <a:ea typeface="Times New Roman"/>
                <a:cs typeface="Times New Roman"/>
              </a:rPr>
              <a:t>adalah proses pengumpulan, penulisan, penyuntingan, dan penyebarluasan berita secara online </a:t>
            </a:r>
            <a:r>
              <a:rPr lang="id-ID" sz="2000" b="1" dirty="0" smtClean="0">
                <a:solidFill>
                  <a:schemeClr val="tx1"/>
                </a:solidFill>
                <a:latin typeface="Times New Roman"/>
                <a:ea typeface="Times New Roman"/>
                <a:cs typeface="Times New Roman"/>
              </a:rPr>
              <a:t>melalui jaringan nternet.</a:t>
            </a:r>
            <a:endParaRPr lang="id-ID" dirty="0">
              <a:solidFill>
                <a:schemeClr val="tx1"/>
              </a:solidFill>
              <a:ea typeface="Calibri"/>
              <a:cs typeface="Times New Roman"/>
            </a:endParaRPr>
          </a:p>
        </p:txBody>
      </p:sp>
      <p:pic>
        <p:nvPicPr>
          <p:cNvPr id="4" name="Picture 2" descr="D:\Bahan Mengajar\Dasar Jurnalistik\Foto\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772816"/>
            <a:ext cx="907300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23928" y="44624"/>
            <a:ext cx="5143600" cy="1181993"/>
          </a:xfrm>
        </p:spPr>
        <p:txBody>
          <a:bodyPr>
            <a:normAutofit fontScale="90000"/>
          </a:bodyPr>
          <a:lstStyle/>
          <a:p>
            <a:r>
              <a:rPr lang="id-ID" b="1" dirty="0" smtClean="0"/>
              <a:t>Pengertian Jurnalistik</a:t>
            </a:r>
            <a:endParaRPr lang="id-ID" b="1" dirty="0"/>
          </a:p>
        </p:txBody>
      </p:sp>
      <p:sp>
        <p:nvSpPr>
          <p:cNvPr id="3" name="Subtitle 2"/>
          <p:cNvSpPr>
            <a:spLocks noGrp="1"/>
          </p:cNvSpPr>
          <p:nvPr>
            <p:ph type="subTitle" idx="1"/>
          </p:nvPr>
        </p:nvSpPr>
        <p:spPr>
          <a:xfrm>
            <a:off x="5148064" y="1291208"/>
            <a:ext cx="3744416" cy="3793976"/>
          </a:xfrm>
        </p:spPr>
        <p:txBody>
          <a:bodyPr>
            <a:normAutofit fontScale="77500" lnSpcReduction="20000"/>
          </a:bodyPr>
          <a:lstStyle/>
          <a:p>
            <a:r>
              <a:rPr lang="id-ID" b="1" dirty="0" smtClean="0">
                <a:solidFill>
                  <a:schemeClr val="tx1"/>
                </a:solidFill>
              </a:rPr>
              <a:t>Jurnalistik (Journalistic) berasal dari kata </a:t>
            </a:r>
            <a:r>
              <a:rPr lang="id-ID" b="1" i="1" dirty="0" smtClean="0">
                <a:solidFill>
                  <a:schemeClr val="tx1"/>
                </a:solidFill>
              </a:rPr>
              <a:t>du jour </a:t>
            </a:r>
            <a:r>
              <a:rPr lang="id-ID" b="1" dirty="0" smtClean="0">
                <a:solidFill>
                  <a:schemeClr val="tx1"/>
                </a:solidFill>
              </a:rPr>
              <a:t>atau</a:t>
            </a:r>
            <a:r>
              <a:rPr lang="id-ID" b="1" i="1" dirty="0" smtClean="0">
                <a:solidFill>
                  <a:schemeClr val="tx1"/>
                </a:solidFill>
              </a:rPr>
              <a:t> journal </a:t>
            </a:r>
            <a:r>
              <a:rPr lang="id-ID" b="1" dirty="0" smtClean="0">
                <a:solidFill>
                  <a:schemeClr val="tx1"/>
                </a:solidFill>
              </a:rPr>
              <a:t>(perancis) yang artinya hari atau catatan harian. </a:t>
            </a:r>
          </a:p>
          <a:p>
            <a:endParaRPr lang="id-ID" b="1" dirty="0">
              <a:solidFill>
                <a:schemeClr val="tx1"/>
              </a:solidFill>
            </a:endParaRPr>
          </a:p>
          <a:p>
            <a:r>
              <a:rPr lang="id-ID" b="1" dirty="0" smtClean="0">
                <a:solidFill>
                  <a:schemeClr val="tx1"/>
                </a:solidFill>
              </a:rPr>
              <a:t>Jurnalistik adalah proses penulisan dan penyebaran informasi berupa berita, feature dan opini melalui media massa</a:t>
            </a:r>
            <a:endParaRPr lang="id-ID" b="1" dirty="0">
              <a:solidFill>
                <a:schemeClr val="tx1"/>
              </a:solidFill>
            </a:endParaRPr>
          </a:p>
        </p:txBody>
      </p:sp>
    </p:spTree>
    <p:extLst>
      <p:ext uri="{BB962C8B-B14F-4D97-AF65-F5344CB8AC3E}">
        <p14:creationId xmlns:p14="http://schemas.microsoft.com/office/powerpoint/2010/main" val="20212912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79712" y="5126980"/>
            <a:ext cx="5217839" cy="1686396"/>
          </a:xfrm>
        </p:spPr>
        <p:txBody>
          <a:bodyPr>
            <a:noAutofit/>
          </a:bodyPr>
          <a:lstStyle/>
          <a:p>
            <a:pPr marL="342900" lvl="0" indent="-342900" algn="ctr">
              <a:lnSpc>
                <a:spcPct val="115000"/>
              </a:lnSpc>
              <a:spcBef>
                <a:spcPts val="0"/>
              </a:spcBef>
            </a:pPr>
            <a:r>
              <a:rPr lang="id-ID" b="0" cap="none" dirty="0">
                <a:solidFill>
                  <a:prstClr val="black"/>
                </a:solidFill>
                <a:latin typeface="Bauhaus 93" pitchFamily="82" charset="0"/>
                <a:ea typeface="Calibri"/>
                <a:cs typeface="Aharoni" pitchFamily="2" charset="-79"/>
              </a:rPr>
              <a:t>Pengertian </a:t>
            </a:r>
            <a:r>
              <a:rPr lang="id-ID" b="0" cap="none" dirty="0" smtClean="0">
                <a:solidFill>
                  <a:prstClr val="black"/>
                </a:solidFill>
                <a:latin typeface="Bauhaus 93" pitchFamily="82" charset="0"/>
                <a:ea typeface="Calibri"/>
                <a:cs typeface="Aharoni" pitchFamily="2" charset="-79"/>
              </a:rPr>
              <a:t/>
            </a:r>
            <a:br>
              <a:rPr lang="id-ID" b="0" cap="none" dirty="0" smtClean="0">
                <a:solidFill>
                  <a:prstClr val="black"/>
                </a:solidFill>
                <a:latin typeface="Bauhaus 93" pitchFamily="82" charset="0"/>
                <a:ea typeface="Calibri"/>
                <a:cs typeface="Aharoni" pitchFamily="2" charset="-79"/>
              </a:rPr>
            </a:br>
            <a:r>
              <a:rPr lang="id-ID" b="0" cap="none" dirty="0" smtClean="0">
                <a:solidFill>
                  <a:prstClr val="black"/>
                </a:solidFill>
                <a:latin typeface="Bauhaus 93" pitchFamily="82" charset="0"/>
                <a:ea typeface="Calibri"/>
                <a:cs typeface="Aharoni" pitchFamily="2" charset="-79"/>
              </a:rPr>
              <a:t>Jurnalisme Online</a:t>
            </a:r>
            <a:r>
              <a:rPr lang="id-ID" b="0" cap="none" dirty="0">
                <a:solidFill>
                  <a:prstClr val="black"/>
                </a:solidFill>
                <a:latin typeface="Bauhaus 93" pitchFamily="82" charset="0"/>
                <a:ea typeface="Calibri"/>
                <a:cs typeface="Aharoni" pitchFamily="2" charset="-79"/>
              </a:rPr>
              <a:t/>
            </a:r>
            <a:br>
              <a:rPr lang="id-ID" b="0" cap="none" dirty="0">
                <a:solidFill>
                  <a:prstClr val="black"/>
                </a:solidFill>
                <a:latin typeface="Bauhaus 93" pitchFamily="82" charset="0"/>
                <a:ea typeface="Calibri"/>
                <a:cs typeface="Aharoni" pitchFamily="2" charset="-79"/>
              </a:rPr>
            </a:br>
            <a:r>
              <a:rPr lang="id-ID" b="0" cap="none" dirty="0" smtClean="0">
                <a:solidFill>
                  <a:prstClr val="black"/>
                </a:solidFill>
                <a:latin typeface="Bauhaus 93" pitchFamily="82" charset="0"/>
                <a:ea typeface="Calibri"/>
                <a:cs typeface="Aharoni" pitchFamily="2" charset="-79"/>
              </a:rPr>
              <a:t> </a:t>
            </a:r>
            <a:r>
              <a:rPr lang="id-ID" b="0" cap="none" dirty="0">
                <a:solidFill>
                  <a:prstClr val="black"/>
                </a:solidFill>
                <a:latin typeface="Bauhaus 93" pitchFamily="82" charset="0"/>
                <a:ea typeface="Calibri"/>
                <a:cs typeface="Aharoni" pitchFamily="2" charset="-79"/>
              </a:rPr>
              <a:t/>
            </a:r>
            <a:br>
              <a:rPr lang="id-ID" b="0" cap="none" dirty="0">
                <a:solidFill>
                  <a:prstClr val="black"/>
                </a:solidFill>
                <a:latin typeface="Bauhaus 93" pitchFamily="82" charset="0"/>
                <a:ea typeface="Calibri"/>
                <a:cs typeface="Aharoni" pitchFamily="2" charset="-79"/>
              </a:rPr>
            </a:br>
            <a:endParaRPr lang="id-ID" dirty="0">
              <a:latin typeface="Bauhaus 93" pitchFamily="82" charset="0"/>
            </a:endParaRPr>
          </a:p>
        </p:txBody>
      </p:sp>
      <p:sp>
        <p:nvSpPr>
          <p:cNvPr id="3" name="Text Placeholder 2"/>
          <p:cNvSpPr>
            <a:spLocks noGrp="1"/>
          </p:cNvSpPr>
          <p:nvPr>
            <p:ph type="body" idx="1"/>
          </p:nvPr>
        </p:nvSpPr>
        <p:spPr>
          <a:xfrm>
            <a:off x="395536" y="332656"/>
            <a:ext cx="8352928" cy="4752528"/>
          </a:xfrm>
          <a:gradFill>
            <a:gsLst>
              <a:gs pos="0">
                <a:schemeClr val="accent5">
                  <a:shade val="51000"/>
                  <a:satMod val="130000"/>
                  <a:alpha val="5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normAutofit lnSpcReduction="10000"/>
          </a:bodyPr>
          <a:lstStyle/>
          <a:p>
            <a:pPr>
              <a:lnSpc>
                <a:spcPct val="115000"/>
              </a:lnSpc>
              <a:spcAft>
                <a:spcPts val="1000"/>
              </a:spcAft>
            </a:pPr>
            <a:r>
              <a:rPr lang="id-ID" sz="2400" dirty="0" smtClean="0">
                <a:solidFill>
                  <a:schemeClr val="tx1"/>
                </a:solidFill>
                <a:latin typeface="Bodoni MT Black" pitchFamily="18" charset="0"/>
                <a:ea typeface="Times New Roman"/>
                <a:cs typeface="Times New Roman"/>
              </a:rPr>
              <a:t>Jurnalistik </a:t>
            </a:r>
            <a:r>
              <a:rPr lang="id-ID" sz="2400" dirty="0">
                <a:solidFill>
                  <a:schemeClr val="tx1"/>
                </a:solidFill>
                <a:latin typeface="Bodoni MT Black" pitchFamily="18" charset="0"/>
                <a:ea typeface="Times New Roman"/>
                <a:cs typeface="Times New Roman"/>
              </a:rPr>
              <a:t>Online adalah </a:t>
            </a:r>
            <a:endParaRPr lang="id-ID" sz="2400" dirty="0" smtClean="0">
              <a:solidFill>
                <a:schemeClr val="tx1"/>
              </a:solidFill>
              <a:latin typeface="Bodoni MT Black" pitchFamily="18" charset="0"/>
              <a:ea typeface="Times New Roman"/>
              <a:cs typeface="Times New Roman"/>
            </a:endParaRPr>
          </a:p>
          <a:p>
            <a:pPr>
              <a:lnSpc>
                <a:spcPct val="115000"/>
              </a:lnSpc>
              <a:spcAft>
                <a:spcPts val="1000"/>
              </a:spcAft>
            </a:pPr>
            <a:r>
              <a:rPr lang="id-ID" sz="2400" dirty="0" smtClean="0">
                <a:solidFill>
                  <a:schemeClr val="tx1"/>
                </a:solidFill>
                <a:latin typeface="Bodoni MT Black" pitchFamily="18" charset="0"/>
                <a:ea typeface="Times New Roman"/>
                <a:cs typeface="Times New Roman"/>
              </a:rPr>
              <a:t>jurnalisme </a:t>
            </a:r>
            <a:r>
              <a:rPr lang="id-ID" sz="2400" dirty="0">
                <a:solidFill>
                  <a:schemeClr val="tx1"/>
                </a:solidFill>
                <a:latin typeface="Bodoni MT Black" pitchFamily="18" charset="0"/>
                <a:ea typeface="Times New Roman"/>
                <a:cs typeface="Times New Roman"/>
              </a:rPr>
              <a:t>“generasi ketiga” setelah jurnalistik cetak (print journalism) –suratkabar, tabloid, majalah– dan jurnalistik elektronik (electronic journalism, broadcast journalism) –jurnalistik radio dan televisi</a:t>
            </a:r>
            <a:r>
              <a:rPr lang="id-ID" dirty="0">
                <a:solidFill>
                  <a:schemeClr val="tx1"/>
                </a:solidFill>
                <a:latin typeface="Times New Roman"/>
                <a:ea typeface="Times New Roman"/>
                <a:cs typeface="Times New Roman"/>
              </a:rPr>
              <a:t>.</a:t>
            </a:r>
            <a:endParaRPr lang="id-ID" sz="1800" dirty="0">
              <a:solidFill>
                <a:schemeClr val="tx1"/>
              </a:solidFill>
              <a:ea typeface="Calibri"/>
              <a:cs typeface="Times New Roman"/>
            </a:endParaRPr>
          </a:p>
          <a:p>
            <a:pPr>
              <a:lnSpc>
                <a:spcPct val="115000"/>
              </a:lnSpc>
              <a:spcAft>
                <a:spcPts val="1000"/>
              </a:spcAft>
            </a:pPr>
            <a:r>
              <a:rPr lang="id-ID" dirty="0">
                <a:solidFill>
                  <a:schemeClr val="tx1"/>
                </a:solidFill>
                <a:latin typeface="Times New Roman"/>
                <a:ea typeface="Times New Roman"/>
                <a:cs typeface="Times New Roman"/>
              </a:rPr>
              <a:t>Jurnalisme Online adalah “jurnalistik masa depan” (</a:t>
            </a:r>
            <a:r>
              <a:rPr lang="id-ID" i="1" dirty="0">
                <a:solidFill>
                  <a:schemeClr val="tx1"/>
                </a:solidFill>
                <a:latin typeface="Times New Roman"/>
                <a:ea typeface="Times New Roman"/>
                <a:cs typeface="Times New Roman"/>
              </a:rPr>
              <a:t>future journalism</a:t>
            </a:r>
            <a:r>
              <a:rPr lang="id-ID" dirty="0">
                <a:solidFill>
                  <a:schemeClr val="tx1"/>
                </a:solidFill>
                <a:latin typeface="Times New Roman"/>
                <a:ea typeface="Times New Roman"/>
                <a:cs typeface="Times New Roman"/>
              </a:rPr>
              <a:t>) yang terus berkembang seiring perkembangan teknologi informasi dan komunikasi</a:t>
            </a:r>
            <a:r>
              <a:rPr lang="id-ID" dirty="0" smtClean="0">
                <a:solidFill>
                  <a:schemeClr val="tx1"/>
                </a:solidFill>
                <a:latin typeface="Times New Roman"/>
                <a:ea typeface="Times New Roman"/>
                <a:cs typeface="Times New Roman"/>
              </a:rPr>
              <a:t>.</a:t>
            </a:r>
            <a:endParaRPr lang="id-ID" sz="1800" dirty="0">
              <a:solidFill>
                <a:schemeClr val="tx1"/>
              </a:solidFill>
              <a:ea typeface="Calibri"/>
              <a:cs typeface="Times New Roman"/>
            </a:endParaRPr>
          </a:p>
          <a:p>
            <a:r>
              <a:rPr lang="id-ID" dirty="0">
                <a:solidFill>
                  <a:schemeClr val="tx1"/>
                </a:solidFill>
                <a:latin typeface="Times New Roman"/>
                <a:ea typeface="Times New Roman"/>
              </a:rPr>
              <a:t>Jurnalistik Online juga menumbuhkembangkan konsep “Jurnalisme Warga” (</a:t>
            </a:r>
            <a:r>
              <a:rPr lang="id-ID" i="1" dirty="0">
                <a:solidFill>
                  <a:schemeClr val="tx1"/>
                </a:solidFill>
                <a:latin typeface="Times New Roman"/>
                <a:ea typeface="Times New Roman"/>
              </a:rPr>
              <a:t>Citizen Journalism</a:t>
            </a:r>
            <a:r>
              <a:rPr lang="id-ID" dirty="0">
                <a:solidFill>
                  <a:schemeClr val="tx1"/>
                </a:solidFill>
                <a:latin typeface="Times New Roman"/>
                <a:ea typeface="Times New Roman"/>
              </a:rPr>
              <a:t>) yang diperkokoh dengan perkembangan media sosial (social media) </a:t>
            </a:r>
            <a:endParaRPr lang="id-ID" dirty="0">
              <a:solidFill>
                <a:schemeClr val="tx1"/>
              </a:solidFill>
            </a:endParaRPr>
          </a:p>
        </p:txBody>
      </p:sp>
    </p:spTree>
    <p:extLst>
      <p:ext uri="{BB962C8B-B14F-4D97-AF65-F5344CB8AC3E}">
        <p14:creationId xmlns:p14="http://schemas.microsoft.com/office/powerpoint/2010/main" val="46327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ounded Rectangle 10"/>
          <p:cNvSpPr/>
          <p:nvPr/>
        </p:nvSpPr>
        <p:spPr>
          <a:xfrm>
            <a:off x="251520" y="4293096"/>
            <a:ext cx="2225808"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cs typeface="Times New Roman"/>
              </a:rPr>
              <a:t>Immediacy.</a:t>
            </a:r>
            <a:endParaRPr lang="en-US" sz="2000" b="1" dirty="0">
              <a:solidFill>
                <a:schemeClr val="tx1"/>
              </a:solidFill>
              <a:latin typeface="Bookman Old Style" panose="02050604050505020204" pitchFamily="18" charset="0"/>
            </a:endParaRPr>
          </a:p>
        </p:txBody>
      </p:sp>
      <p:sp>
        <p:nvSpPr>
          <p:cNvPr id="10" name="Rounded Rectangle 9"/>
          <p:cNvSpPr/>
          <p:nvPr/>
        </p:nvSpPr>
        <p:spPr>
          <a:xfrm>
            <a:off x="251520" y="3027040"/>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Nonlienarity.</a:t>
            </a:r>
            <a:endParaRPr lang="en-US" sz="2000" b="1" dirty="0">
              <a:solidFill>
                <a:schemeClr val="tx1"/>
              </a:solidFill>
              <a:latin typeface="Bookman Old Style" panose="02050604050505020204" pitchFamily="18" charset="0"/>
            </a:endParaRPr>
          </a:p>
        </p:txBody>
      </p:sp>
      <p:sp>
        <p:nvSpPr>
          <p:cNvPr id="4" name="Rectangle 3"/>
          <p:cNvSpPr/>
          <p:nvPr/>
        </p:nvSpPr>
        <p:spPr>
          <a:xfrm>
            <a:off x="640587" y="260648"/>
            <a:ext cx="7796493" cy="1077218"/>
          </a:xfrm>
          <a:prstGeom prst="rect">
            <a:avLst/>
          </a:prstGeom>
          <a:noFill/>
        </p:spPr>
        <p:txBody>
          <a:bodyPr wrap="none" lIns="91440" tIns="45720" rIns="91440" bIns="45720">
            <a:spAutoFit/>
          </a:bodyPr>
          <a:lstStyle/>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Karakteristik Jurnalisme Daring 1</a:t>
            </a:r>
          </a:p>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(Primer)</a:t>
            </a:r>
            <a:endParaRPr lang="en-US" sz="3200" b="1" dirty="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
        <p:nvSpPr>
          <p:cNvPr id="5" name="Rounded Rectangle 4"/>
          <p:cNvSpPr/>
          <p:nvPr/>
        </p:nvSpPr>
        <p:spPr>
          <a:xfrm>
            <a:off x="251520" y="3645024"/>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Storage and retrieval</a:t>
            </a:r>
            <a:endParaRPr lang="en-US" sz="2000" b="1" dirty="0">
              <a:solidFill>
                <a:schemeClr val="tx1"/>
              </a:solidFill>
              <a:latin typeface="Bookman Old Style" panose="02050604050505020204" pitchFamily="18" charset="0"/>
            </a:endParaRPr>
          </a:p>
        </p:txBody>
      </p:sp>
      <p:sp>
        <p:nvSpPr>
          <p:cNvPr id="7" name="Rounded Rectangle 6"/>
          <p:cNvSpPr/>
          <p:nvPr/>
        </p:nvSpPr>
        <p:spPr>
          <a:xfrm>
            <a:off x="251520" y="2450976"/>
            <a:ext cx="2153800"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Audience Control</a:t>
            </a:r>
            <a:endParaRPr lang="en-US" sz="2000" b="1" dirty="0">
              <a:solidFill>
                <a:schemeClr val="tx1"/>
              </a:solidFill>
              <a:latin typeface="Bookman Old Style" panose="02050604050505020204" pitchFamily="18" charset="0"/>
            </a:endParaRPr>
          </a:p>
        </p:txBody>
      </p:sp>
      <p:sp>
        <p:nvSpPr>
          <p:cNvPr id="8" name="Rounded Rectangle 7"/>
          <p:cNvSpPr/>
          <p:nvPr/>
        </p:nvSpPr>
        <p:spPr>
          <a:xfrm>
            <a:off x="2477328" y="1700808"/>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Title 1"/>
          <p:cNvSpPr txBox="1">
            <a:spLocks/>
          </p:cNvSpPr>
          <p:nvPr/>
        </p:nvSpPr>
        <p:spPr bwMode="auto">
          <a:xfrm>
            <a:off x="2621344" y="1889685"/>
            <a:ext cx="5815736" cy="39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lvl="0" fontAlgn="auto">
              <a:lnSpc>
                <a:spcPct val="115000"/>
              </a:lnSpc>
              <a:spcBef>
                <a:spcPct val="20000"/>
              </a:spcBef>
              <a:spcAft>
                <a:spcPts val="1000"/>
              </a:spcAft>
              <a:tabLst>
                <a:tab pos="457200" algn="l"/>
              </a:tabLst>
            </a:pPr>
            <a:r>
              <a:rPr lang="id-ID" sz="2800" dirty="0" smtClean="0">
                <a:solidFill>
                  <a:prstClr val="black">
                    <a:tint val="75000"/>
                  </a:prstClr>
                </a:solidFill>
                <a:latin typeface="Times New Roman"/>
                <a:ea typeface="Times New Roman"/>
                <a:cs typeface="Times New Roman"/>
              </a:rPr>
              <a:t>Memungkinkan </a:t>
            </a:r>
            <a:r>
              <a:rPr lang="id-ID" sz="2800" dirty="0">
                <a:solidFill>
                  <a:prstClr val="black">
                    <a:tint val="75000"/>
                  </a:prstClr>
                </a:solidFill>
                <a:latin typeface="Times New Roman"/>
                <a:ea typeface="Times New Roman"/>
                <a:cs typeface="Times New Roman"/>
              </a:rPr>
              <a:t>halaman (page) tak terbatas. Ruang bukan masalah. Artikel dan berita bisa sepanjang dan selengkap mungkin, tanpa batas.</a:t>
            </a:r>
            <a:endParaRPr lang="id-ID" sz="2800" dirty="0">
              <a:solidFill>
                <a:prstClr val="black">
                  <a:tint val="75000"/>
                </a:prstClr>
              </a:solidFill>
              <a:latin typeface="Calibri"/>
              <a:ea typeface="Calibri"/>
              <a:cs typeface="Times New Roman"/>
            </a:endParaRPr>
          </a:p>
          <a:p>
            <a:pPr lvl="0" fontAlgn="auto">
              <a:lnSpc>
                <a:spcPct val="115000"/>
              </a:lnSpc>
              <a:spcBef>
                <a:spcPct val="20000"/>
              </a:spcBef>
              <a:spcAft>
                <a:spcPts val="1000"/>
              </a:spcAft>
              <a:tabLst>
                <a:tab pos="457200" algn="l"/>
              </a:tabLst>
            </a:pPr>
            <a:endParaRPr lang="id-ID" sz="2800" dirty="0">
              <a:solidFill>
                <a:prstClr val="black">
                  <a:tint val="75000"/>
                </a:prstClr>
              </a:solidFill>
              <a:latin typeface="Calibri"/>
              <a:ea typeface="+mn-ea"/>
              <a:cs typeface="+mn-cs"/>
            </a:endParaRPr>
          </a:p>
        </p:txBody>
      </p:sp>
      <p:sp>
        <p:nvSpPr>
          <p:cNvPr id="9" name="Rounded Rectangle 8"/>
          <p:cNvSpPr/>
          <p:nvPr/>
        </p:nvSpPr>
        <p:spPr>
          <a:xfrm>
            <a:off x="251520" y="1628800"/>
            <a:ext cx="2095872" cy="504056"/>
          </a:xfrm>
          <a:prstGeom prst="roundRect">
            <a:avLst>
              <a:gd name="adj" fmla="val 4430"/>
            </a:avLst>
          </a:prstGeom>
          <a:gradFill>
            <a:gsLst>
              <a:gs pos="17000">
                <a:srgbClr val="F5802D"/>
              </a:gs>
              <a:gs pos="70000">
                <a:srgbClr val="F3BC1B"/>
              </a:gs>
            </a:gsLst>
            <a:lin ang="16200000" scaled="0"/>
          </a:gradFill>
          <a:ln>
            <a:solidFill>
              <a:srgbClr val="BDD8F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000" b="1" dirty="0">
                <a:solidFill>
                  <a:schemeClr val="tx1"/>
                </a:solidFill>
                <a:latin typeface="Times New Roman"/>
                <a:ea typeface="Times New Roman"/>
                <a:cs typeface="Times New Roman"/>
              </a:rPr>
              <a:t>Unlimited Space</a:t>
            </a:r>
            <a:endParaRPr lang="en-US" sz="2400" b="1" dirty="0">
              <a:solidFill>
                <a:schemeClr val="tx1"/>
              </a:solidFill>
              <a:latin typeface="Bookman Old Style" panose="02050604050505020204" pitchFamily="18" charset="0"/>
            </a:endParaRPr>
          </a:p>
        </p:txBody>
      </p:sp>
      <p:sp>
        <p:nvSpPr>
          <p:cNvPr id="12" name="Rounded Rectangle 11"/>
          <p:cNvSpPr/>
          <p:nvPr/>
        </p:nvSpPr>
        <p:spPr>
          <a:xfrm>
            <a:off x="251520" y="4941168"/>
            <a:ext cx="2153800"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Multimedia Capability</a:t>
            </a:r>
            <a:endParaRPr lang="en-US" sz="2000" b="1" dirty="0">
              <a:solidFill>
                <a:schemeClr val="tx1"/>
              </a:solidFill>
              <a:latin typeface="Bookman Old Style" panose="02050604050505020204" pitchFamily="18" charset="0"/>
            </a:endParaRPr>
          </a:p>
        </p:txBody>
      </p:sp>
      <p:sp>
        <p:nvSpPr>
          <p:cNvPr id="13" name="Rounded Rectangle 12"/>
          <p:cNvSpPr/>
          <p:nvPr/>
        </p:nvSpPr>
        <p:spPr>
          <a:xfrm>
            <a:off x="251520" y="5589240"/>
            <a:ext cx="2225808"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rPr>
              <a:t>Interactivity</a:t>
            </a:r>
            <a:endParaRPr lang="en-US" sz="20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234887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ounded Rectangle 10"/>
          <p:cNvSpPr/>
          <p:nvPr/>
        </p:nvSpPr>
        <p:spPr>
          <a:xfrm>
            <a:off x="251520" y="4509120"/>
            <a:ext cx="2225808"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cs typeface="Times New Roman"/>
              </a:rPr>
              <a:t>Immediacy.</a:t>
            </a:r>
            <a:endParaRPr lang="en-US" sz="2000" b="1" dirty="0">
              <a:solidFill>
                <a:schemeClr val="tx1"/>
              </a:solidFill>
              <a:latin typeface="Bookman Old Style" panose="02050604050505020204" pitchFamily="18" charset="0"/>
            </a:endParaRPr>
          </a:p>
        </p:txBody>
      </p:sp>
      <p:sp>
        <p:nvSpPr>
          <p:cNvPr id="10" name="Rounded Rectangle 9"/>
          <p:cNvSpPr/>
          <p:nvPr/>
        </p:nvSpPr>
        <p:spPr>
          <a:xfrm>
            <a:off x="251520" y="3284984"/>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smtClean="0">
                <a:solidFill>
                  <a:schemeClr val="tx1"/>
                </a:solidFill>
                <a:latin typeface="Times New Roman"/>
                <a:ea typeface="Times New Roman"/>
                <a:cs typeface="Times New Roman"/>
              </a:rPr>
              <a:t>Nonlienarity</a:t>
            </a:r>
            <a:endParaRPr lang="en-US" sz="2000" b="1" dirty="0">
              <a:solidFill>
                <a:schemeClr val="tx1"/>
              </a:solidFill>
              <a:latin typeface="Bookman Old Style" panose="02050604050505020204" pitchFamily="18" charset="0"/>
            </a:endParaRPr>
          </a:p>
        </p:txBody>
      </p:sp>
      <p:sp>
        <p:nvSpPr>
          <p:cNvPr id="5" name="Rounded Rectangle 4"/>
          <p:cNvSpPr/>
          <p:nvPr/>
        </p:nvSpPr>
        <p:spPr>
          <a:xfrm>
            <a:off x="251520" y="3891136"/>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Storage and retrieval</a:t>
            </a:r>
            <a:endParaRPr lang="en-US" sz="2000" b="1" dirty="0">
              <a:solidFill>
                <a:schemeClr val="tx1"/>
              </a:solidFill>
              <a:latin typeface="Bookman Old Style" panose="02050604050505020204" pitchFamily="18" charset="0"/>
            </a:endParaRPr>
          </a:p>
        </p:txBody>
      </p:sp>
      <p:sp>
        <p:nvSpPr>
          <p:cNvPr id="7" name="Rounded Rectangle 6"/>
          <p:cNvSpPr/>
          <p:nvPr/>
        </p:nvSpPr>
        <p:spPr>
          <a:xfrm>
            <a:off x="251520" y="2450976"/>
            <a:ext cx="2153800" cy="545976"/>
          </a:xfrm>
          <a:prstGeom prst="roundRect">
            <a:avLst>
              <a:gd name="adj" fmla="val 9167"/>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Audience Control</a:t>
            </a:r>
            <a:endParaRPr lang="en-US" sz="2000" b="1" dirty="0">
              <a:solidFill>
                <a:schemeClr val="tx1"/>
              </a:solidFill>
              <a:latin typeface="Bookman Old Style" panose="02050604050505020204" pitchFamily="18" charset="0"/>
            </a:endParaRPr>
          </a:p>
        </p:txBody>
      </p:sp>
      <p:sp>
        <p:nvSpPr>
          <p:cNvPr id="8" name="Rounded Rectangle 7"/>
          <p:cNvSpPr/>
          <p:nvPr/>
        </p:nvSpPr>
        <p:spPr>
          <a:xfrm>
            <a:off x="2477328" y="1700808"/>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Title 1"/>
          <p:cNvSpPr txBox="1">
            <a:spLocks/>
          </p:cNvSpPr>
          <p:nvPr/>
        </p:nvSpPr>
        <p:spPr bwMode="auto">
          <a:xfrm>
            <a:off x="2621344" y="1889685"/>
            <a:ext cx="6127120" cy="39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lvl="0" fontAlgn="auto">
              <a:lnSpc>
                <a:spcPct val="115000"/>
              </a:lnSpc>
              <a:spcBef>
                <a:spcPct val="20000"/>
              </a:spcBef>
              <a:spcAft>
                <a:spcPts val="1000"/>
              </a:spcAft>
              <a:tabLst>
                <a:tab pos="457200" algn="l"/>
              </a:tabLst>
            </a:pPr>
            <a:r>
              <a:rPr lang="id-ID" sz="2800" dirty="0">
                <a:solidFill>
                  <a:prstClr val="black">
                    <a:tint val="75000"/>
                  </a:prstClr>
                </a:solidFill>
                <a:latin typeface="Times New Roman"/>
                <a:ea typeface="Times New Roman"/>
                <a:cs typeface="Times New Roman"/>
              </a:rPr>
              <a:t>Memungkinkan audiens (reader, user, visitor) lebih leluasa memilih berita/informasi.</a:t>
            </a:r>
            <a:endParaRPr lang="id-ID" sz="2800" dirty="0">
              <a:solidFill>
                <a:prstClr val="black">
                  <a:tint val="75000"/>
                </a:prstClr>
              </a:solidFill>
              <a:latin typeface="Calibri"/>
              <a:ea typeface="Calibri"/>
              <a:cs typeface="Times New Roman"/>
            </a:endParaRPr>
          </a:p>
          <a:p>
            <a:pPr lvl="0" algn="l" fontAlgn="auto">
              <a:lnSpc>
                <a:spcPct val="115000"/>
              </a:lnSpc>
              <a:spcBef>
                <a:spcPct val="20000"/>
              </a:spcBef>
              <a:spcAft>
                <a:spcPts val="1000"/>
              </a:spcAft>
              <a:tabLst>
                <a:tab pos="457200" algn="l"/>
              </a:tabLst>
            </a:pPr>
            <a:endParaRPr lang="id-ID" sz="2800" dirty="0">
              <a:solidFill>
                <a:prstClr val="black">
                  <a:tint val="75000"/>
                </a:prstClr>
              </a:solidFill>
              <a:latin typeface="Calibri"/>
              <a:ea typeface="+mn-ea"/>
              <a:cs typeface="+mn-cs"/>
            </a:endParaRPr>
          </a:p>
        </p:txBody>
      </p:sp>
      <p:sp>
        <p:nvSpPr>
          <p:cNvPr id="9" name="Rounded Rectangle 8"/>
          <p:cNvSpPr/>
          <p:nvPr/>
        </p:nvSpPr>
        <p:spPr>
          <a:xfrm>
            <a:off x="237440" y="1628800"/>
            <a:ext cx="1958296" cy="504056"/>
          </a:xfrm>
          <a:prstGeom prst="roundRect">
            <a:avLst>
              <a:gd name="adj" fmla="val 4430"/>
            </a:avLst>
          </a:prstGeom>
          <a:solidFill>
            <a:srgbClr val="00B0F0"/>
          </a:solidFill>
          <a:ln>
            <a:solidFill>
              <a:srgbClr val="BDD8F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000" b="1" dirty="0">
                <a:solidFill>
                  <a:schemeClr val="tx1"/>
                </a:solidFill>
                <a:latin typeface="Times New Roman"/>
                <a:ea typeface="Times New Roman"/>
                <a:cs typeface="Times New Roman"/>
              </a:rPr>
              <a:t>Unlimited Space</a:t>
            </a:r>
            <a:endParaRPr lang="en-US" sz="2400" b="1" dirty="0">
              <a:solidFill>
                <a:schemeClr val="tx1"/>
              </a:solidFill>
              <a:latin typeface="Bookman Old Style" panose="02050604050505020204" pitchFamily="18" charset="0"/>
            </a:endParaRPr>
          </a:p>
        </p:txBody>
      </p:sp>
      <p:sp>
        <p:nvSpPr>
          <p:cNvPr id="12" name="Rounded Rectangle 11"/>
          <p:cNvSpPr/>
          <p:nvPr/>
        </p:nvSpPr>
        <p:spPr>
          <a:xfrm>
            <a:off x="251520" y="5157192"/>
            <a:ext cx="2153800"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Multimedia Capability</a:t>
            </a:r>
            <a:endParaRPr lang="en-US" sz="2000" b="1" dirty="0">
              <a:solidFill>
                <a:schemeClr val="tx1"/>
              </a:solidFill>
              <a:latin typeface="Bookman Old Style" panose="02050604050505020204" pitchFamily="18" charset="0"/>
            </a:endParaRPr>
          </a:p>
        </p:txBody>
      </p:sp>
      <p:sp>
        <p:nvSpPr>
          <p:cNvPr id="13" name="Rounded Rectangle 12"/>
          <p:cNvSpPr/>
          <p:nvPr/>
        </p:nvSpPr>
        <p:spPr>
          <a:xfrm>
            <a:off x="251520" y="5805264"/>
            <a:ext cx="2153800"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rPr>
              <a:t>Interactivity</a:t>
            </a:r>
            <a:endParaRPr lang="en-US" sz="2000" b="1" dirty="0">
              <a:solidFill>
                <a:schemeClr val="tx1"/>
              </a:solidFill>
              <a:latin typeface="Bookman Old Style" panose="02050604050505020204" pitchFamily="18" charset="0"/>
            </a:endParaRPr>
          </a:p>
        </p:txBody>
      </p:sp>
      <p:sp>
        <p:nvSpPr>
          <p:cNvPr id="14" name="Rectangle 13"/>
          <p:cNvSpPr/>
          <p:nvPr/>
        </p:nvSpPr>
        <p:spPr>
          <a:xfrm>
            <a:off x="663939" y="260648"/>
            <a:ext cx="7796493" cy="1077218"/>
          </a:xfrm>
          <a:prstGeom prst="rect">
            <a:avLst/>
          </a:prstGeom>
          <a:noFill/>
        </p:spPr>
        <p:txBody>
          <a:bodyPr wrap="none" lIns="91440" tIns="45720" rIns="91440" bIns="45720">
            <a:spAutoFit/>
          </a:bodyPr>
          <a:lstStyle/>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Karakteristik Jurnalisme Daring 1</a:t>
            </a:r>
          </a:p>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(Primer)</a:t>
            </a:r>
            <a:endParaRPr lang="en-US" sz="3200" b="1" dirty="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39056389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ounded Rectangle 10"/>
          <p:cNvSpPr/>
          <p:nvPr/>
        </p:nvSpPr>
        <p:spPr>
          <a:xfrm>
            <a:off x="251520" y="4581128"/>
            <a:ext cx="2225808"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cs typeface="Times New Roman"/>
              </a:rPr>
              <a:t>Immediacy.</a:t>
            </a:r>
            <a:endParaRPr lang="en-US" sz="2000" b="1" dirty="0">
              <a:solidFill>
                <a:schemeClr val="tx1"/>
              </a:solidFill>
              <a:latin typeface="Bookman Old Style" panose="02050604050505020204" pitchFamily="18" charset="0"/>
            </a:endParaRPr>
          </a:p>
        </p:txBody>
      </p:sp>
      <p:sp>
        <p:nvSpPr>
          <p:cNvPr id="10" name="Rounded Rectangle 9"/>
          <p:cNvSpPr/>
          <p:nvPr/>
        </p:nvSpPr>
        <p:spPr>
          <a:xfrm>
            <a:off x="251520" y="3068960"/>
            <a:ext cx="2095872" cy="545976"/>
          </a:xfrm>
          <a:prstGeom prst="roundRect">
            <a:avLst>
              <a:gd name="adj" fmla="val 9167"/>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Nonlienarity.</a:t>
            </a:r>
            <a:endParaRPr lang="en-US" sz="2000" b="1" dirty="0">
              <a:solidFill>
                <a:schemeClr val="tx1"/>
              </a:solidFill>
              <a:latin typeface="Bookman Old Style" panose="02050604050505020204" pitchFamily="18" charset="0"/>
            </a:endParaRPr>
          </a:p>
        </p:txBody>
      </p:sp>
      <p:sp>
        <p:nvSpPr>
          <p:cNvPr id="4" name="Rectangle 3"/>
          <p:cNvSpPr/>
          <p:nvPr/>
        </p:nvSpPr>
        <p:spPr>
          <a:xfrm>
            <a:off x="4378362" y="404664"/>
            <a:ext cx="320921" cy="584775"/>
          </a:xfrm>
          <a:prstGeom prst="rect">
            <a:avLst/>
          </a:prstGeom>
          <a:noFill/>
        </p:spPr>
        <p:txBody>
          <a:bodyPr wrap="none" lIns="91440" tIns="45720" rIns="91440" bIns="45720">
            <a:spAutoFit/>
          </a:bodyPr>
          <a:lstStyle/>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 </a:t>
            </a:r>
            <a:endParaRPr lang="en-US" sz="3200" b="1" dirty="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
        <p:nvSpPr>
          <p:cNvPr id="5" name="Rounded Rectangle 4"/>
          <p:cNvSpPr/>
          <p:nvPr/>
        </p:nvSpPr>
        <p:spPr>
          <a:xfrm>
            <a:off x="251520" y="3933056"/>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Storage and retrieval</a:t>
            </a:r>
            <a:endParaRPr lang="en-US" sz="2000" b="1" dirty="0">
              <a:solidFill>
                <a:schemeClr val="tx1"/>
              </a:solidFill>
              <a:latin typeface="Bookman Old Style" panose="02050604050505020204" pitchFamily="18" charset="0"/>
            </a:endParaRPr>
          </a:p>
        </p:txBody>
      </p:sp>
      <p:sp>
        <p:nvSpPr>
          <p:cNvPr id="7" name="Rounded Rectangle 6"/>
          <p:cNvSpPr/>
          <p:nvPr/>
        </p:nvSpPr>
        <p:spPr>
          <a:xfrm>
            <a:off x="251520" y="2204864"/>
            <a:ext cx="2153800"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Audience Control</a:t>
            </a:r>
            <a:endParaRPr lang="en-US" sz="2000" b="1" dirty="0">
              <a:solidFill>
                <a:schemeClr val="tx1"/>
              </a:solidFill>
              <a:latin typeface="Bookman Old Style" panose="02050604050505020204" pitchFamily="18" charset="0"/>
            </a:endParaRPr>
          </a:p>
        </p:txBody>
      </p:sp>
      <p:sp>
        <p:nvSpPr>
          <p:cNvPr id="8" name="Rounded Rectangle 7"/>
          <p:cNvSpPr/>
          <p:nvPr/>
        </p:nvSpPr>
        <p:spPr>
          <a:xfrm>
            <a:off x="2477328" y="1700808"/>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Title 1"/>
          <p:cNvSpPr txBox="1">
            <a:spLocks/>
          </p:cNvSpPr>
          <p:nvPr/>
        </p:nvSpPr>
        <p:spPr bwMode="auto">
          <a:xfrm>
            <a:off x="2621344" y="1889685"/>
            <a:ext cx="6127120" cy="39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lvl="0" fontAlgn="auto">
              <a:lnSpc>
                <a:spcPct val="115000"/>
              </a:lnSpc>
              <a:spcBef>
                <a:spcPct val="20000"/>
              </a:spcBef>
              <a:spcAft>
                <a:spcPts val="1000"/>
              </a:spcAft>
              <a:tabLst>
                <a:tab pos="457200" algn="l"/>
              </a:tabLst>
            </a:pPr>
            <a:r>
              <a:rPr lang="id-ID" sz="2800" dirty="0">
                <a:solidFill>
                  <a:prstClr val="black">
                    <a:tint val="75000"/>
                  </a:prstClr>
                </a:solidFill>
                <a:latin typeface="Times New Roman"/>
                <a:ea typeface="Times New Roman"/>
                <a:cs typeface="Times New Roman"/>
              </a:rPr>
              <a:t>Tiap berita berdiri sendiri sehingga audiens tidak harus membaca secara berurutan</a:t>
            </a:r>
            <a:r>
              <a:rPr lang="id-ID" sz="2800" dirty="0" smtClean="0">
                <a:solidFill>
                  <a:prstClr val="black">
                    <a:tint val="75000"/>
                  </a:prstClr>
                </a:solidFill>
                <a:latin typeface="Times New Roman"/>
                <a:ea typeface="Times New Roman"/>
                <a:cs typeface="Times New Roman"/>
              </a:rPr>
              <a:t>.</a:t>
            </a:r>
            <a:endParaRPr lang="id-ID" sz="2800" dirty="0">
              <a:solidFill>
                <a:prstClr val="black">
                  <a:tint val="75000"/>
                </a:prstClr>
              </a:solidFill>
              <a:latin typeface="Calibri"/>
              <a:ea typeface="Calibri"/>
              <a:cs typeface="Times New Roman"/>
            </a:endParaRPr>
          </a:p>
        </p:txBody>
      </p:sp>
      <p:sp>
        <p:nvSpPr>
          <p:cNvPr id="9" name="Rounded Rectangle 8"/>
          <p:cNvSpPr/>
          <p:nvPr/>
        </p:nvSpPr>
        <p:spPr>
          <a:xfrm>
            <a:off x="251520" y="1628800"/>
            <a:ext cx="1944216" cy="504056"/>
          </a:xfrm>
          <a:prstGeom prst="roundRect">
            <a:avLst>
              <a:gd name="adj" fmla="val 4430"/>
            </a:avLst>
          </a:prstGeom>
          <a:solidFill>
            <a:srgbClr val="00B0F0"/>
          </a:solidFill>
          <a:ln>
            <a:solidFill>
              <a:srgbClr val="BDD8F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000" b="1" dirty="0">
                <a:solidFill>
                  <a:schemeClr val="tx1"/>
                </a:solidFill>
                <a:latin typeface="Times New Roman"/>
                <a:ea typeface="Times New Roman"/>
                <a:cs typeface="Times New Roman"/>
              </a:rPr>
              <a:t>Unlimited Space</a:t>
            </a:r>
            <a:endParaRPr lang="en-US" sz="2400" b="1" dirty="0">
              <a:solidFill>
                <a:schemeClr val="tx1"/>
              </a:solidFill>
              <a:latin typeface="Bookman Old Style" panose="02050604050505020204" pitchFamily="18" charset="0"/>
            </a:endParaRPr>
          </a:p>
        </p:txBody>
      </p:sp>
      <p:sp>
        <p:nvSpPr>
          <p:cNvPr id="12" name="Rounded Rectangle 11"/>
          <p:cNvSpPr/>
          <p:nvPr/>
        </p:nvSpPr>
        <p:spPr>
          <a:xfrm>
            <a:off x="251520" y="5229200"/>
            <a:ext cx="2153800"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Multimedia Capability</a:t>
            </a:r>
            <a:endParaRPr lang="en-US" sz="2000" b="1" dirty="0">
              <a:solidFill>
                <a:schemeClr val="tx1"/>
              </a:solidFill>
              <a:latin typeface="Bookman Old Style" panose="02050604050505020204" pitchFamily="18" charset="0"/>
            </a:endParaRPr>
          </a:p>
        </p:txBody>
      </p:sp>
      <p:sp>
        <p:nvSpPr>
          <p:cNvPr id="13" name="Rounded Rectangle 12"/>
          <p:cNvSpPr/>
          <p:nvPr/>
        </p:nvSpPr>
        <p:spPr>
          <a:xfrm>
            <a:off x="257960" y="5877272"/>
            <a:ext cx="2081792"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rPr>
              <a:t>Interactivity</a:t>
            </a:r>
            <a:endParaRPr lang="en-US" sz="2000" b="1" dirty="0">
              <a:solidFill>
                <a:schemeClr val="tx1"/>
              </a:solidFill>
              <a:latin typeface="Bookman Old Style" panose="02050604050505020204" pitchFamily="18" charset="0"/>
            </a:endParaRPr>
          </a:p>
        </p:txBody>
      </p:sp>
      <p:sp>
        <p:nvSpPr>
          <p:cNvPr id="14" name="Rectangle 13"/>
          <p:cNvSpPr/>
          <p:nvPr/>
        </p:nvSpPr>
        <p:spPr>
          <a:xfrm>
            <a:off x="640587" y="260648"/>
            <a:ext cx="7796493" cy="1077218"/>
          </a:xfrm>
          <a:prstGeom prst="rect">
            <a:avLst/>
          </a:prstGeom>
          <a:noFill/>
        </p:spPr>
        <p:txBody>
          <a:bodyPr wrap="none" lIns="91440" tIns="45720" rIns="91440" bIns="45720">
            <a:spAutoFit/>
          </a:bodyPr>
          <a:lstStyle/>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Karakteristik Jurnalisme Daring 1</a:t>
            </a:r>
          </a:p>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(Primer)</a:t>
            </a:r>
            <a:endParaRPr lang="en-US" sz="3200" b="1" dirty="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15007352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ounded Rectangle 10"/>
          <p:cNvSpPr/>
          <p:nvPr/>
        </p:nvSpPr>
        <p:spPr>
          <a:xfrm>
            <a:off x="251520" y="4509120"/>
            <a:ext cx="2225808"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cs typeface="Times New Roman"/>
              </a:rPr>
              <a:t>Immediacy.</a:t>
            </a:r>
            <a:endParaRPr lang="en-US" sz="2000" b="1" dirty="0">
              <a:solidFill>
                <a:schemeClr val="tx1"/>
              </a:solidFill>
              <a:latin typeface="Bookman Old Style" panose="02050604050505020204" pitchFamily="18" charset="0"/>
            </a:endParaRPr>
          </a:p>
        </p:txBody>
      </p:sp>
      <p:sp>
        <p:nvSpPr>
          <p:cNvPr id="10" name="Rounded Rectangle 9"/>
          <p:cNvSpPr/>
          <p:nvPr/>
        </p:nvSpPr>
        <p:spPr>
          <a:xfrm>
            <a:off x="251520" y="2852936"/>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Nonlienarity.</a:t>
            </a:r>
            <a:endParaRPr lang="en-US" sz="2000" b="1" dirty="0">
              <a:solidFill>
                <a:schemeClr val="tx1"/>
              </a:solidFill>
              <a:latin typeface="Bookman Old Style" panose="02050604050505020204" pitchFamily="18" charset="0"/>
            </a:endParaRPr>
          </a:p>
        </p:txBody>
      </p:sp>
      <p:sp>
        <p:nvSpPr>
          <p:cNvPr id="4" name="Rectangle 3"/>
          <p:cNvSpPr/>
          <p:nvPr/>
        </p:nvSpPr>
        <p:spPr>
          <a:xfrm>
            <a:off x="4378362" y="404664"/>
            <a:ext cx="320921" cy="584775"/>
          </a:xfrm>
          <a:prstGeom prst="rect">
            <a:avLst/>
          </a:prstGeom>
          <a:noFill/>
        </p:spPr>
        <p:txBody>
          <a:bodyPr wrap="none" lIns="91440" tIns="45720" rIns="91440" bIns="45720">
            <a:spAutoFit/>
          </a:bodyPr>
          <a:lstStyle/>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 </a:t>
            </a:r>
            <a:endParaRPr lang="en-US" sz="3200" b="1" dirty="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
        <p:nvSpPr>
          <p:cNvPr id="5" name="Rounded Rectangle 4"/>
          <p:cNvSpPr/>
          <p:nvPr/>
        </p:nvSpPr>
        <p:spPr>
          <a:xfrm>
            <a:off x="251520" y="3675112"/>
            <a:ext cx="2095872" cy="545976"/>
          </a:xfrm>
          <a:prstGeom prst="roundRect">
            <a:avLst>
              <a:gd name="adj" fmla="val 9167"/>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Storage and retrieval</a:t>
            </a:r>
            <a:endParaRPr lang="en-US" sz="2000" b="1" dirty="0">
              <a:solidFill>
                <a:schemeClr val="tx1"/>
              </a:solidFill>
              <a:latin typeface="Bookman Old Style" panose="02050604050505020204" pitchFamily="18" charset="0"/>
            </a:endParaRPr>
          </a:p>
        </p:txBody>
      </p:sp>
      <p:sp>
        <p:nvSpPr>
          <p:cNvPr id="7" name="Rounded Rectangle 6"/>
          <p:cNvSpPr/>
          <p:nvPr/>
        </p:nvSpPr>
        <p:spPr>
          <a:xfrm>
            <a:off x="251520" y="2234952"/>
            <a:ext cx="2153800"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Audience Control</a:t>
            </a:r>
            <a:endParaRPr lang="en-US" sz="2000" b="1" dirty="0">
              <a:solidFill>
                <a:schemeClr val="tx1"/>
              </a:solidFill>
              <a:latin typeface="Bookman Old Style" panose="02050604050505020204" pitchFamily="18" charset="0"/>
            </a:endParaRPr>
          </a:p>
        </p:txBody>
      </p:sp>
      <p:sp>
        <p:nvSpPr>
          <p:cNvPr id="8" name="Rounded Rectangle 7"/>
          <p:cNvSpPr/>
          <p:nvPr/>
        </p:nvSpPr>
        <p:spPr>
          <a:xfrm>
            <a:off x="2477328" y="1700808"/>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Title 1"/>
          <p:cNvSpPr txBox="1">
            <a:spLocks/>
          </p:cNvSpPr>
          <p:nvPr/>
        </p:nvSpPr>
        <p:spPr bwMode="auto">
          <a:xfrm>
            <a:off x="2621344" y="1889685"/>
            <a:ext cx="6127120" cy="39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lvl="0" fontAlgn="auto">
              <a:lnSpc>
                <a:spcPct val="115000"/>
              </a:lnSpc>
              <a:spcBef>
                <a:spcPct val="20000"/>
              </a:spcBef>
              <a:spcAft>
                <a:spcPts val="1000"/>
              </a:spcAft>
              <a:tabLst>
                <a:tab pos="457200" algn="l"/>
              </a:tabLst>
            </a:pPr>
            <a:r>
              <a:rPr lang="id-ID" sz="2800" dirty="0">
                <a:solidFill>
                  <a:prstClr val="black">
                    <a:tint val="75000"/>
                  </a:prstClr>
                </a:solidFill>
                <a:latin typeface="Times New Roman"/>
                <a:ea typeface="Times New Roman"/>
                <a:cs typeface="Times New Roman"/>
              </a:rPr>
              <a:t>Memungkinkan berita “abadi”, tersimpan (terarsipkan) dan bisa diakses kembali dengan mudah kapan dan di mana saja.</a:t>
            </a:r>
            <a:endParaRPr lang="id-ID" sz="2800" dirty="0">
              <a:solidFill>
                <a:prstClr val="black">
                  <a:tint val="75000"/>
                </a:prstClr>
              </a:solidFill>
              <a:latin typeface="Calibri"/>
              <a:ea typeface="Calibri"/>
              <a:cs typeface="Times New Roman"/>
            </a:endParaRPr>
          </a:p>
          <a:p>
            <a:pPr lvl="0" fontAlgn="auto">
              <a:lnSpc>
                <a:spcPct val="115000"/>
              </a:lnSpc>
              <a:spcBef>
                <a:spcPct val="20000"/>
              </a:spcBef>
              <a:spcAft>
                <a:spcPts val="1000"/>
              </a:spcAft>
              <a:tabLst>
                <a:tab pos="457200" algn="l"/>
              </a:tabLst>
            </a:pPr>
            <a:endParaRPr lang="id-ID" sz="2800" dirty="0">
              <a:solidFill>
                <a:prstClr val="black">
                  <a:tint val="75000"/>
                </a:prstClr>
              </a:solidFill>
              <a:latin typeface="Calibri"/>
              <a:ea typeface="+mn-ea"/>
              <a:cs typeface="+mn-cs"/>
            </a:endParaRPr>
          </a:p>
        </p:txBody>
      </p:sp>
      <p:sp>
        <p:nvSpPr>
          <p:cNvPr id="9" name="Rounded Rectangle 8"/>
          <p:cNvSpPr/>
          <p:nvPr/>
        </p:nvSpPr>
        <p:spPr>
          <a:xfrm>
            <a:off x="251520" y="1628800"/>
            <a:ext cx="1944216" cy="504056"/>
          </a:xfrm>
          <a:prstGeom prst="roundRect">
            <a:avLst>
              <a:gd name="adj" fmla="val 4430"/>
            </a:avLst>
          </a:prstGeom>
          <a:solidFill>
            <a:srgbClr val="00B0F0"/>
          </a:solidFill>
          <a:ln>
            <a:solidFill>
              <a:srgbClr val="BDD8F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000" b="1" dirty="0">
                <a:solidFill>
                  <a:schemeClr val="tx1"/>
                </a:solidFill>
                <a:latin typeface="Times New Roman"/>
                <a:ea typeface="Times New Roman"/>
                <a:cs typeface="Times New Roman"/>
              </a:rPr>
              <a:t>Unlimited Space</a:t>
            </a:r>
            <a:endParaRPr lang="en-US" sz="2400" b="1" dirty="0">
              <a:solidFill>
                <a:schemeClr val="tx1"/>
              </a:solidFill>
              <a:latin typeface="Bookman Old Style" panose="02050604050505020204" pitchFamily="18" charset="0"/>
            </a:endParaRPr>
          </a:p>
        </p:txBody>
      </p:sp>
      <p:sp>
        <p:nvSpPr>
          <p:cNvPr id="12" name="Rounded Rectangle 11"/>
          <p:cNvSpPr/>
          <p:nvPr/>
        </p:nvSpPr>
        <p:spPr>
          <a:xfrm>
            <a:off x="251520" y="5157192"/>
            <a:ext cx="2153800"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Multimedia Capability</a:t>
            </a:r>
            <a:endParaRPr lang="en-US" sz="2000" b="1" dirty="0">
              <a:solidFill>
                <a:schemeClr val="tx1"/>
              </a:solidFill>
              <a:latin typeface="Bookman Old Style" panose="02050604050505020204" pitchFamily="18" charset="0"/>
            </a:endParaRPr>
          </a:p>
        </p:txBody>
      </p:sp>
      <p:sp>
        <p:nvSpPr>
          <p:cNvPr id="13" name="Rounded Rectangle 12"/>
          <p:cNvSpPr/>
          <p:nvPr/>
        </p:nvSpPr>
        <p:spPr>
          <a:xfrm>
            <a:off x="251520" y="5805264"/>
            <a:ext cx="2153800"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rPr>
              <a:t>Interactivity</a:t>
            </a:r>
            <a:endParaRPr lang="en-US" sz="2000" b="1" dirty="0">
              <a:solidFill>
                <a:schemeClr val="tx1"/>
              </a:solidFill>
              <a:latin typeface="Bookman Old Style" panose="02050604050505020204" pitchFamily="18" charset="0"/>
            </a:endParaRPr>
          </a:p>
        </p:txBody>
      </p:sp>
      <p:sp>
        <p:nvSpPr>
          <p:cNvPr id="14" name="Rectangle 13"/>
          <p:cNvSpPr/>
          <p:nvPr/>
        </p:nvSpPr>
        <p:spPr>
          <a:xfrm>
            <a:off x="640587" y="260648"/>
            <a:ext cx="7796493" cy="1077218"/>
          </a:xfrm>
          <a:prstGeom prst="rect">
            <a:avLst/>
          </a:prstGeom>
          <a:noFill/>
        </p:spPr>
        <p:txBody>
          <a:bodyPr wrap="none" lIns="91440" tIns="45720" rIns="91440" bIns="45720">
            <a:spAutoFit/>
          </a:bodyPr>
          <a:lstStyle/>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Karakteristik Jurnalisme Daring 1</a:t>
            </a:r>
          </a:p>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(Primer)</a:t>
            </a:r>
            <a:endParaRPr lang="en-US" sz="3200" b="1" dirty="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33796420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ounded Rectangle 10"/>
          <p:cNvSpPr/>
          <p:nvPr/>
        </p:nvSpPr>
        <p:spPr>
          <a:xfrm>
            <a:off x="251520" y="4293096"/>
            <a:ext cx="2225808" cy="576064"/>
          </a:xfrm>
          <a:prstGeom prst="roundRect">
            <a:avLst>
              <a:gd name="adj" fmla="val 9167"/>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cs typeface="Times New Roman"/>
              </a:rPr>
              <a:t>Immediacy.</a:t>
            </a:r>
            <a:endParaRPr lang="en-US" sz="2000" b="1" dirty="0">
              <a:solidFill>
                <a:schemeClr val="tx1"/>
              </a:solidFill>
              <a:latin typeface="Bookman Old Style" panose="02050604050505020204" pitchFamily="18" charset="0"/>
            </a:endParaRPr>
          </a:p>
        </p:txBody>
      </p:sp>
      <p:sp>
        <p:nvSpPr>
          <p:cNvPr id="10" name="Rounded Rectangle 9"/>
          <p:cNvSpPr/>
          <p:nvPr/>
        </p:nvSpPr>
        <p:spPr>
          <a:xfrm>
            <a:off x="251520" y="2852936"/>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Nonlienarity.</a:t>
            </a:r>
            <a:endParaRPr lang="en-US" sz="2000" b="1" dirty="0">
              <a:solidFill>
                <a:schemeClr val="tx1"/>
              </a:solidFill>
              <a:latin typeface="Bookman Old Style" panose="02050604050505020204" pitchFamily="18" charset="0"/>
            </a:endParaRPr>
          </a:p>
        </p:txBody>
      </p:sp>
      <p:sp>
        <p:nvSpPr>
          <p:cNvPr id="4" name="Rectangle 3"/>
          <p:cNvSpPr/>
          <p:nvPr/>
        </p:nvSpPr>
        <p:spPr>
          <a:xfrm>
            <a:off x="4378362" y="404664"/>
            <a:ext cx="320921" cy="584775"/>
          </a:xfrm>
          <a:prstGeom prst="rect">
            <a:avLst/>
          </a:prstGeom>
          <a:noFill/>
        </p:spPr>
        <p:txBody>
          <a:bodyPr wrap="none" lIns="91440" tIns="45720" rIns="91440" bIns="45720">
            <a:spAutoFit/>
          </a:bodyPr>
          <a:lstStyle/>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 </a:t>
            </a:r>
            <a:endParaRPr lang="en-US" sz="3200" b="1" dirty="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
        <p:nvSpPr>
          <p:cNvPr id="5" name="Rounded Rectangle 4"/>
          <p:cNvSpPr/>
          <p:nvPr/>
        </p:nvSpPr>
        <p:spPr>
          <a:xfrm>
            <a:off x="251520" y="3429000"/>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Storage and retrieval</a:t>
            </a:r>
            <a:endParaRPr lang="en-US" sz="2000" b="1" dirty="0">
              <a:solidFill>
                <a:schemeClr val="tx1"/>
              </a:solidFill>
              <a:latin typeface="Bookman Old Style" panose="02050604050505020204" pitchFamily="18" charset="0"/>
            </a:endParaRPr>
          </a:p>
        </p:txBody>
      </p:sp>
      <p:sp>
        <p:nvSpPr>
          <p:cNvPr id="7" name="Rounded Rectangle 6"/>
          <p:cNvSpPr/>
          <p:nvPr/>
        </p:nvSpPr>
        <p:spPr>
          <a:xfrm>
            <a:off x="251520" y="2234952"/>
            <a:ext cx="2153800"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Audience Control</a:t>
            </a:r>
            <a:endParaRPr lang="en-US" sz="2000" b="1" dirty="0">
              <a:solidFill>
                <a:schemeClr val="tx1"/>
              </a:solidFill>
              <a:latin typeface="Bookman Old Style" panose="02050604050505020204" pitchFamily="18" charset="0"/>
            </a:endParaRPr>
          </a:p>
        </p:txBody>
      </p:sp>
      <p:sp>
        <p:nvSpPr>
          <p:cNvPr id="8" name="Rounded Rectangle 7"/>
          <p:cNvSpPr/>
          <p:nvPr/>
        </p:nvSpPr>
        <p:spPr>
          <a:xfrm>
            <a:off x="2411760" y="1700808"/>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Title 1"/>
          <p:cNvSpPr txBox="1">
            <a:spLocks/>
          </p:cNvSpPr>
          <p:nvPr/>
        </p:nvSpPr>
        <p:spPr bwMode="auto">
          <a:xfrm>
            <a:off x="2621344" y="1889685"/>
            <a:ext cx="6127120" cy="39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lvl="0" fontAlgn="auto">
              <a:lnSpc>
                <a:spcPct val="115000"/>
              </a:lnSpc>
              <a:spcBef>
                <a:spcPct val="20000"/>
              </a:spcBef>
              <a:spcAft>
                <a:spcPts val="1000"/>
              </a:spcAft>
              <a:tabLst>
                <a:tab pos="457200" algn="l"/>
              </a:tabLst>
            </a:pPr>
            <a:r>
              <a:rPr lang="id-ID" sz="3200" dirty="0" smtClean="0">
                <a:solidFill>
                  <a:prstClr val="black">
                    <a:tint val="75000"/>
                  </a:prstClr>
                </a:solidFill>
                <a:latin typeface="Times New Roman"/>
                <a:ea typeface="Times New Roman"/>
                <a:cs typeface="Times New Roman"/>
              </a:rPr>
              <a:t>Menjadikan </a:t>
            </a:r>
            <a:r>
              <a:rPr lang="id-ID" sz="3200" dirty="0">
                <a:solidFill>
                  <a:prstClr val="black">
                    <a:tint val="75000"/>
                  </a:prstClr>
                </a:solidFill>
                <a:latin typeface="Times New Roman"/>
                <a:ea typeface="Times New Roman"/>
                <a:cs typeface="Times New Roman"/>
              </a:rPr>
              <a:t>informasi bisa disampaikan secara sangat cepat dan langsung</a:t>
            </a:r>
            <a:r>
              <a:rPr lang="id-ID" sz="3200" dirty="0" smtClean="0">
                <a:solidFill>
                  <a:prstClr val="black">
                    <a:tint val="75000"/>
                  </a:prstClr>
                </a:solidFill>
                <a:latin typeface="Times New Roman"/>
                <a:ea typeface="Times New Roman"/>
                <a:cs typeface="Times New Roman"/>
              </a:rPr>
              <a:t>.</a:t>
            </a:r>
            <a:endParaRPr lang="id-ID" sz="3200" dirty="0">
              <a:solidFill>
                <a:prstClr val="black">
                  <a:tint val="75000"/>
                </a:prstClr>
              </a:solidFill>
              <a:latin typeface="Calibri"/>
              <a:ea typeface="Calibri"/>
              <a:cs typeface="Times New Roman"/>
            </a:endParaRPr>
          </a:p>
        </p:txBody>
      </p:sp>
      <p:sp>
        <p:nvSpPr>
          <p:cNvPr id="9" name="Rounded Rectangle 8"/>
          <p:cNvSpPr/>
          <p:nvPr/>
        </p:nvSpPr>
        <p:spPr>
          <a:xfrm>
            <a:off x="251520" y="1628800"/>
            <a:ext cx="1872208" cy="504056"/>
          </a:xfrm>
          <a:prstGeom prst="roundRect">
            <a:avLst>
              <a:gd name="adj" fmla="val 4430"/>
            </a:avLst>
          </a:prstGeom>
          <a:solidFill>
            <a:srgbClr val="00B0F0"/>
          </a:solidFill>
          <a:ln>
            <a:solidFill>
              <a:srgbClr val="BDD8F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000" b="1" dirty="0">
                <a:solidFill>
                  <a:schemeClr val="tx1"/>
                </a:solidFill>
                <a:latin typeface="Times New Roman"/>
                <a:ea typeface="Times New Roman"/>
                <a:cs typeface="Times New Roman"/>
              </a:rPr>
              <a:t>Unlimited Space</a:t>
            </a:r>
            <a:endParaRPr lang="en-US" sz="2400" b="1" dirty="0">
              <a:solidFill>
                <a:schemeClr val="tx1"/>
              </a:solidFill>
              <a:latin typeface="Bookman Old Style" panose="02050604050505020204" pitchFamily="18" charset="0"/>
            </a:endParaRPr>
          </a:p>
        </p:txBody>
      </p:sp>
      <p:sp>
        <p:nvSpPr>
          <p:cNvPr id="12" name="Rounded Rectangle 11"/>
          <p:cNvSpPr/>
          <p:nvPr/>
        </p:nvSpPr>
        <p:spPr>
          <a:xfrm>
            <a:off x="251520" y="5157192"/>
            <a:ext cx="2153800"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Multimedia Capability</a:t>
            </a:r>
            <a:endParaRPr lang="en-US" sz="2000" b="1" dirty="0">
              <a:solidFill>
                <a:schemeClr val="tx1"/>
              </a:solidFill>
              <a:latin typeface="Bookman Old Style" panose="02050604050505020204" pitchFamily="18" charset="0"/>
            </a:endParaRPr>
          </a:p>
        </p:txBody>
      </p:sp>
      <p:sp>
        <p:nvSpPr>
          <p:cNvPr id="13" name="Rounded Rectangle 12"/>
          <p:cNvSpPr/>
          <p:nvPr/>
        </p:nvSpPr>
        <p:spPr>
          <a:xfrm>
            <a:off x="251520" y="5805264"/>
            <a:ext cx="2081792"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rPr>
              <a:t>Interactivity</a:t>
            </a:r>
            <a:endParaRPr lang="en-US" sz="2000" b="1" dirty="0">
              <a:solidFill>
                <a:schemeClr val="tx1"/>
              </a:solidFill>
              <a:latin typeface="Bookman Old Style" panose="02050604050505020204" pitchFamily="18" charset="0"/>
            </a:endParaRPr>
          </a:p>
        </p:txBody>
      </p:sp>
      <p:sp>
        <p:nvSpPr>
          <p:cNvPr id="14" name="Rectangle 13"/>
          <p:cNvSpPr/>
          <p:nvPr/>
        </p:nvSpPr>
        <p:spPr>
          <a:xfrm>
            <a:off x="640587" y="260648"/>
            <a:ext cx="7796493" cy="1077218"/>
          </a:xfrm>
          <a:prstGeom prst="rect">
            <a:avLst/>
          </a:prstGeom>
          <a:noFill/>
        </p:spPr>
        <p:txBody>
          <a:bodyPr wrap="none" lIns="91440" tIns="45720" rIns="91440" bIns="45720">
            <a:spAutoFit/>
          </a:bodyPr>
          <a:lstStyle/>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Karakteristik Jurnalisme Daring 1</a:t>
            </a:r>
          </a:p>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(Primer)</a:t>
            </a:r>
            <a:endParaRPr lang="en-US" sz="3200" b="1" dirty="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29188333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ounded Rectangle 10"/>
          <p:cNvSpPr/>
          <p:nvPr/>
        </p:nvSpPr>
        <p:spPr>
          <a:xfrm>
            <a:off x="251520" y="4077072"/>
            <a:ext cx="2225808"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cs typeface="Times New Roman"/>
              </a:rPr>
              <a:t>Immediacy.</a:t>
            </a:r>
            <a:endParaRPr lang="en-US" sz="2000" b="1" dirty="0">
              <a:solidFill>
                <a:schemeClr val="tx1"/>
              </a:solidFill>
              <a:latin typeface="Bookman Old Style" panose="02050604050505020204" pitchFamily="18" charset="0"/>
            </a:endParaRPr>
          </a:p>
        </p:txBody>
      </p:sp>
      <p:sp>
        <p:nvSpPr>
          <p:cNvPr id="10" name="Rounded Rectangle 9"/>
          <p:cNvSpPr/>
          <p:nvPr/>
        </p:nvSpPr>
        <p:spPr>
          <a:xfrm>
            <a:off x="251520" y="2852936"/>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Nonlienarity.</a:t>
            </a:r>
            <a:endParaRPr lang="en-US" sz="2000" b="1" dirty="0">
              <a:solidFill>
                <a:schemeClr val="tx1"/>
              </a:solidFill>
              <a:latin typeface="Bookman Old Style" panose="02050604050505020204" pitchFamily="18" charset="0"/>
            </a:endParaRPr>
          </a:p>
        </p:txBody>
      </p:sp>
      <p:sp>
        <p:nvSpPr>
          <p:cNvPr id="5" name="Rounded Rectangle 4"/>
          <p:cNvSpPr/>
          <p:nvPr/>
        </p:nvSpPr>
        <p:spPr>
          <a:xfrm>
            <a:off x="251520" y="3429000"/>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Storage and retrieval</a:t>
            </a:r>
            <a:endParaRPr lang="en-US" sz="2000" b="1" dirty="0">
              <a:solidFill>
                <a:schemeClr val="tx1"/>
              </a:solidFill>
              <a:latin typeface="Bookman Old Style" panose="02050604050505020204" pitchFamily="18" charset="0"/>
            </a:endParaRPr>
          </a:p>
        </p:txBody>
      </p:sp>
      <p:sp>
        <p:nvSpPr>
          <p:cNvPr id="7" name="Rounded Rectangle 6"/>
          <p:cNvSpPr/>
          <p:nvPr/>
        </p:nvSpPr>
        <p:spPr>
          <a:xfrm>
            <a:off x="251520" y="2234952"/>
            <a:ext cx="2153800"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schemeClr val="tx1"/>
                </a:solidFill>
                <a:latin typeface="Times New Roman"/>
                <a:ea typeface="Times New Roman"/>
                <a:cs typeface="Times New Roman"/>
              </a:rPr>
              <a:t>Audience Control</a:t>
            </a:r>
            <a:endParaRPr lang="en-US" sz="2000" b="1" dirty="0">
              <a:solidFill>
                <a:schemeClr val="tx1"/>
              </a:solidFill>
              <a:latin typeface="Bookman Old Style" panose="02050604050505020204" pitchFamily="18" charset="0"/>
            </a:endParaRPr>
          </a:p>
        </p:txBody>
      </p:sp>
      <p:sp>
        <p:nvSpPr>
          <p:cNvPr id="8" name="Rounded Rectangle 7"/>
          <p:cNvSpPr/>
          <p:nvPr/>
        </p:nvSpPr>
        <p:spPr>
          <a:xfrm>
            <a:off x="2477328" y="1700808"/>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Title 1"/>
          <p:cNvSpPr txBox="1">
            <a:spLocks/>
          </p:cNvSpPr>
          <p:nvPr/>
        </p:nvSpPr>
        <p:spPr bwMode="auto">
          <a:xfrm>
            <a:off x="2483768" y="1889685"/>
            <a:ext cx="6127120" cy="39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lvl="0" fontAlgn="auto">
              <a:lnSpc>
                <a:spcPct val="115000"/>
              </a:lnSpc>
              <a:spcBef>
                <a:spcPct val="20000"/>
              </a:spcBef>
              <a:spcAft>
                <a:spcPts val="1000"/>
              </a:spcAft>
              <a:tabLst>
                <a:tab pos="457200" algn="l"/>
              </a:tabLst>
            </a:pPr>
            <a:r>
              <a:rPr lang="id-ID" sz="2800" dirty="0" smtClean="0">
                <a:solidFill>
                  <a:prstClr val="black">
                    <a:tint val="75000"/>
                  </a:prstClr>
                </a:solidFill>
                <a:latin typeface="Times New Roman"/>
                <a:ea typeface="Times New Roman"/>
                <a:cs typeface="Times New Roman"/>
              </a:rPr>
              <a:t>Memungkinkan </a:t>
            </a:r>
            <a:r>
              <a:rPr lang="id-ID" sz="2800" dirty="0">
                <a:solidFill>
                  <a:prstClr val="black">
                    <a:tint val="75000"/>
                  </a:prstClr>
                </a:solidFill>
                <a:latin typeface="Times New Roman"/>
                <a:ea typeface="Times New Roman"/>
                <a:cs typeface="Times New Roman"/>
              </a:rPr>
              <a:t>sajian berita berupa teks, suara, gambar, video, dan komponen lainnya sekaligus</a:t>
            </a:r>
            <a:r>
              <a:rPr lang="id-ID" sz="2800" dirty="0" smtClean="0">
                <a:solidFill>
                  <a:prstClr val="black">
                    <a:tint val="75000"/>
                  </a:prstClr>
                </a:solidFill>
                <a:latin typeface="Times New Roman"/>
                <a:ea typeface="Times New Roman"/>
                <a:cs typeface="Times New Roman"/>
              </a:rPr>
              <a:t>.</a:t>
            </a:r>
            <a:endParaRPr lang="id-ID" sz="2800" dirty="0">
              <a:solidFill>
                <a:prstClr val="black">
                  <a:tint val="75000"/>
                </a:prstClr>
              </a:solidFill>
              <a:latin typeface="Calibri"/>
              <a:ea typeface="Times New Roman"/>
              <a:cs typeface="Times New Roman"/>
            </a:endParaRPr>
          </a:p>
        </p:txBody>
      </p:sp>
      <p:sp>
        <p:nvSpPr>
          <p:cNvPr id="9" name="Rounded Rectangle 8"/>
          <p:cNvSpPr/>
          <p:nvPr/>
        </p:nvSpPr>
        <p:spPr>
          <a:xfrm>
            <a:off x="251520" y="1628800"/>
            <a:ext cx="1944216" cy="504056"/>
          </a:xfrm>
          <a:prstGeom prst="roundRect">
            <a:avLst>
              <a:gd name="adj" fmla="val 4430"/>
            </a:avLst>
          </a:prstGeom>
          <a:solidFill>
            <a:srgbClr val="00B0F0"/>
          </a:solidFill>
          <a:ln>
            <a:solidFill>
              <a:srgbClr val="BDD8F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000" b="1" dirty="0">
                <a:solidFill>
                  <a:schemeClr val="tx1"/>
                </a:solidFill>
                <a:latin typeface="Times New Roman"/>
                <a:ea typeface="Times New Roman"/>
                <a:cs typeface="Times New Roman"/>
              </a:rPr>
              <a:t>Unlimited Space</a:t>
            </a:r>
            <a:endParaRPr lang="en-US" sz="2400" b="1" dirty="0">
              <a:solidFill>
                <a:schemeClr val="tx1"/>
              </a:solidFill>
              <a:latin typeface="Bookman Old Style" panose="02050604050505020204" pitchFamily="18" charset="0"/>
            </a:endParaRPr>
          </a:p>
        </p:txBody>
      </p:sp>
      <p:sp>
        <p:nvSpPr>
          <p:cNvPr id="12" name="Rounded Rectangle 11"/>
          <p:cNvSpPr/>
          <p:nvPr/>
        </p:nvSpPr>
        <p:spPr>
          <a:xfrm>
            <a:off x="251520" y="5013176"/>
            <a:ext cx="2153800" cy="576064"/>
          </a:xfrm>
          <a:prstGeom prst="roundRect">
            <a:avLst>
              <a:gd name="adj" fmla="val 9167"/>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schemeClr val="tx1"/>
                </a:solidFill>
                <a:latin typeface="Times New Roman"/>
                <a:ea typeface="Times New Roman"/>
                <a:cs typeface="Times New Roman"/>
              </a:rPr>
              <a:t>Multimedia Capability</a:t>
            </a:r>
            <a:endParaRPr lang="en-US" sz="2000" b="1" dirty="0">
              <a:solidFill>
                <a:schemeClr val="tx1"/>
              </a:solidFill>
              <a:latin typeface="Bookman Old Style" panose="02050604050505020204" pitchFamily="18" charset="0"/>
            </a:endParaRPr>
          </a:p>
        </p:txBody>
      </p:sp>
      <p:sp>
        <p:nvSpPr>
          <p:cNvPr id="13" name="Rounded Rectangle 12"/>
          <p:cNvSpPr/>
          <p:nvPr/>
        </p:nvSpPr>
        <p:spPr>
          <a:xfrm>
            <a:off x="251520" y="5877272"/>
            <a:ext cx="2153800"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chemeClr val="tx1"/>
                </a:solidFill>
                <a:latin typeface="Times New Roman"/>
                <a:ea typeface="Times New Roman"/>
              </a:rPr>
              <a:t>Interactivity</a:t>
            </a:r>
            <a:endParaRPr lang="en-US" sz="2000" b="1" dirty="0">
              <a:solidFill>
                <a:schemeClr val="tx1"/>
              </a:solidFill>
              <a:latin typeface="Bookman Old Style" panose="02050604050505020204" pitchFamily="18" charset="0"/>
            </a:endParaRPr>
          </a:p>
        </p:txBody>
      </p:sp>
      <p:sp>
        <p:nvSpPr>
          <p:cNvPr id="14" name="Rectangle 13"/>
          <p:cNvSpPr/>
          <p:nvPr/>
        </p:nvSpPr>
        <p:spPr>
          <a:xfrm>
            <a:off x="640587" y="260648"/>
            <a:ext cx="7796493" cy="1077218"/>
          </a:xfrm>
          <a:prstGeom prst="rect">
            <a:avLst/>
          </a:prstGeom>
          <a:noFill/>
        </p:spPr>
        <p:txBody>
          <a:bodyPr wrap="none" lIns="91440" tIns="45720" rIns="91440" bIns="45720">
            <a:spAutoFit/>
          </a:bodyPr>
          <a:lstStyle/>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Karakteristik Jurnalisme Daring 1</a:t>
            </a:r>
          </a:p>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(Primer)</a:t>
            </a:r>
            <a:endParaRPr lang="en-US" sz="3200" b="1" dirty="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4701514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ounded Rectangle 10"/>
          <p:cNvSpPr/>
          <p:nvPr/>
        </p:nvSpPr>
        <p:spPr>
          <a:xfrm>
            <a:off x="251520" y="4077072"/>
            <a:ext cx="2225808"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prstClr val="black"/>
                </a:solidFill>
                <a:latin typeface="Times New Roman"/>
                <a:ea typeface="Times New Roman"/>
                <a:cs typeface="Times New Roman"/>
              </a:rPr>
              <a:t>Immediacy.</a:t>
            </a:r>
            <a:endParaRPr lang="en-US" sz="2000" b="1" dirty="0">
              <a:solidFill>
                <a:prstClr val="black"/>
              </a:solidFill>
              <a:latin typeface="Bookman Old Style" panose="02050604050505020204" pitchFamily="18" charset="0"/>
            </a:endParaRPr>
          </a:p>
        </p:txBody>
      </p:sp>
      <p:sp>
        <p:nvSpPr>
          <p:cNvPr id="10" name="Rounded Rectangle 9"/>
          <p:cNvSpPr/>
          <p:nvPr/>
        </p:nvSpPr>
        <p:spPr>
          <a:xfrm>
            <a:off x="251520" y="2852936"/>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prstClr val="black"/>
                </a:solidFill>
                <a:latin typeface="Times New Roman"/>
                <a:ea typeface="Times New Roman"/>
                <a:cs typeface="Times New Roman"/>
              </a:rPr>
              <a:t>Nonlienarity.</a:t>
            </a:r>
            <a:endParaRPr lang="en-US" sz="2000" b="1" dirty="0">
              <a:solidFill>
                <a:prstClr val="black"/>
              </a:solidFill>
              <a:latin typeface="Bookman Old Style" panose="02050604050505020204" pitchFamily="18" charset="0"/>
            </a:endParaRPr>
          </a:p>
        </p:txBody>
      </p:sp>
      <p:sp>
        <p:nvSpPr>
          <p:cNvPr id="5" name="Rounded Rectangle 4"/>
          <p:cNvSpPr/>
          <p:nvPr/>
        </p:nvSpPr>
        <p:spPr>
          <a:xfrm>
            <a:off x="251520" y="3429000"/>
            <a:ext cx="2095872"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prstClr val="black"/>
                </a:solidFill>
                <a:latin typeface="Times New Roman"/>
                <a:ea typeface="Times New Roman"/>
                <a:cs typeface="Times New Roman"/>
              </a:rPr>
              <a:t>Storage and retrieval</a:t>
            </a:r>
            <a:endParaRPr lang="en-US" sz="2000" b="1" dirty="0">
              <a:solidFill>
                <a:prstClr val="black"/>
              </a:solidFill>
              <a:latin typeface="Bookman Old Style" panose="02050604050505020204" pitchFamily="18" charset="0"/>
            </a:endParaRPr>
          </a:p>
        </p:txBody>
      </p:sp>
      <p:sp>
        <p:nvSpPr>
          <p:cNvPr id="7" name="Rounded Rectangle 6"/>
          <p:cNvSpPr/>
          <p:nvPr/>
        </p:nvSpPr>
        <p:spPr>
          <a:xfrm>
            <a:off x="251520" y="2234952"/>
            <a:ext cx="2153800" cy="545976"/>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1900" b="1" dirty="0">
                <a:solidFill>
                  <a:prstClr val="black"/>
                </a:solidFill>
                <a:latin typeface="Times New Roman"/>
                <a:ea typeface="Times New Roman"/>
                <a:cs typeface="Times New Roman"/>
              </a:rPr>
              <a:t>Audience Control</a:t>
            </a:r>
            <a:endParaRPr lang="en-US" sz="2000" b="1" dirty="0">
              <a:solidFill>
                <a:prstClr val="black"/>
              </a:solidFill>
              <a:latin typeface="Bookman Old Style" panose="02050604050505020204" pitchFamily="18" charset="0"/>
            </a:endParaRPr>
          </a:p>
        </p:txBody>
      </p:sp>
      <p:sp>
        <p:nvSpPr>
          <p:cNvPr id="8" name="Rounded Rectangle 7"/>
          <p:cNvSpPr/>
          <p:nvPr/>
        </p:nvSpPr>
        <p:spPr>
          <a:xfrm>
            <a:off x="2477328" y="1700808"/>
            <a:ext cx="6487160" cy="4230757"/>
          </a:xfrm>
          <a:prstGeom prst="roundRect">
            <a:avLst>
              <a:gd name="adj" fmla="val 1226"/>
            </a:avLst>
          </a:prstGeom>
          <a:solidFill>
            <a:schemeClr val="bg1"/>
          </a:solidFill>
          <a:ln w="76200">
            <a:solidFill>
              <a:srgbClr val="BDD8F3"/>
            </a:solidFill>
          </a:ln>
          <a:effectLst>
            <a:outerShdw blurRad="50800" dist="38100" dir="10800000" algn="r" rotWithShape="0">
              <a:prstClr val="black">
                <a:alpha val="40000"/>
              </a:prstClr>
            </a:outerShdw>
            <a:reflection blurRad="6350" stA="52000" endA="300" endPos="35000" dir="5400000" sy="-100000" algn="bl" rotWithShape="0"/>
          </a:effectLst>
          <a:scene3d>
            <a:camera prst="perspectiveContrastingRightFacing">
              <a:rot lat="170509" lon="20736677" rev="11714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3" name="Title 1"/>
          <p:cNvSpPr txBox="1">
            <a:spLocks/>
          </p:cNvSpPr>
          <p:nvPr/>
        </p:nvSpPr>
        <p:spPr bwMode="auto">
          <a:xfrm>
            <a:off x="2555776" y="1889685"/>
            <a:ext cx="6127120" cy="39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lvl="0" fontAlgn="auto">
              <a:lnSpc>
                <a:spcPct val="115000"/>
              </a:lnSpc>
              <a:spcBef>
                <a:spcPct val="20000"/>
              </a:spcBef>
              <a:spcAft>
                <a:spcPts val="1000"/>
              </a:spcAft>
              <a:tabLst>
                <a:tab pos="457200" algn="l"/>
              </a:tabLst>
            </a:pPr>
            <a:r>
              <a:rPr lang="id-ID" sz="2800" dirty="0" smtClean="0">
                <a:solidFill>
                  <a:prstClr val="black">
                    <a:tint val="75000"/>
                  </a:prstClr>
                </a:solidFill>
                <a:latin typeface="Times New Roman"/>
                <a:ea typeface="Times New Roman"/>
                <a:cs typeface="+mn-cs"/>
              </a:rPr>
              <a:t>Memungkinkan </a:t>
            </a:r>
            <a:r>
              <a:rPr lang="id-ID" sz="2800" dirty="0">
                <a:solidFill>
                  <a:prstClr val="black">
                    <a:tint val="75000"/>
                  </a:prstClr>
                </a:solidFill>
                <a:latin typeface="Times New Roman"/>
                <a:ea typeface="Times New Roman"/>
                <a:cs typeface="+mn-cs"/>
              </a:rPr>
              <a:t>interaksi langsung antara redaksi (wartawan) dengan audiens, seperti melalui kolom komentar dan social media sharing</a:t>
            </a:r>
            <a:endParaRPr lang="id-ID" sz="2800" dirty="0">
              <a:solidFill>
                <a:prstClr val="black">
                  <a:tint val="75000"/>
                </a:prstClr>
              </a:solidFill>
              <a:latin typeface="Calibri"/>
              <a:ea typeface="+mn-ea"/>
              <a:cs typeface="+mn-cs"/>
            </a:endParaRPr>
          </a:p>
        </p:txBody>
      </p:sp>
      <p:sp>
        <p:nvSpPr>
          <p:cNvPr id="9" name="Rounded Rectangle 8"/>
          <p:cNvSpPr/>
          <p:nvPr/>
        </p:nvSpPr>
        <p:spPr>
          <a:xfrm>
            <a:off x="251520" y="1628800"/>
            <a:ext cx="1944216" cy="504056"/>
          </a:xfrm>
          <a:prstGeom prst="roundRect">
            <a:avLst>
              <a:gd name="adj" fmla="val 4430"/>
            </a:avLst>
          </a:prstGeom>
          <a:solidFill>
            <a:srgbClr val="00B0F0"/>
          </a:solidFill>
          <a:ln>
            <a:solidFill>
              <a:srgbClr val="BDD8F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8FED"/>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000" b="1" dirty="0">
                <a:solidFill>
                  <a:prstClr val="black"/>
                </a:solidFill>
                <a:latin typeface="Times New Roman"/>
                <a:ea typeface="Times New Roman"/>
                <a:cs typeface="Times New Roman"/>
              </a:rPr>
              <a:t>Unlimited Space</a:t>
            </a:r>
            <a:endParaRPr lang="en-US" sz="2400" b="1" dirty="0">
              <a:solidFill>
                <a:prstClr val="black"/>
              </a:solidFill>
              <a:latin typeface="Bookman Old Style" panose="02050604050505020204" pitchFamily="18" charset="0"/>
            </a:endParaRPr>
          </a:p>
        </p:txBody>
      </p:sp>
      <p:sp>
        <p:nvSpPr>
          <p:cNvPr id="12" name="Rounded Rectangle 11"/>
          <p:cNvSpPr/>
          <p:nvPr/>
        </p:nvSpPr>
        <p:spPr>
          <a:xfrm>
            <a:off x="251520" y="4736554"/>
            <a:ext cx="2153800" cy="576064"/>
          </a:xfrm>
          <a:prstGeom prst="roundRect">
            <a:avLst>
              <a:gd name="adj" fmla="val 9167"/>
            </a:avLst>
          </a:prstGeom>
          <a:gradFill>
            <a:gsLst>
              <a:gs pos="17000">
                <a:srgbClr val="3C8FED"/>
              </a:gs>
              <a:gs pos="70000">
                <a:srgbClr val="8EC9FB"/>
              </a:gs>
            </a:gsLst>
            <a:lin ang="16200000" scaled="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900" b="1" dirty="0">
                <a:solidFill>
                  <a:prstClr val="black"/>
                </a:solidFill>
                <a:latin typeface="Times New Roman"/>
                <a:ea typeface="Times New Roman"/>
                <a:cs typeface="Times New Roman"/>
              </a:rPr>
              <a:t>Multimedia Capability</a:t>
            </a:r>
            <a:endParaRPr lang="en-US" sz="2000" b="1" dirty="0">
              <a:solidFill>
                <a:prstClr val="black"/>
              </a:solidFill>
              <a:latin typeface="Bookman Old Style" panose="02050604050505020204" pitchFamily="18" charset="0"/>
            </a:endParaRPr>
          </a:p>
        </p:txBody>
      </p:sp>
      <p:sp>
        <p:nvSpPr>
          <p:cNvPr id="13" name="Rounded Rectangle 12"/>
          <p:cNvSpPr/>
          <p:nvPr/>
        </p:nvSpPr>
        <p:spPr>
          <a:xfrm>
            <a:off x="329968" y="5805264"/>
            <a:ext cx="2081792" cy="576064"/>
          </a:xfrm>
          <a:prstGeom prst="roundRect">
            <a:avLst>
              <a:gd name="adj" fmla="val 9167"/>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prstClr val="black"/>
                </a:solidFill>
                <a:latin typeface="Times New Roman"/>
                <a:ea typeface="Times New Roman"/>
              </a:rPr>
              <a:t>Interactivity</a:t>
            </a:r>
            <a:endParaRPr lang="en-US" sz="2000" b="1" dirty="0">
              <a:solidFill>
                <a:prstClr val="black"/>
              </a:solidFill>
              <a:latin typeface="Bookman Old Style" panose="02050604050505020204" pitchFamily="18" charset="0"/>
            </a:endParaRPr>
          </a:p>
        </p:txBody>
      </p:sp>
      <p:sp>
        <p:nvSpPr>
          <p:cNvPr id="14" name="Rectangle 13"/>
          <p:cNvSpPr/>
          <p:nvPr/>
        </p:nvSpPr>
        <p:spPr>
          <a:xfrm>
            <a:off x="640587" y="260648"/>
            <a:ext cx="7796493" cy="1077218"/>
          </a:xfrm>
          <a:prstGeom prst="rect">
            <a:avLst/>
          </a:prstGeom>
          <a:noFill/>
        </p:spPr>
        <p:txBody>
          <a:bodyPr wrap="none" lIns="91440" tIns="45720" rIns="91440" bIns="45720">
            <a:spAutoFit/>
          </a:bodyPr>
          <a:lstStyle/>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Karakteristik Jurnalisme Daring 1</a:t>
            </a:r>
          </a:p>
          <a:p>
            <a:pPr algn="ctr"/>
            <a:r>
              <a:rPr lang="id-ID" sz="3200" b="1" dirty="0" smtClean="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(Primer)</a:t>
            </a:r>
            <a:endParaRPr lang="en-US" sz="3200" b="1" dirty="0">
              <a:ln w="9525">
                <a:solidFill>
                  <a:srgbClr val="FFFFFF"/>
                </a:solidFill>
                <a:prstDash val="solid"/>
              </a:ln>
              <a:solidFill>
                <a:srgbClr val="00B0F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39013842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63889" y="116632"/>
            <a:ext cx="5256583" cy="6644896"/>
          </a:xfrm>
          <a:prstGeom prst="rect">
            <a:avLst/>
          </a:prstGeom>
        </p:spPr>
        <p:txBody>
          <a:bodyPr wrap="square">
            <a:spAutoFit/>
          </a:bodyPr>
          <a:lstStyle/>
          <a:p>
            <a:pPr marL="342900" lvl="0" indent="-342900">
              <a:lnSpc>
                <a:spcPct val="115000"/>
              </a:lnSpc>
              <a:spcBef>
                <a:spcPct val="20000"/>
              </a:spcBef>
              <a:spcAft>
                <a:spcPts val="1000"/>
              </a:spcAft>
              <a:buFont typeface="+mj-lt"/>
              <a:buAutoNum type="arabicPeriod"/>
              <a:tabLst>
                <a:tab pos="457200" algn="l"/>
              </a:tabLst>
            </a:pPr>
            <a:r>
              <a:rPr lang="id-ID" sz="2400" dirty="0" smtClean="0">
                <a:latin typeface="Times New Roman"/>
                <a:ea typeface="Times New Roman"/>
                <a:cs typeface="Times New Roman"/>
              </a:rPr>
              <a:t>Produksi </a:t>
            </a:r>
            <a:r>
              <a:rPr lang="id-ID" sz="2400" dirty="0">
                <a:latin typeface="Times New Roman"/>
                <a:ea typeface="Times New Roman"/>
                <a:cs typeface="Times New Roman"/>
              </a:rPr>
              <a:t>berita online lebih mudah dan murah ketimbang produksi berita cetak dan elektronik.</a:t>
            </a:r>
            <a:endParaRPr lang="id-ID" sz="2400" dirty="0">
              <a:latin typeface="Calibri"/>
              <a:ea typeface="Calibri"/>
              <a:cs typeface="Times New Roman"/>
            </a:endParaRPr>
          </a:p>
          <a:p>
            <a:pPr marL="342900" lvl="0" indent="-342900">
              <a:lnSpc>
                <a:spcPct val="115000"/>
              </a:lnSpc>
              <a:spcBef>
                <a:spcPct val="20000"/>
              </a:spcBef>
              <a:spcAft>
                <a:spcPts val="1000"/>
              </a:spcAft>
              <a:buFont typeface="+mj-lt"/>
              <a:buAutoNum type="arabicPeriod"/>
              <a:tabLst>
                <a:tab pos="457200" algn="l"/>
              </a:tabLst>
            </a:pPr>
            <a:r>
              <a:rPr lang="id-ID" sz="2400" dirty="0">
                <a:latin typeface="Times New Roman"/>
                <a:ea typeface="Times New Roman"/>
                <a:cs typeface="Times New Roman"/>
              </a:rPr>
              <a:t>Memungkinkan semua orang menjadi wartawan atau memproduksi dan menyebarluaskan informasi (everybody can be journalist).</a:t>
            </a:r>
            <a:endParaRPr lang="id-ID" sz="2400" dirty="0">
              <a:latin typeface="Calibri"/>
              <a:ea typeface="Calibri"/>
              <a:cs typeface="Times New Roman"/>
            </a:endParaRPr>
          </a:p>
          <a:p>
            <a:pPr marL="342900" lvl="0" indent="-342900">
              <a:lnSpc>
                <a:spcPct val="115000"/>
              </a:lnSpc>
              <a:spcBef>
                <a:spcPct val="20000"/>
              </a:spcBef>
              <a:spcAft>
                <a:spcPts val="1000"/>
              </a:spcAft>
              <a:buFont typeface="+mj-lt"/>
              <a:buAutoNum type="arabicPeriod"/>
              <a:tabLst>
                <a:tab pos="457200" algn="l"/>
              </a:tabLst>
            </a:pPr>
            <a:r>
              <a:rPr lang="id-ID" sz="2400" dirty="0">
                <a:latin typeface="Times New Roman"/>
                <a:ea typeface="Times New Roman"/>
                <a:cs typeface="Times New Roman"/>
              </a:rPr>
              <a:t>Tidak mengenal deadline. Berita dapat dipublikasikan (posting) dan diedit kapan dan di mana saja.</a:t>
            </a:r>
            <a:endParaRPr lang="id-ID" sz="2400" dirty="0">
              <a:latin typeface="Calibri"/>
              <a:ea typeface="Calibri"/>
              <a:cs typeface="Times New Roman"/>
            </a:endParaRPr>
          </a:p>
          <a:p>
            <a:pPr marL="342900" lvl="0" indent="-342900">
              <a:lnSpc>
                <a:spcPct val="115000"/>
              </a:lnSpc>
              <a:spcBef>
                <a:spcPct val="20000"/>
              </a:spcBef>
              <a:spcAft>
                <a:spcPts val="1000"/>
              </a:spcAft>
              <a:buFont typeface="+mj-lt"/>
              <a:buAutoNum type="arabicPeriod"/>
              <a:tabLst>
                <a:tab pos="457200" algn="l"/>
              </a:tabLst>
            </a:pPr>
            <a:r>
              <a:rPr lang="id-ID" sz="2400" dirty="0">
                <a:latin typeface="Times New Roman"/>
                <a:ea typeface="Times New Roman"/>
                <a:cs typeface="Times New Roman"/>
              </a:rPr>
              <a:t>Berita tersebar dengan cepat. Internet saat ini merupakan cara tercepat penyebaran berita (the fastest way to report news</a:t>
            </a:r>
            <a:r>
              <a:rPr lang="id-ID" sz="2400" dirty="0" smtClean="0">
                <a:latin typeface="Times New Roman"/>
                <a:ea typeface="Times New Roman"/>
                <a:cs typeface="Times New Roman"/>
              </a:rPr>
              <a:t>).</a:t>
            </a:r>
            <a:endParaRPr lang="id-ID" sz="2400" dirty="0">
              <a:latin typeface="Calibri"/>
              <a:ea typeface="Calibri"/>
              <a:cs typeface="Times New Roman"/>
            </a:endParaRPr>
          </a:p>
        </p:txBody>
      </p:sp>
      <p:sp>
        <p:nvSpPr>
          <p:cNvPr id="8" name="Rectangle 7"/>
          <p:cNvSpPr/>
          <p:nvPr/>
        </p:nvSpPr>
        <p:spPr>
          <a:xfrm>
            <a:off x="231687" y="188641"/>
            <a:ext cx="3044169" cy="707886"/>
          </a:xfrm>
          <a:prstGeom prst="rect">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id-ID" sz="2000" b="1" dirty="0" smtClean="0">
                <a:solidFill>
                  <a:prstClr val="white"/>
                </a:solidFill>
                <a:latin typeface="Courier New" pitchFamily="49" charset="0"/>
                <a:cs typeface="Courier New" pitchFamily="49" charset="0"/>
              </a:rPr>
              <a:t>Karakteristik Jurnalisme Online</a:t>
            </a:r>
            <a:endParaRPr lang="en-US" sz="2000" b="1" dirty="0">
              <a:solidFill>
                <a:prstClr val="white"/>
              </a:solidFill>
              <a:latin typeface="Courier New" pitchFamily="49" charset="0"/>
              <a:cs typeface="Courier New" pitchFamily="49" charset="0"/>
            </a:endParaRPr>
          </a:p>
        </p:txBody>
      </p:sp>
      <p:pic>
        <p:nvPicPr>
          <p:cNvPr id="2050" name="Picture 2" descr="D:\Bahan Mengajar\Dasar Jurnalistik\Foto\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6527"/>
            <a:ext cx="3432065" cy="596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84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1687" y="188641"/>
            <a:ext cx="3044169" cy="707886"/>
          </a:xfrm>
          <a:prstGeom prst="rect">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id-ID" sz="2000" b="1" dirty="0" smtClean="0">
                <a:solidFill>
                  <a:prstClr val="white"/>
                </a:solidFill>
                <a:latin typeface="Courier New" pitchFamily="49" charset="0"/>
                <a:cs typeface="Courier New" pitchFamily="49" charset="0"/>
              </a:rPr>
              <a:t>Karakteristik Jurnalisme Online</a:t>
            </a:r>
            <a:endParaRPr lang="en-US" sz="2000" b="1" dirty="0">
              <a:solidFill>
                <a:prstClr val="white"/>
              </a:solidFill>
              <a:latin typeface="Courier New" pitchFamily="49" charset="0"/>
              <a:cs typeface="Courier New" pitchFamily="49" charset="0"/>
            </a:endParaRPr>
          </a:p>
        </p:txBody>
      </p:sp>
      <p:pic>
        <p:nvPicPr>
          <p:cNvPr id="2050" name="Picture 2" descr="D:\Bahan Mengajar\Dasar Jurnalistik\Foto\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6527"/>
            <a:ext cx="3432065" cy="59614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07904" y="534110"/>
            <a:ext cx="5256584" cy="5594480"/>
          </a:xfrm>
          <a:prstGeom prst="rect">
            <a:avLst/>
          </a:prstGeom>
        </p:spPr>
        <p:txBody>
          <a:bodyPr wrap="square">
            <a:spAutoFit/>
          </a:bodyPr>
          <a:lstStyle/>
          <a:p>
            <a:pPr lvl="0">
              <a:lnSpc>
                <a:spcPct val="115000"/>
              </a:lnSpc>
              <a:spcBef>
                <a:spcPct val="20000"/>
              </a:spcBef>
              <a:spcAft>
                <a:spcPts val="1000"/>
              </a:spcAft>
              <a:tabLst>
                <a:tab pos="457200" algn="l"/>
              </a:tabLst>
            </a:pPr>
            <a:r>
              <a:rPr lang="id-ID" sz="2000" dirty="0" smtClean="0">
                <a:latin typeface="Times New Roman"/>
                <a:ea typeface="Times New Roman"/>
                <a:cs typeface="Times New Roman"/>
              </a:rPr>
              <a:t>5. Sirkulasi </a:t>
            </a:r>
            <a:r>
              <a:rPr lang="id-ID" sz="2000" dirty="0">
                <a:latin typeface="Times New Roman"/>
                <a:ea typeface="Times New Roman"/>
                <a:cs typeface="Times New Roman"/>
              </a:rPr>
              <a:t>media/berita online bisa menjangkau seluruh dunia, tidak seperti di media cetak dan elektronik (radio/TV) yang </a:t>
            </a:r>
            <a:r>
              <a:rPr lang="id-ID" sz="2000" dirty="0" smtClean="0">
                <a:latin typeface="Times New Roman"/>
                <a:ea typeface="Times New Roman"/>
                <a:cs typeface="Times New Roman"/>
              </a:rPr>
              <a:t>terbatas.</a:t>
            </a:r>
          </a:p>
          <a:p>
            <a:pPr lvl="0">
              <a:lnSpc>
                <a:spcPct val="115000"/>
              </a:lnSpc>
              <a:spcBef>
                <a:spcPct val="20000"/>
              </a:spcBef>
              <a:spcAft>
                <a:spcPts val="1000"/>
              </a:spcAft>
              <a:tabLst>
                <a:tab pos="457200" algn="l"/>
              </a:tabLst>
            </a:pPr>
            <a:r>
              <a:rPr lang="id-ID" sz="2000" dirty="0" smtClean="0">
                <a:latin typeface="Times New Roman"/>
                <a:ea typeface="Times New Roman"/>
                <a:cs typeface="Times New Roman"/>
              </a:rPr>
              <a:t>6. Banyak </a:t>
            </a:r>
            <a:r>
              <a:rPr lang="id-ID" sz="2000" dirty="0">
                <a:latin typeface="Times New Roman"/>
                <a:ea typeface="Times New Roman"/>
                <a:cs typeface="Times New Roman"/>
              </a:rPr>
              <a:t>elemen yang bisa ditambahkan untuk melengkapi sebuah berita (news story), seperti video, kotak komentar, gambar bergerak (moving image), hyperlink, berita terkait (related news), dan </a:t>
            </a:r>
            <a:r>
              <a:rPr lang="id-ID" sz="2000" dirty="0" smtClean="0">
                <a:latin typeface="Times New Roman"/>
                <a:ea typeface="Times New Roman"/>
                <a:cs typeface="Times New Roman"/>
              </a:rPr>
              <a:t>sebagainya.</a:t>
            </a:r>
            <a:endParaRPr lang="id-ID" sz="2000" dirty="0" smtClean="0">
              <a:latin typeface="Calibri"/>
              <a:ea typeface="Times New Roman"/>
              <a:cs typeface="Times New Roman"/>
            </a:endParaRPr>
          </a:p>
          <a:p>
            <a:pPr lvl="0">
              <a:lnSpc>
                <a:spcPct val="115000"/>
              </a:lnSpc>
              <a:spcBef>
                <a:spcPct val="20000"/>
              </a:spcBef>
              <a:spcAft>
                <a:spcPts val="1000"/>
              </a:spcAft>
              <a:tabLst>
                <a:tab pos="457200" algn="l"/>
              </a:tabLst>
            </a:pPr>
            <a:r>
              <a:rPr lang="id-ID" sz="2000" dirty="0" smtClean="0">
                <a:latin typeface="Calibri"/>
                <a:ea typeface="Times New Roman"/>
                <a:cs typeface="Times New Roman"/>
              </a:rPr>
              <a:t>7. </a:t>
            </a:r>
            <a:r>
              <a:rPr lang="id-ID" sz="2000" dirty="0" smtClean="0">
                <a:latin typeface="Times New Roman"/>
                <a:ea typeface="Times New Roman"/>
                <a:cs typeface="Times New Roman"/>
              </a:rPr>
              <a:t>Kesalahan </a:t>
            </a:r>
            <a:r>
              <a:rPr lang="id-ID" sz="2000" dirty="0">
                <a:latin typeface="Times New Roman"/>
                <a:ea typeface="Times New Roman"/>
                <a:cs typeface="Times New Roman"/>
              </a:rPr>
              <a:t>dalam berita atau artikel dapat dengan mudah dikoreksi dan </a:t>
            </a:r>
            <a:r>
              <a:rPr lang="id-ID" sz="2000" dirty="0" smtClean="0">
                <a:latin typeface="Times New Roman"/>
                <a:ea typeface="Times New Roman"/>
                <a:cs typeface="Times New Roman"/>
              </a:rPr>
              <a:t>di-update.</a:t>
            </a:r>
            <a:endParaRPr lang="id-ID" sz="2000" dirty="0" smtClean="0">
              <a:latin typeface="Calibri"/>
              <a:ea typeface="Times New Roman"/>
              <a:cs typeface="Times New Roman"/>
            </a:endParaRPr>
          </a:p>
          <a:p>
            <a:pPr lvl="0">
              <a:lnSpc>
                <a:spcPct val="115000"/>
              </a:lnSpc>
              <a:spcBef>
                <a:spcPct val="20000"/>
              </a:spcBef>
              <a:spcAft>
                <a:spcPts val="1000"/>
              </a:spcAft>
              <a:tabLst>
                <a:tab pos="457200" algn="l"/>
              </a:tabLst>
            </a:pPr>
            <a:r>
              <a:rPr lang="id-ID" sz="2000" dirty="0" smtClean="0">
                <a:latin typeface="Calibri"/>
                <a:ea typeface="Times New Roman"/>
                <a:cs typeface="Times New Roman"/>
              </a:rPr>
              <a:t>8. </a:t>
            </a:r>
            <a:r>
              <a:rPr lang="id-ID" sz="2000" dirty="0" smtClean="0">
                <a:latin typeface="Times New Roman"/>
                <a:ea typeface="Times New Roman"/>
                <a:cs typeface="Times New Roman"/>
              </a:rPr>
              <a:t>Online </a:t>
            </a:r>
            <a:r>
              <a:rPr lang="id-ID" sz="2000" dirty="0">
                <a:latin typeface="Times New Roman"/>
                <a:ea typeface="Times New Roman"/>
                <a:cs typeface="Times New Roman"/>
              </a:rPr>
              <a:t>journalism does not create a lot of jobs. Jurnalistik Online tidak membutuhkan banyak orang (karyawan), bahkan bisa dilakukan oleh satu orang saja.</a:t>
            </a:r>
            <a:endParaRPr lang="id-ID" sz="2000" dirty="0">
              <a:latin typeface="Calibri"/>
              <a:ea typeface="Calibri"/>
              <a:cs typeface="Times New Roman"/>
            </a:endParaRPr>
          </a:p>
        </p:txBody>
      </p:sp>
    </p:spTree>
    <p:extLst>
      <p:ext uri="{BB962C8B-B14F-4D97-AF65-F5344CB8AC3E}">
        <p14:creationId xmlns:p14="http://schemas.microsoft.com/office/powerpoint/2010/main" val="11730287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l="3339" t="13494" r="7219" b="879"/>
          <a:stretch/>
        </p:blipFill>
        <p:spPr bwMode="auto">
          <a:xfrm>
            <a:off x="61867" y="44624"/>
            <a:ext cx="5302221" cy="6741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Dasar Jurnalistik\Foto\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8640"/>
            <a:ext cx="379503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038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56784" cy="1080120"/>
          </a:xfrm>
        </p:spPr>
        <p:txBody>
          <a:bodyPr>
            <a:noAutofit/>
          </a:bodyPr>
          <a:lstStyle/>
          <a:p>
            <a:pPr marL="342900" lvl="0" indent="-342900">
              <a:lnSpc>
                <a:spcPct val="115000"/>
              </a:lnSpc>
              <a:spcBef>
                <a:spcPts val="0"/>
              </a:spcBef>
            </a:pPr>
            <a:r>
              <a:rPr lang="id-ID" sz="6600" b="0" cap="none" dirty="0" smtClean="0">
                <a:solidFill>
                  <a:srgbClr val="FF0000"/>
                </a:solidFill>
                <a:latin typeface="Aharoni" pitchFamily="2" charset="-79"/>
                <a:ea typeface="Calibri"/>
                <a:cs typeface="Aharoni" pitchFamily="2" charset="-79"/>
              </a:rPr>
              <a:t> Jenis </a:t>
            </a:r>
            <a:r>
              <a:rPr lang="id-ID" sz="6600" b="0" cap="none" dirty="0">
                <a:solidFill>
                  <a:srgbClr val="FF0000"/>
                </a:solidFill>
                <a:latin typeface="Aharoni" pitchFamily="2" charset="-79"/>
                <a:ea typeface="Calibri"/>
                <a:cs typeface="Aharoni" pitchFamily="2" charset="-79"/>
              </a:rPr>
              <a:t>Jurnalisme </a:t>
            </a:r>
            <a:br>
              <a:rPr lang="id-ID" sz="6600" b="0" cap="none" dirty="0">
                <a:solidFill>
                  <a:srgbClr val="FF0000"/>
                </a:solidFill>
                <a:latin typeface="Aharoni" pitchFamily="2" charset="-79"/>
                <a:ea typeface="Calibri"/>
                <a:cs typeface="Aharoni" pitchFamily="2" charset="-79"/>
              </a:rPr>
            </a:br>
            <a:r>
              <a:rPr lang="id-ID" sz="6600" b="0" cap="none" dirty="0" smtClean="0">
                <a:solidFill>
                  <a:srgbClr val="FF0000"/>
                </a:solidFill>
                <a:latin typeface="Aharoni" pitchFamily="2" charset="-79"/>
                <a:ea typeface="Calibri"/>
                <a:cs typeface="Aharoni" pitchFamily="2" charset="-79"/>
              </a:rPr>
              <a:t> </a:t>
            </a:r>
            <a:endParaRPr lang="id-ID" sz="6600" b="0" cap="none" dirty="0">
              <a:solidFill>
                <a:srgbClr val="FF0000"/>
              </a:solidFill>
              <a:latin typeface="Aharoni" pitchFamily="2" charset="-79"/>
              <a:ea typeface="Calibri"/>
              <a:cs typeface="Aharoni" pitchFamily="2" charset="-79"/>
            </a:endParaRPr>
          </a:p>
        </p:txBody>
      </p:sp>
      <p:sp>
        <p:nvSpPr>
          <p:cNvPr id="3" name="Text Placeholder 2"/>
          <p:cNvSpPr>
            <a:spLocks noGrp="1"/>
          </p:cNvSpPr>
          <p:nvPr>
            <p:ph type="body" idx="1"/>
          </p:nvPr>
        </p:nvSpPr>
        <p:spPr>
          <a:xfrm>
            <a:off x="467544" y="2564904"/>
            <a:ext cx="8352928" cy="3888432"/>
          </a:xfrm>
        </p:spPr>
        <p:txBody>
          <a:bodyPr>
            <a:normAutofit/>
          </a:bodyPr>
          <a:lstStyle/>
          <a:p>
            <a:pPr marL="342900" indent="-342900">
              <a:buFontTx/>
              <a:buChar char="-"/>
            </a:pPr>
            <a:r>
              <a:rPr lang="id-ID" sz="2400" dirty="0" smtClean="0">
                <a:solidFill>
                  <a:schemeClr val="tx1"/>
                </a:solidFill>
              </a:rPr>
              <a:t>Mainstream News Site</a:t>
            </a:r>
          </a:p>
          <a:p>
            <a:pPr marL="342900" indent="-342900">
              <a:buFontTx/>
              <a:buChar char="-"/>
            </a:pPr>
            <a:r>
              <a:rPr lang="id-ID" sz="2400" dirty="0" smtClean="0">
                <a:solidFill>
                  <a:schemeClr val="tx1"/>
                </a:solidFill>
              </a:rPr>
              <a:t>Index and Category Site</a:t>
            </a:r>
          </a:p>
          <a:p>
            <a:pPr marL="342900" indent="-342900">
              <a:buFontTx/>
              <a:buChar char="-"/>
            </a:pPr>
            <a:r>
              <a:rPr lang="id-ID" sz="2400" dirty="0" smtClean="0">
                <a:solidFill>
                  <a:schemeClr val="tx1"/>
                </a:solidFill>
              </a:rPr>
              <a:t>Meta and Comment Site</a:t>
            </a:r>
          </a:p>
          <a:p>
            <a:pPr marL="342900" indent="-342900">
              <a:buFontTx/>
              <a:buChar char="-"/>
            </a:pPr>
            <a:r>
              <a:rPr lang="id-ID" sz="2400" dirty="0" smtClean="0">
                <a:solidFill>
                  <a:schemeClr val="tx1"/>
                </a:solidFill>
              </a:rPr>
              <a:t>Share and Discussion Site</a:t>
            </a:r>
            <a:endParaRPr lang="id-ID" sz="2400" dirty="0">
              <a:solidFill>
                <a:schemeClr val="tx1"/>
              </a:solidFill>
            </a:endParaRPr>
          </a:p>
        </p:txBody>
      </p:sp>
    </p:spTree>
    <p:extLst>
      <p:ext uri="{BB962C8B-B14F-4D97-AF65-F5344CB8AC3E}">
        <p14:creationId xmlns:p14="http://schemas.microsoft.com/office/powerpoint/2010/main" val="262889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2" y="1340768"/>
            <a:ext cx="871296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just"/>
            <a:r>
              <a:rPr lang="en-US" sz="2000" dirty="0" err="1">
                <a:solidFill>
                  <a:srgbClr val="FFFFFF"/>
                </a:solidFill>
                <a:latin typeface="Andalus" pitchFamily="18" charset="-78"/>
                <a:cs typeface="Andalus" pitchFamily="18" charset="-78"/>
              </a:rPr>
              <a:t>Bentuk</a:t>
            </a:r>
            <a:r>
              <a:rPr lang="en-US" sz="2000" dirty="0">
                <a:solidFill>
                  <a:srgbClr val="FFFFFF"/>
                </a:solidFill>
                <a:latin typeface="Andalus" pitchFamily="18" charset="-78"/>
                <a:cs typeface="Andalus" pitchFamily="18" charset="-78"/>
              </a:rPr>
              <a:t> media </a:t>
            </a:r>
            <a:r>
              <a:rPr lang="en-US" sz="2000" dirty="0" err="1">
                <a:solidFill>
                  <a:srgbClr val="FFFFFF"/>
                </a:solidFill>
                <a:latin typeface="Andalus" pitchFamily="18" charset="-78"/>
                <a:cs typeface="Andalus" pitchFamily="18" charset="-78"/>
              </a:rPr>
              <a:t>berita</a:t>
            </a:r>
            <a:r>
              <a:rPr lang="en-US" sz="2000" dirty="0">
                <a:solidFill>
                  <a:srgbClr val="FFFFFF"/>
                </a:solidFill>
                <a:latin typeface="Andalus" pitchFamily="18" charset="-78"/>
                <a:cs typeface="Andalus" pitchFamily="18" charset="-78"/>
              </a:rPr>
              <a:t> online yang paling </a:t>
            </a:r>
            <a:r>
              <a:rPr lang="en-US" sz="2000" dirty="0" err="1">
                <a:solidFill>
                  <a:srgbClr val="FFFFFF"/>
                </a:solidFill>
                <a:latin typeface="Andalus" pitchFamily="18" charset="-78"/>
                <a:cs typeface="Andalus" pitchFamily="18" charset="-78"/>
              </a:rPr>
              <a:t>tersebar</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luas</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adalah</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situs</a:t>
            </a:r>
            <a:r>
              <a:rPr lang="en-US" sz="2000" dirty="0">
                <a:solidFill>
                  <a:srgbClr val="FFFFFF"/>
                </a:solidFill>
                <a:latin typeface="Andalus" pitchFamily="18" charset="-78"/>
                <a:cs typeface="Andalus" pitchFamily="18" charset="-78"/>
              </a:rPr>
              <a:t> mainstream news. </a:t>
            </a:r>
            <a:r>
              <a:rPr lang="en-US" sz="2000" dirty="0" err="1">
                <a:solidFill>
                  <a:srgbClr val="FFFFFF"/>
                </a:solidFill>
                <a:latin typeface="Andalus" pitchFamily="18" charset="-78"/>
                <a:cs typeface="Andalus" pitchFamily="18" charset="-78"/>
              </a:rPr>
              <a:t>Situs</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ini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menawarkan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pilihan</a:t>
            </a:r>
            <a:r>
              <a:rPr lang="en-US" sz="2000" dirty="0">
                <a:solidFill>
                  <a:srgbClr val="FFFFFF"/>
                </a:solidFill>
                <a:latin typeface="Andalus" pitchFamily="18" charset="-78"/>
                <a:cs typeface="Andalus" pitchFamily="18" charset="-78"/>
              </a:rPr>
              <a:t> editorial content, </a:t>
            </a:r>
            <a:r>
              <a:rPr lang="en-US" sz="2000" dirty="0" err="1">
                <a:solidFill>
                  <a:srgbClr val="FFFFFF"/>
                </a:solidFill>
                <a:latin typeface="Andalus" pitchFamily="18" charset="-78"/>
                <a:cs typeface="Andalus" pitchFamily="18" charset="-78"/>
              </a:rPr>
              <a:t>baik</a:t>
            </a:r>
            <a:r>
              <a:rPr lang="en-US" sz="2000" dirty="0">
                <a:solidFill>
                  <a:srgbClr val="FFFFFF"/>
                </a:solidFill>
                <a:latin typeface="Andalus" pitchFamily="18" charset="-78"/>
                <a:cs typeface="Andalus" pitchFamily="18" charset="-78"/>
              </a:rPr>
              <a:t> yang </a:t>
            </a:r>
            <a:r>
              <a:rPr lang="en-US" sz="2000" dirty="0" err="1">
                <a:solidFill>
                  <a:srgbClr val="FFFFFF"/>
                </a:solidFill>
                <a:latin typeface="Andalus" pitchFamily="18" charset="-78"/>
                <a:cs typeface="Andalus" pitchFamily="18" charset="-78"/>
              </a:rPr>
              <a:t>disediakan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oleh</a:t>
            </a:r>
            <a:r>
              <a:rPr lang="en-US" sz="2000" dirty="0">
                <a:solidFill>
                  <a:srgbClr val="FFFFFF"/>
                </a:solidFill>
                <a:latin typeface="Andalus" pitchFamily="18" charset="-78"/>
                <a:cs typeface="Andalus" pitchFamily="18" charset="-78"/>
              </a:rPr>
              <a:t> media </a:t>
            </a:r>
            <a:r>
              <a:rPr lang="en-US" sz="2000" dirty="0" err="1">
                <a:solidFill>
                  <a:srgbClr val="FFFFFF"/>
                </a:solidFill>
                <a:latin typeface="Andalus" pitchFamily="18" charset="-78"/>
                <a:cs typeface="Andalus" pitchFamily="18" charset="-78"/>
              </a:rPr>
              <a:t>induk</a:t>
            </a:r>
            <a:r>
              <a:rPr lang="en-US" sz="2000" dirty="0">
                <a:solidFill>
                  <a:srgbClr val="FFFFFF"/>
                </a:solidFill>
                <a:latin typeface="Andalus" pitchFamily="18" charset="-78"/>
                <a:cs typeface="Andalus" pitchFamily="18" charset="-78"/>
              </a:rPr>
              <a:t> yang </a:t>
            </a:r>
            <a:r>
              <a:rPr lang="en-US" sz="2000" dirty="0" err="1">
                <a:solidFill>
                  <a:srgbClr val="FFFFFF"/>
                </a:solidFill>
                <a:latin typeface="Andalus" pitchFamily="18" charset="-78"/>
                <a:cs typeface="Andalus" pitchFamily="18" charset="-78"/>
              </a:rPr>
              <a:t>terhubung</a:t>
            </a:r>
            <a:r>
              <a:rPr lang="en-US" sz="2000" dirty="0">
                <a:solidFill>
                  <a:srgbClr val="FFFFFF"/>
                </a:solidFill>
                <a:latin typeface="Andalus" pitchFamily="18" charset="-78"/>
                <a:cs typeface="Andalus" pitchFamily="18" charset="-78"/>
              </a:rPr>
              <a:t> (linked) </a:t>
            </a:r>
            <a:r>
              <a:rPr lang="en-US" sz="2000" dirty="0" err="1">
                <a:solidFill>
                  <a:srgbClr val="FFFFFF"/>
                </a:solidFill>
                <a:latin typeface="Andalus" pitchFamily="18" charset="-78"/>
                <a:cs typeface="Andalus" pitchFamily="18" charset="-78"/>
              </a:rPr>
              <a:t>dengannya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atau</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memang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sengaja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diproduksi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untuk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versi</a:t>
            </a:r>
            <a:r>
              <a:rPr lang="en-US" sz="2000" dirty="0">
                <a:solidFill>
                  <a:srgbClr val="FFFFFF"/>
                </a:solidFill>
                <a:latin typeface="Andalus" pitchFamily="18" charset="-78"/>
                <a:cs typeface="Andalus" pitchFamily="18" charset="-78"/>
              </a:rPr>
              <a:t> Web. Tingkat </a:t>
            </a:r>
            <a:r>
              <a:rPr lang="en-US" sz="2000" dirty="0" err="1">
                <a:solidFill>
                  <a:srgbClr val="FFFFFF"/>
                </a:solidFill>
                <a:latin typeface="Andalus" pitchFamily="18" charset="-78"/>
                <a:cs typeface="Andalus" pitchFamily="18" charset="-78"/>
              </a:rPr>
              <a:t>komunikasi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partisipatorisnya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adalah</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cenderung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tertutup</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atau</a:t>
            </a:r>
            <a:r>
              <a:rPr lang="en-US" sz="2000" dirty="0">
                <a:solidFill>
                  <a:srgbClr val="FFFFFF"/>
                </a:solidFill>
                <a:latin typeface="Andalus" pitchFamily="18" charset="-78"/>
                <a:cs typeface="Andalus" pitchFamily="18" charset="-78"/>
              </a:rPr>
              <a:t> minimal. </a:t>
            </a:r>
            <a:r>
              <a:rPr lang="en-US" sz="2000" dirty="0" err="1">
                <a:solidFill>
                  <a:srgbClr val="FFFFFF"/>
                </a:solidFill>
                <a:latin typeface="Andalus" pitchFamily="18" charset="-78"/>
                <a:cs typeface="Andalus" pitchFamily="18" charset="-78"/>
              </a:rPr>
              <a:t>Contoh</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situs</a:t>
            </a:r>
            <a:r>
              <a:rPr lang="en-US" sz="2000" dirty="0">
                <a:solidFill>
                  <a:srgbClr val="FFFFFF"/>
                </a:solidFill>
                <a:latin typeface="Andalus" pitchFamily="18" charset="-78"/>
                <a:cs typeface="Andalus" pitchFamily="18" charset="-78"/>
              </a:rPr>
              <a:t> CNN, BBC, MSNBC, </a:t>
            </a:r>
            <a:r>
              <a:rPr lang="en-US" sz="2000" dirty="0" err="1">
                <a:solidFill>
                  <a:srgbClr val="FFFFFF"/>
                </a:solidFill>
                <a:latin typeface="Andalus" pitchFamily="18" charset="-78"/>
                <a:cs typeface="Andalus" pitchFamily="18" charset="-78"/>
              </a:rPr>
              <a:t>serta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berbagai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suratkabar</a:t>
            </a:r>
            <a:r>
              <a:rPr lang="en-US" sz="2000" dirty="0">
                <a:solidFill>
                  <a:srgbClr val="FFFFFF"/>
                </a:solidFill>
                <a:latin typeface="Andalus" pitchFamily="18" charset="-78"/>
                <a:cs typeface="Andalus" pitchFamily="18" charset="-78"/>
              </a:rPr>
              <a:t> online. </a:t>
            </a:r>
            <a:r>
              <a:rPr lang="en-US" sz="2000" dirty="0" err="1">
                <a:solidFill>
                  <a:srgbClr val="FFFFFF"/>
                </a:solidFill>
                <a:latin typeface="Andalus" pitchFamily="18" charset="-78"/>
                <a:cs typeface="Andalus" pitchFamily="18" charset="-78"/>
              </a:rPr>
              <a:t>Situs</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berita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semacam</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ini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pada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dasarnya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tak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punya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perbedaan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mendasar</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dengan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jurnalisme</a:t>
            </a:r>
            <a:r>
              <a:rPr lang="en-US" sz="2000" dirty="0">
                <a:solidFill>
                  <a:srgbClr val="FFFFFF"/>
                </a:solidFill>
                <a:latin typeface="Andalus" pitchFamily="18" charset="-78"/>
                <a:cs typeface="Andalus" pitchFamily="18" charset="-78"/>
              </a:rPr>
              <a:t> yang </a:t>
            </a:r>
            <a:r>
              <a:rPr lang="en-US" sz="2000" dirty="0" err="1">
                <a:solidFill>
                  <a:srgbClr val="FFFFFF"/>
                </a:solidFill>
                <a:latin typeface="Andalus" pitchFamily="18" charset="-78"/>
                <a:cs typeface="Andalus" pitchFamily="18" charset="-78"/>
              </a:rPr>
              <a:t>diterapkan</a:t>
            </a:r>
            <a:r>
              <a:rPr lang="en-US" sz="2000" dirty="0">
                <a:solidFill>
                  <a:srgbClr val="FFFFFF"/>
                </a:solidFill>
                <a:latin typeface="Andalus" pitchFamily="18" charset="-78"/>
                <a:cs typeface="Andalus" pitchFamily="18" charset="-78"/>
              </a:rPr>
              <a:t> di media </a:t>
            </a:r>
            <a:r>
              <a:rPr lang="en-US" sz="2000" dirty="0" err="1">
                <a:solidFill>
                  <a:srgbClr val="FFFFFF"/>
                </a:solidFill>
                <a:latin typeface="Andalus" pitchFamily="18" charset="-78"/>
                <a:cs typeface="Andalus" pitchFamily="18" charset="-78"/>
              </a:rPr>
              <a:t>cetak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atau</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siaran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dalam</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hal</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penyampaian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berita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nilai-nilai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berita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hubungan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dengan</a:t>
            </a:r>
            <a:r>
              <a:rPr lang="en-US" sz="2000" dirty="0">
                <a:solidFill>
                  <a:srgbClr val="FFFFFF"/>
                </a:solidFill>
                <a:latin typeface="Andalus" pitchFamily="18" charset="-78"/>
                <a:cs typeface="Andalus" pitchFamily="18" charset="-78"/>
              </a:rPr>
              <a:t> audiences. Di Indonesia, yang </a:t>
            </a:r>
            <a:r>
              <a:rPr lang="en-US" sz="2000" dirty="0" err="1">
                <a:solidFill>
                  <a:srgbClr val="FFFFFF"/>
                </a:solidFill>
                <a:latin typeface="Andalus" pitchFamily="18" charset="-78"/>
                <a:cs typeface="Andalus" pitchFamily="18" charset="-78"/>
              </a:rPr>
              <a:t>sepadan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dengan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ini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adalah</a:t>
            </a:r>
            <a:r>
              <a:rPr lang="en-US" sz="2000" dirty="0">
                <a:solidFill>
                  <a:srgbClr val="FFFFFF"/>
                </a:solidFill>
                <a:latin typeface="Andalus" pitchFamily="18" charset="-78"/>
                <a:cs typeface="Andalus" pitchFamily="18" charset="-78"/>
              </a:rPr>
              <a:t> detik.com, Astaga.com, </a:t>
            </a:r>
            <a:r>
              <a:rPr lang="en-US" sz="2000" dirty="0" err="1">
                <a:solidFill>
                  <a:srgbClr val="FFFFFF"/>
                </a:solidFill>
                <a:latin typeface="Andalus" pitchFamily="18" charset="-78"/>
                <a:cs typeface="Andalus" pitchFamily="18" charset="-78"/>
              </a:rPr>
              <a:t>atau</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Kompas</a:t>
            </a:r>
            <a:r>
              <a:rPr lang="en-US" sz="2000" dirty="0">
                <a:solidFill>
                  <a:srgbClr val="FFFFFF"/>
                </a:solidFill>
                <a:latin typeface="Andalus" pitchFamily="18" charset="-78"/>
                <a:cs typeface="Andalus" pitchFamily="18" charset="-78"/>
              </a:rPr>
              <a:t> Cyber Media.</a:t>
            </a:r>
            <a:endParaRPr lang="en-US" sz="2000" dirty="0" smtClean="0">
              <a:solidFill>
                <a:srgbClr val="FFFFFF"/>
              </a:solidFill>
              <a:latin typeface="Andalus" pitchFamily="18" charset="-78"/>
              <a:cs typeface="Andalus" pitchFamily="18" charset="-78"/>
            </a:endParaRPr>
          </a:p>
        </p:txBody>
      </p:sp>
      <p:sp>
        <p:nvSpPr>
          <p:cNvPr id="6" name="Rectangle 5"/>
          <p:cNvSpPr/>
          <p:nvPr/>
        </p:nvSpPr>
        <p:spPr>
          <a:xfrm>
            <a:off x="1792980" y="620688"/>
            <a:ext cx="5610831" cy="553998"/>
          </a:xfrm>
          <a:prstGeom prst="rect">
            <a:avLst/>
          </a:prstGeom>
          <a:noFill/>
        </p:spPr>
        <p:txBody>
          <a:bodyPr wrap="none" lIns="91440" tIns="45720" rIns="91440" bIns="45720">
            <a:spAutoFit/>
          </a:bodyPr>
          <a:lstStyle/>
          <a:p>
            <a:pPr algn="ctr"/>
            <a:r>
              <a:rPr lang="id-ID" sz="3000" b="1" dirty="0" smtClean="0">
                <a:ln w="9525">
                  <a:solidFill>
                    <a:srgbClr val="FFFFFF"/>
                  </a:solidFill>
                  <a:prstDash val="solid"/>
                </a:ln>
                <a:solidFill>
                  <a:srgbClr val="FF000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MAINSTREAM NEWS SITE</a:t>
            </a:r>
            <a:endParaRPr lang="en-US" sz="3000" b="1" dirty="0">
              <a:ln w="9525">
                <a:solidFill>
                  <a:srgbClr val="FFFFFF"/>
                </a:solidFill>
                <a:prstDash val="solid"/>
              </a:ln>
              <a:solidFill>
                <a:srgbClr val="FF000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10915749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2" y="1340768"/>
            <a:ext cx="871296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just"/>
            <a:r>
              <a:rPr lang="en-US" sz="2000" dirty="0" err="1">
                <a:solidFill>
                  <a:srgbClr val="FFFFFF"/>
                </a:solidFill>
                <a:latin typeface="Andalus" pitchFamily="18" charset="-78"/>
                <a:cs typeface="Andalus" pitchFamily="18" charset="-78"/>
              </a:rPr>
              <a:t>Jenis</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jurnalisme</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ini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sering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dikaitkan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dengan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mesin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pencari</a:t>
            </a:r>
            <a:r>
              <a:rPr lang="en-US" sz="2000" dirty="0">
                <a:solidFill>
                  <a:srgbClr val="FFFFFF"/>
                </a:solidFill>
                <a:latin typeface="Andalus" pitchFamily="18" charset="-78"/>
                <a:cs typeface="Andalus" pitchFamily="18" charset="-78"/>
              </a:rPr>
              <a:t> (search engines) </a:t>
            </a:r>
            <a:r>
              <a:rPr lang="en-US" sz="2000" dirty="0" err="1">
                <a:solidFill>
                  <a:srgbClr val="FFFFFF"/>
                </a:solidFill>
                <a:latin typeface="Andalus" pitchFamily="18" charset="-78"/>
                <a:cs typeface="Andalus" pitchFamily="18" charset="-78"/>
              </a:rPr>
              <a:t>tertentu</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seperti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Altavista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atau</a:t>
            </a:r>
            <a:r>
              <a:rPr lang="en-US" sz="2000" dirty="0">
                <a:solidFill>
                  <a:srgbClr val="FFFFFF"/>
                </a:solidFill>
                <a:latin typeface="Andalus" pitchFamily="18" charset="-78"/>
                <a:cs typeface="Andalus" pitchFamily="18" charset="-78"/>
              </a:rPr>
              <a:t> Yahoo), </a:t>
            </a:r>
            <a:r>
              <a:rPr lang="en-US" sz="2000" dirty="0" err="1">
                <a:solidFill>
                  <a:srgbClr val="FFFFFF"/>
                </a:solidFill>
                <a:latin typeface="Andalus" pitchFamily="18" charset="-78"/>
                <a:cs typeface="Andalus" pitchFamily="18" charset="-78"/>
              </a:rPr>
              <a:t>perusahaan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riset</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pemasaran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seperti</a:t>
            </a:r>
            <a:r>
              <a:rPr lang="en-US" sz="2000" dirty="0">
                <a:solidFill>
                  <a:srgbClr val="FFFFFF"/>
                </a:solidFill>
                <a:latin typeface="Andalus" pitchFamily="18" charset="-78"/>
                <a:cs typeface="Andalus" pitchFamily="18" charset="-78"/>
              </a:rPr>
              <a:t> Moreover) </a:t>
            </a:r>
            <a:r>
              <a:rPr lang="en-US" sz="2000" dirty="0" err="1">
                <a:solidFill>
                  <a:srgbClr val="FFFFFF"/>
                </a:solidFill>
                <a:latin typeface="Andalus" pitchFamily="18" charset="-78"/>
                <a:cs typeface="Andalus" pitchFamily="18" charset="-78"/>
              </a:rPr>
              <a:t>atau</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agensi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Newsindex</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kadangkadang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bahkan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individu</a:t>
            </a:r>
            <a:r>
              <a:rPr lang="en-US" sz="2000" dirty="0">
                <a:solidFill>
                  <a:srgbClr val="FFFFFF"/>
                </a:solidFill>
                <a:latin typeface="Andalus" pitchFamily="18" charset="-78"/>
                <a:cs typeface="Andalus" pitchFamily="18" charset="-78"/>
              </a:rPr>
              <a:t> yang </a:t>
            </a:r>
            <a:r>
              <a:rPr lang="en-US" sz="2000" dirty="0" err="1">
                <a:solidFill>
                  <a:srgbClr val="FFFFFF"/>
                </a:solidFill>
                <a:latin typeface="Andalus" pitchFamily="18" charset="-78"/>
                <a:cs typeface="Andalus" pitchFamily="18" charset="-78"/>
              </a:rPr>
              <a:t>melakukan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usaha</a:t>
            </a:r>
            <a:r>
              <a:rPr lang="en-US" sz="2000" dirty="0">
                <a:solidFill>
                  <a:srgbClr val="FFFFFF"/>
                </a:solidFill>
                <a:latin typeface="Andalus" pitchFamily="18" charset="-78"/>
                <a:cs typeface="Andalus" pitchFamily="18" charset="-78"/>
              </a:rPr>
              <a:t> (Paperboy). Di </a:t>
            </a:r>
            <a:r>
              <a:rPr lang="en-US" sz="2000" dirty="0" err="1">
                <a:solidFill>
                  <a:srgbClr val="FFFFFF"/>
                </a:solidFill>
                <a:latin typeface="Andalus" pitchFamily="18" charset="-78"/>
                <a:cs typeface="Andalus" pitchFamily="18" charset="-78"/>
              </a:rPr>
              <a:t>sini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jurnalis</a:t>
            </a:r>
            <a:r>
              <a:rPr lang="en-US" sz="2000" dirty="0">
                <a:solidFill>
                  <a:srgbClr val="FFFFFF"/>
                </a:solidFill>
                <a:latin typeface="Andalus" pitchFamily="18" charset="-78"/>
                <a:cs typeface="Andalus" pitchFamily="18" charset="-78"/>
              </a:rPr>
              <a:t> online </a:t>
            </a:r>
            <a:r>
              <a:rPr lang="en-US" sz="2000" dirty="0" err="1">
                <a:solidFill>
                  <a:srgbClr val="FFFFFF"/>
                </a:solidFill>
                <a:latin typeface="Andalus" pitchFamily="18" charset="-78"/>
                <a:cs typeface="Andalus" pitchFamily="18" charset="-78"/>
              </a:rPr>
              <a:t>menawarkan</a:t>
            </a:r>
            <a:r>
              <a:rPr lang="en-US" sz="2000" dirty="0">
                <a:solidFill>
                  <a:srgbClr val="FFFFFF"/>
                </a:solidFill>
                <a:latin typeface="Andalus" pitchFamily="18" charset="-78"/>
                <a:cs typeface="Andalus" pitchFamily="18" charset="-78"/>
              </a:rPr>
              <a:t> links yang </a:t>
            </a:r>
            <a:r>
              <a:rPr lang="en-US" sz="2000" dirty="0" err="1">
                <a:solidFill>
                  <a:srgbClr val="FFFFFF"/>
                </a:solidFill>
                <a:latin typeface="Andalus" pitchFamily="18" charset="-78"/>
                <a:cs typeface="Andalus" pitchFamily="18" charset="-78"/>
              </a:rPr>
              <a:t>mendalam</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ke</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situs-situs</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berita</a:t>
            </a:r>
            <a:r>
              <a:rPr lang="en-US" sz="2000" dirty="0">
                <a:solidFill>
                  <a:srgbClr val="FFFFFF"/>
                </a:solidFill>
                <a:latin typeface="Andalus" pitchFamily="18" charset="-78"/>
                <a:cs typeface="Andalus" pitchFamily="18" charset="-78"/>
              </a:rPr>
              <a:t> yang </a:t>
            </a:r>
            <a:r>
              <a:rPr lang="en-US" sz="2000" dirty="0" err="1">
                <a:solidFill>
                  <a:srgbClr val="FFFFFF"/>
                </a:solidFill>
                <a:latin typeface="Andalus" pitchFamily="18" charset="-78"/>
                <a:cs typeface="Andalus" pitchFamily="18" charset="-78"/>
              </a:rPr>
              <a:t>ada</a:t>
            </a:r>
            <a:r>
              <a:rPr lang="en-US" sz="2000" dirty="0">
                <a:solidFill>
                  <a:srgbClr val="FFFFFF"/>
                </a:solidFill>
                <a:latin typeface="Andalus" pitchFamily="18" charset="-78"/>
                <a:cs typeface="Andalus" pitchFamily="18" charset="-78"/>
              </a:rPr>
              <a:t> di </a:t>
            </a:r>
            <a:r>
              <a:rPr lang="en-US" sz="2000" dirty="0" err="1">
                <a:solidFill>
                  <a:srgbClr val="FFFFFF"/>
                </a:solidFill>
                <a:latin typeface="Andalus" pitchFamily="18" charset="-78"/>
                <a:cs typeface="Andalus" pitchFamily="18" charset="-78"/>
              </a:rPr>
              <a:t>manapun</a:t>
            </a:r>
            <a:r>
              <a:rPr lang="en-US" sz="2000" dirty="0">
                <a:solidFill>
                  <a:srgbClr val="FFFFFF"/>
                </a:solidFill>
                <a:latin typeface="Andalus" pitchFamily="18" charset="-78"/>
                <a:cs typeface="Andalus" pitchFamily="18" charset="-78"/>
              </a:rPr>
              <a:t> di World Wide Web. Links </a:t>
            </a:r>
            <a:r>
              <a:rPr lang="en-US" sz="2000" dirty="0" err="1">
                <a:solidFill>
                  <a:srgbClr val="FFFFFF"/>
                </a:solidFill>
                <a:latin typeface="Andalus" pitchFamily="18" charset="-78"/>
                <a:cs typeface="Andalus" pitchFamily="18" charset="-78"/>
              </a:rPr>
              <a:t>tersebut</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kadang-kadang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dikategorisasi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bahkan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diberi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catatan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oleh</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tim</a:t>
            </a:r>
            <a:r>
              <a:rPr lang="en-US" sz="2000" dirty="0">
                <a:solidFill>
                  <a:srgbClr val="FFFFFF"/>
                </a:solidFill>
                <a:latin typeface="Andalus" pitchFamily="18" charset="-78"/>
                <a:cs typeface="Andalus" pitchFamily="18" charset="-78"/>
              </a:rPr>
              <a:t> editorial. </a:t>
            </a:r>
            <a:r>
              <a:rPr lang="en-US" sz="2000" dirty="0" err="1">
                <a:solidFill>
                  <a:srgbClr val="FFFFFF"/>
                </a:solidFill>
                <a:latin typeface="Andalus" pitchFamily="18" charset="-78"/>
                <a:cs typeface="Andalus" pitchFamily="18" charset="-78"/>
              </a:rPr>
              <a:t>Situs-situs</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semacam</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ini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umumnya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tidak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menawarkan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banyak</a:t>
            </a:r>
            <a:r>
              <a:rPr lang="en-US" sz="2000" dirty="0">
                <a:solidFill>
                  <a:srgbClr val="FFFFFF"/>
                </a:solidFill>
                <a:latin typeface="Andalus" pitchFamily="18" charset="-78"/>
                <a:cs typeface="Andalus" pitchFamily="18" charset="-78"/>
              </a:rPr>
              <a:t> editorial content yang </a:t>
            </a:r>
            <a:r>
              <a:rPr lang="en-US" sz="2000" dirty="0" err="1">
                <a:solidFill>
                  <a:srgbClr val="FFFFFF"/>
                </a:solidFill>
                <a:latin typeface="Andalus" pitchFamily="18" charset="-78"/>
                <a:cs typeface="Andalus" pitchFamily="18" charset="-78"/>
              </a:rPr>
              <a:t>diproduksi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sendiri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namun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terkadang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menawarkan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ruang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untuk</a:t>
            </a:r>
            <a:r>
              <a:rPr lang="en-US" sz="2000" dirty="0">
                <a:solidFill>
                  <a:srgbClr val="FFFFFF"/>
                </a:solidFill>
                <a:latin typeface="Andalus" pitchFamily="18" charset="-78"/>
                <a:cs typeface="Andalus" pitchFamily="18" charset="-78"/>
              </a:rPr>
              <a:t> chatting </a:t>
            </a:r>
            <a:r>
              <a:rPr lang="en-US" sz="2000" dirty="0" err="1">
                <a:solidFill>
                  <a:srgbClr val="FFFFFF"/>
                </a:solidFill>
                <a:latin typeface="Andalus" pitchFamily="18" charset="-78"/>
                <a:cs typeface="Andalus" pitchFamily="18" charset="-78"/>
              </a:rPr>
              <a:t>atau</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bertukar</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berita</a:t>
            </a:r>
            <a:r>
              <a:rPr lang="en-US" sz="2000" dirty="0">
                <a:solidFill>
                  <a:srgbClr val="FFFFFF"/>
                </a:solidFill>
                <a:latin typeface="Andalus" pitchFamily="18" charset="-78"/>
                <a:cs typeface="Andalus" pitchFamily="18" charset="-78"/>
              </a:rPr>
              <a:t>, tips </a:t>
            </a:r>
            <a:r>
              <a:rPr lang="en-US" sz="2000" dirty="0" err="1">
                <a:solidFill>
                  <a:srgbClr val="FFFFFF"/>
                </a:solidFill>
                <a:latin typeface="Andalus" pitchFamily="18" charset="-78"/>
                <a:cs typeface="Andalus" pitchFamily="18" charset="-78"/>
              </a:rPr>
              <a:t>dan</a:t>
            </a:r>
            <a:r>
              <a:rPr lang="en-US" sz="2000" dirty="0">
                <a:solidFill>
                  <a:srgbClr val="FFFFFF"/>
                </a:solidFill>
                <a:latin typeface="Andalus" pitchFamily="18" charset="-78"/>
                <a:cs typeface="Andalus" pitchFamily="18" charset="-78"/>
              </a:rPr>
              <a:t> links </a:t>
            </a:r>
            <a:r>
              <a:rPr lang="en-US" sz="2000" dirty="0" err="1">
                <a:solidFill>
                  <a:srgbClr val="FFFFFF"/>
                </a:solidFill>
                <a:latin typeface="Andalus" pitchFamily="18" charset="-78"/>
                <a:cs typeface="Andalus" pitchFamily="18" charset="-78"/>
              </a:rPr>
              <a:t>untuk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publik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umum</a:t>
            </a:r>
            <a:r>
              <a:rPr lang="en-US" sz="2000" dirty="0">
                <a:solidFill>
                  <a:srgbClr val="FFFFFF"/>
                </a:solidFill>
                <a:latin typeface="Andalus" pitchFamily="18" charset="-78"/>
                <a:cs typeface="Andalus" pitchFamily="18" charset="-78"/>
              </a:rPr>
              <a:t>.</a:t>
            </a:r>
            <a:endParaRPr lang="en-US" sz="2000" dirty="0" smtClean="0">
              <a:solidFill>
                <a:srgbClr val="FFFFFF"/>
              </a:solidFill>
              <a:latin typeface="Andalus" pitchFamily="18" charset="-78"/>
              <a:cs typeface="Andalus" pitchFamily="18" charset="-78"/>
            </a:endParaRPr>
          </a:p>
        </p:txBody>
      </p:sp>
      <p:sp>
        <p:nvSpPr>
          <p:cNvPr id="6" name="Rectangle 5"/>
          <p:cNvSpPr/>
          <p:nvPr/>
        </p:nvSpPr>
        <p:spPr>
          <a:xfrm>
            <a:off x="1739155" y="620688"/>
            <a:ext cx="5718490" cy="553998"/>
          </a:xfrm>
          <a:prstGeom prst="rect">
            <a:avLst/>
          </a:prstGeom>
          <a:noFill/>
        </p:spPr>
        <p:txBody>
          <a:bodyPr wrap="none" lIns="91440" tIns="45720" rIns="91440" bIns="45720">
            <a:spAutoFit/>
          </a:bodyPr>
          <a:lstStyle/>
          <a:p>
            <a:pPr algn="ctr"/>
            <a:r>
              <a:rPr lang="id-ID" sz="3000" b="1" dirty="0" smtClean="0">
                <a:ln w="9525">
                  <a:solidFill>
                    <a:srgbClr val="FFFFFF"/>
                  </a:solidFill>
                  <a:prstDash val="solid"/>
                </a:ln>
                <a:solidFill>
                  <a:srgbClr val="FF000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INDEX &amp; CATEGORY SITE</a:t>
            </a:r>
            <a:endParaRPr lang="en-US" sz="3000" b="1" dirty="0">
              <a:ln w="9525">
                <a:solidFill>
                  <a:srgbClr val="FFFFFF"/>
                </a:solidFill>
                <a:prstDash val="solid"/>
              </a:ln>
              <a:solidFill>
                <a:srgbClr val="FF000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2003434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2" y="1340768"/>
            <a:ext cx="871296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just"/>
            <a:r>
              <a:rPr lang="id-ID" sz="2000" dirty="0">
                <a:solidFill>
                  <a:srgbClr val="FFFFFF"/>
                </a:solidFill>
                <a:latin typeface="Andalus" pitchFamily="18" charset="-78"/>
                <a:cs typeface="Andalus" pitchFamily="18" charset="-78"/>
              </a:rPr>
              <a:t>Ini adalah situs tentang media berita dan isu-isu media secara umum. Kadang-kadang dimaksudkan sebagai pengawas media (misalnya: Mediachannel, Freedomforum, Poynter’s Medianews). Kadangkadang juga dimaksudkan sebagai situs kategori dan indeks yang diperluas (seperti: European Journalism Center Medianews, Europemedia). Editorial content-nya sering diproduksi oleh berbagai jurnalis dan pada dasarnya mendiskusikan content lain, yang ditemukan di manapun di Internet. Content semacam itu didiskusikan dalam kerangka proses produksi media. ”Jurnalisme tentang jurnalisme” atau meta-journalism semacam ini cukup menjamur.</a:t>
            </a:r>
            <a:endParaRPr lang="en-US" sz="2000" dirty="0" smtClean="0">
              <a:solidFill>
                <a:srgbClr val="FFFFFF"/>
              </a:solidFill>
              <a:latin typeface="Andalus" pitchFamily="18" charset="-78"/>
              <a:cs typeface="Andalus" pitchFamily="18" charset="-78"/>
            </a:endParaRPr>
          </a:p>
        </p:txBody>
      </p:sp>
      <p:sp>
        <p:nvSpPr>
          <p:cNvPr id="6" name="Rectangle 5"/>
          <p:cNvSpPr/>
          <p:nvPr/>
        </p:nvSpPr>
        <p:spPr>
          <a:xfrm>
            <a:off x="1944695" y="620688"/>
            <a:ext cx="5307415" cy="553998"/>
          </a:xfrm>
          <a:prstGeom prst="rect">
            <a:avLst/>
          </a:prstGeom>
          <a:noFill/>
        </p:spPr>
        <p:txBody>
          <a:bodyPr wrap="none" lIns="91440" tIns="45720" rIns="91440" bIns="45720">
            <a:spAutoFit/>
          </a:bodyPr>
          <a:lstStyle/>
          <a:p>
            <a:pPr algn="ctr"/>
            <a:r>
              <a:rPr lang="id-ID" sz="3000" b="1" dirty="0" smtClean="0">
                <a:ln w="9525">
                  <a:solidFill>
                    <a:srgbClr val="FFFFFF"/>
                  </a:solidFill>
                  <a:prstDash val="solid"/>
                </a:ln>
                <a:solidFill>
                  <a:srgbClr val="FF000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META &amp; COMMENT SITE</a:t>
            </a:r>
            <a:endParaRPr lang="en-US" sz="3000" b="1" dirty="0">
              <a:ln w="9525">
                <a:solidFill>
                  <a:srgbClr val="FFFFFF"/>
                </a:solidFill>
                <a:prstDash val="solid"/>
              </a:ln>
              <a:solidFill>
                <a:srgbClr val="FF000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1523345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79512" y="1340768"/>
            <a:ext cx="871296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just"/>
            <a:r>
              <a:rPr lang="en-US" sz="2000" dirty="0" err="1">
                <a:solidFill>
                  <a:srgbClr val="FFFFFF"/>
                </a:solidFill>
                <a:latin typeface="Andalus" pitchFamily="18" charset="-78"/>
                <a:cs typeface="Andalus" pitchFamily="18" charset="-78"/>
              </a:rPr>
              <a:t>Ini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merupakan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situs-situs</a:t>
            </a:r>
            <a:r>
              <a:rPr lang="en-US" sz="2000" dirty="0">
                <a:solidFill>
                  <a:srgbClr val="FFFFFF"/>
                </a:solidFill>
                <a:latin typeface="Andalus" pitchFamily="18" charset="-78"/>
                <a:cs typeface="Andalus" pitchFamily="18" charset="-78"/>
              </a:rPr>
              <a:t> yang </a:t>
            </a:r>
            <a:r>
              <a:rPr lang="en-US" sz="2000" dirty="0" err="1">
                <a:solidFill>
                  <a:srgbClr val="FFFFFF"/>
                </a:solidFill>
                <a:latin typeface="Andalus" pitchFamily="18" charset="-78"/>
                <a:cs typeface="Andalus" pitchFamily="18" charset="-78"/>
              </a:rPr>
              <a:t>mengeksploitasi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tuntutan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publik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bagi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konektivitas</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dengan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menyediakan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sebuah</a:t>
            </a:r>
            <a:r>
              <a:rPr lang="en-US" sz="2000" dirty="0">
                <a:solidFill>
                  <a:srgbClr val="FFFFFF"/>
                </a:solidFill>
                <a:latin typeface="Andalus" pitchFamily="18" charset="-78"/>
                <a:cs typeface="Andalus" pitchFamily="18" charset="-78"/>
              </a:rPr>
              <a:t> platform </a:t>
            </a:r>
            <a:r>
              <a:rPr lang="en-US" sz="2000" dirty="0" err="1">
                <a:solidFill>
                  <a:srgbClr val="FFFFFF"/>
                </a:solidFill>
                <a:latin typeface="Andalus" pitchFamily="18" charset="-78"/>
                <a:cs typeface="Andalus" pitchFamily="18" charset="-78"/>
              </a:rPr>
              <a:t>untuk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mendiskusikan</a:t>
            </a:r>
            <a:r>
              <a:rPr lang="en-US" sz="2000" dirty="0">
                <a:solidFill>
                  <a:srgbClr val="FFFFFF"/>
                </a:solidFill>
                <a:latin typeface="Andalus" pitchFamily="18" charset="-78"/>
                <a:cs typeface="Andalus" pitchFamily="18" charset="-78"/>
              </a:rPr>
              <a:t> content yang </a:t>
            </a:r>
            <a:r>
              <a:rPr lang="en-US" sz="2000" dirty="0" err="1">
                <a:solidFill>
                  <a:srgbClr val="FFFFFF"/>
                </a:solidFill>
                <a:latin typeface="Andalus" pitchFamily="18" charset="-78"/>
                <a:cs typeface="Andalus" pitchFamily="18" charset="-78"/>
              </a:rPr>
              <a:t>ada</a:t>
            </a:r>
            <a:r>
              <a:rPr lang="en-US" sz="2000" dirty="0">
                <a:solidFill>
                  <a:srgbClr val="FFFFFF"/>
                </a:solidFill>
                <a:latin typeface="Andalus" pitchFamily="18" charset="-78"/>
                <a:cs typeface="Andalus" pitchFamily="18" charset="-78"/>
              </a:rPr>
              <a:t> di </a:t>
            </a:r>
            <a:r>
              <a:rPr lang="en-US" sz="2000" dirty="0" err="1">
                <a:solidFill>
                  <a:srgbClr val="FFFFFF"/>
                </a:solidFill>
                <a:latin typeface="Andalus" pitchFamily="18" charset="-78"/>
                <a:cs typeface="Andalus" pitchFamily="18" charset="-78"/>
              </a:rPr>
              <a:t>manapun</a:t>
            </a:r>
            <a:r>
              <a:rPr lang="en-US" sz="2000" dirty="0">
                <a:solidFill>
                  <a:srgbClr val="FFFFFF"/>
                </a:solidFill>
                <a:latin typeface="Andalus" pitchFamily="18" charset="-78"/>
                <a:cs typeface="Andalus" pitchFamily="18" charset="-78"/>
              </a:rPr>
              <a:t> di Internet. Dan </a:t>
            </a:r>
            <a:r>
              <a:rPr lang="en-US" sz="2000" dirty="0" err="1">
                <a:solidFill>
                  <a:srgbClr val="FFFFFF"/>
                </a:solidFill>
                <a:latin typeface="Andalus" pitchFamily="18" charset="-78"/>
                <a:cs typeface="Andalus" pitchFamily="18" charset="-78"/>
              </a:rPr>
              <a:t>kesuksesan</a:t>
            </a:r>
            <a:r>
              <a:rPr lang="en-US" sz="2000" dirty="0">
                <a:solidFill>
                  <a:srgbClr val="FFFFFF"/>
                </a:solidFill>
                <a:latin typeface="Andalus" pitchFamily="18" charset="-78"/>
                <a:cs typeface="Andalus" pitchFamily="18" charset="-78"/>
              </a:rPr>
              <a:t> Internet </a:t>
            </a:r>
            <a:r>
              <a:rPr lang="en-US" sz="2000" dirty="0" err="1">
                <a:solidFill>
                  <a:srgbClr val="FFFFFF"/>
                </a:solidFill>
                <a:latin typeface="Andalus" pitchFamily="18" charset="-78"/>
                <a:cs typeface="Andalus" pitchFamily="18" charset="-78"/>
              </a:rPr>
              <a:t>pada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dasarnya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memang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disebabkan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karena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publik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ingin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berkoneksi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atau</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berhubungan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dengan</a:t>
            </a:r>
            <a:r>
              <a:rPr lang="en-US" sz="2000" dirty="0">
                <a:solidFill>
                  <a:srgbClr val="FFFFFF"/>
                </a:solidFill>
                <a:latin typeface="Andalus" pitchFamily="18" charset="-78"/>
                <a:cs typeface="Andalus" pitchFamily="18" charset="-78"/>
              </a:rPr>
              <a:t> orang lain, </a:t>
            </a:r>
            <a:r>
              <a:rPr lang="en-US" sz="2000" dirty="0" err="1">
                <a:solidFill>
                  <a:srgbClr val="FFFFFF"/>
                </a:solidFill>
                <a:latin typeface="Andalus" pitchFamily="18" charset="-78"/>
                <a:cs typeface="Andalus" pitchFamily="18" charset="-78"/>
              </a:rPr>
              <a:t>dalam</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tingkatan</a:t>
            </a:r>
            <a:r>
              <a:rPr lang="en-US" sz="2000" dirty="0">
                <a:solidFill>
                  <a:srgbClr val="FFFFFF"/>
                </a:solidFill>
                <a:latin typeface="Andalus" pitchFamily="18" charset="-78"/>
                <a:cs typeface="Andalus" pitchFamily="18" charset="-78"/>
              </a:rPr>
              <a:t> global yang </a:t>
            </a:r>
            <a:r>
              <a:rPr lang="en-US" sz="2000" dirty="0" err="1">
                <a:solidFill>
                  <a:srgbClr val="FFFFFF"/>
                </a:solidFill>
                <a:latin typeface="Andalus" pitchFamily="18" charset="-78"/>
                <a:cs typeface="Andalus" pitchFamily="18" charset="-78"/>
              </a:rPr>
              <a:t>tanpa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batas</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Situs</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semacam</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ini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bisa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dibilang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memanfaatkan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potensi</a:t>
            </a:r>
            <a:r>
              <a:rPr lang="en-US" sz="2000" dirty="0">
                <a:solidFill>
                  <a:srgbClr val="FFFFFF"/>
                </a:solidFill>
                <a:latin typeface="Andalus" pitchFamily="18" charset="-78"/>
                <a:cs typeface="Andalus" pitchFamily="18" charset="-78"/>
              </a:rPr>
              <a:t> Internet, </a:t>
            </a:r>
            <a:r>
              <a:rPr lang="en-US" sz="2000" dirty="0" err="1">
                <a:solidFill>
                  <a:srgbClr val="FFFFFF"/>
                </a:solidFill>
                <a:latin typeface="Andalus" pitchFamily="18" charset="-78"/>
                <a:cs typeface="Andalus" pitchFamily="18" charset="-78"/>
              </a:rPr>
              <a:t>sebagai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sarana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untuk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bertukar</a:t>
            </a:r>
            <a:r>
              <a:rPr lang="en-US" sz="2000" dirty="0">
                <a:solidFill>
                  <a:srgbClr val="FFFFFF"/>
                </a:solidFill>
                <a:latin typeface="Andalus" pitchFamily="18" charset="-78"/>
                <a:cs typeface="Andalus" pitchFamily="18" charset="-78"/>
              </a:rPr>
              <a:t> ide, </a:t>
            </a:r>
            <a:r>
              <a:rPr lang="en-US" sz="2000" dirty="0" err="1">
                <a:solidFill>
                  <a:srgbClr val="FFFFFF"/>
                </a:solidFill>
                <a:latin typeface="Andalus" pitchFamily="18" charset="-78"/>
                <a:cs typeface="Andalus" pitchFamily="18" charset="-78"/>
              </a:rPr>
              <a:t>cerita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dan</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sebagainya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Kadang-kadang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dipilih</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suatu</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tema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spesifik</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seperti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aktivitas</a:t>
            </a:r>
            <a:r>
              <a:rPr lang="en-US" sz="2000" dirty="0">
                <a:solidFill>
                  <a:srgbClr val="FFFFFF"/>
                </a:solidFill>
                <a:latin typeface="Andalus" pitchFamily="18" charset="-78"/>
                <a:cs typeface="Andalus" pitchFamily="18" charset="-78"/>
              </a:rPr>
              <a:t> anti-</a:t>
            </a:r>
            <a:r>
              <a:rPr lang="en-US" sz="2000" dirty="0" err="1">
                <a:solidFill>
                  <a:srgbClr val="FFFFFF"/>
                </a:solidFill>
                <a:latin typeface="Andalus" pitchFamily="18" charset="-78"/>
                <a:cs typeface="Andalus" pitchFamily="18" charset="-78"/>
              </a:rPr>
              <a:t>globalisasi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berskala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dunia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situs</a:t>
            </a:r>
            <a:r>
              <a:rPr lang="en-US" sz="2000" dirty="0">
                <a:solidFill>
                  <a:srgbClr val="FFFFFF"/>
                </a:solidFill>
                <a:latin typeface="Andalus" pitchFamily="18" charset="-78"/>
                <a:cs typeface="Andalus" pitchFamily="18" charset="-78"/>
              </a:rPr>
              <a:t> Independent Media Centers, </a:t>
            </a:r>
            <a:r>
              <a:rPr lang="en-US" sz="2000" dirty="0" err="1">
                <a:solidFill>
                  <a:srgbClr val="FFFFFF"/>
                </a:solidFill>
                <a:latin typeface="Andalus" pitchFamily="18" charset="-78"/>
                <a:cs typeface="Andalus" pitchFamily="18" charset="-78"/>
              </a:rPr>
              <a:t>atau</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umumnya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dikenal</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sebagai</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Indymedia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atau</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berita-berita</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tentang</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komputer</a:t>
            </a:r>
            <a:r>
              <a:rPr lang="en-US" sz="2000" dirty="0">
                <a:solidFill>
                  <a:srgbClr val="FFFFFF"/>
                </a:solidFill>
                <a:latin typeface="Andalus" pitchFamily="18" charset="-78"/>
                <a:cs typeface="Andalus" pitchFamily="18" charset="-78"/>
              </a:rPr>
              <a:t> (</a:t>
            </a:r>
            <a:r>
              <a:rPr lang="en-US" sz="2000" dirty="0" err="1">
                <a:solidFill>
                  <a:srgbClr val="FFFFFF"/>
                </a:solidFill>
                <a:latin typeface="Andalus" pitchFamily="18" charset="-78"/>
                <a:cs typeface="Andalus" pitchFamily="18" charset="-78"/>
              </a:rPr>
              <a:t>situs</a:t>
            </a:r>
            <a:r>
              <a:rPr lang="en-US" sz="2000" dirty="0">
                <a:solidFill>
                  <a:srgbClr val="FFFFFF"/>
                </a:solidFill>
                <a:latin typeface="Andalus" pitchFamily="18" charset="-78"/>
                <a:cs typeface="Andalus" pitchFamily="18" charset="-78"/>
              </a:rPr>
              <a:t> </a:t>
            </a:r>
            <a:r>
              <a:rPr lang="id-ID" sz="2000" smtClean="0">
                <a:solidFill>
                  <a:srgbClr val="FFFFFF"/>
                </a:solidFill>
                <a:latin typeface="Andalus" pitchFamily="18" charset="-78"/>
                <a:cs typeface="Andalus" pitchFamily="18" charset="-78"/>
              </a:rPr>
              <a:t>Indymedia dan </a:t>
            </a:r>
            <a:r>
              <a:rPr lang="en-US" sz="2000" smtClean="0">
                <a:solidFill>
                  <a:srgbClr val="FFFFFF"/>
                </a:solidFill>
                <a:latin typeface="Andalus" pitchFamily="18" charset="-78"/>
                <a:cs typeface="Andalus" pitchFamily="18" charset="-78"/>
              </a:rPr>
              <a:t>Slashdot</a:t>
            </a:r>
            <a:r>
              <a:rPr lang="en-US" sz="2000" dirty="0">
                <a:solidFill>
                  <a:srgbClr val="FFFFFF"/>
                </a:solidFill>
                <a:latin typeface="Andalus" pitchFamily="18" charset="-78"/>
                <a:cs typeface="Andalus" pitchFamily="18" charset="-78"/>
              </a:rPr>
              <a:t>).</a:t>
            </a:r>
            <a:endParaRPr lang="en-US" sz="2000" dirty="0" smtClean="0">
              <a:solidFill>
                <a:srgbClr val="FFFFFF"/>
              </a:solidFill>
              <a:latin typeface="Andalus" pitchFamily="18" charset="-78"/>
              <a:cs typeface="Andalus" pitchFamily="18" charset="-78"/>
            </a:endParaRPr>
          </a:p>
        </p:txBody>
      </p:sp>
      <p:sp>
        <p:nvSpPr>
          <p:cNvPr id="6" name="Rectangle 5"/>
          <p:cNvSpPr/>
          <p:nvPr/>
        </p:nvSpPr>
        <p:spPr>
          <a:xfrm>
            <a:off x="1569374" y="620688"/>
            <a:ext cx="6058070" cy="553998"/>
          </a:xfrm>
          <a:prstGeom prst="rect">
            <a:avLst/>
          </a:prstGeom>
          <a:noFill/>
        </p:spPr>
        <p:txBody>
          <a:bodyPr wrap="none" lIns="91440" tIns="45720" rIns="91440" bIns="45720">
            <a:spAutoFit/>
          </a:bodyPr>
          <a:lstStyle/>
          <a:p>
            <a:pPr algn="ctr"/>
            <a:r>
              <a:rPr lang="id-ID" sz="3000" b="1" dirty="0" smtClean="0">
                <a:ln w="9525">
                  <a:solidFill>
                    <a:srgbClr val="FFFFFF"/>
                  </a:solidFill>
                  <a:prstDash val="solid"/>
                </a:ln>
                <a:solidFill>
                  <a:srgbClr val="FF000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rPr>
              <a:t>SHARE &amp; DISCUSSION SITE</a:t>
            </a:r>
            <a:endParaRPr lang="en-US" sz="3000" b="1" dirty="0">
              <a:ln w="9525">
                <a:solidFill>
                  <a:srgbClr val="FFFFFF"/>
                </a:solidFill>
                <a:prstDash val="solid"/>
              </a:ln>
              <a:solidFill>
                <a:srgbClr val="FF0000"/>
              </a:solidFill>
              <a:effectLst>
                <a:outerShdw blurRad="12700" dist="38100" dir="2700000" algn="tl" rotWithShape="0">
                  <a:srgbClr val="FFFFFF">
                    <a:lumMod val="50000"/>
                  </a:srgbClr>
                </a:outerShdw>
                <a:reflection blurRad="6350" stA="55000" endA="300" endPos="455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1073678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6769" y="908720"/>
            <a:ext cx="4713783" cy="1080120"/>
          </a:xfrm>
        </p:spPr>
        <p:txBody>
          <a:bodyPr>
            <a:normAutofit fontScale="90000"/>
          </a:bodyPr>
          <a:lstStyle/>
          <a:p>
            <a:pPr marL="342900" lvl="0" indent="-342900" algn="ctr">
              <a:lnSpc>
                <a:spcPct val="115000"/>
              </a:lnSpc>
              <a:spcBef>
                <a:spcPts val="0"/>
              </a:spcBef>
            </a:pPr>
            <a:r>
              <a:rPr lang="id-ID" sz="2400" b="0" cap="none" dirty="0" smtClean="0">
                <a:solidFill>
                  <a:prstClr val="black"/>
                </a:solidFill>
                <a:latin typeface="Aharoni" pitchFamily="2" charset="-79"/>
                <a:ea typeface="Calibri"/>
                <a:cs typeface="Aharoni" pitchFamily="2" charset="-79"/>
              </a:rPr>
              <a:t> Prinsip </a:t>
            </a:r>
            <a:r>
              <a:rPr lang="id-ID" sz="2400" b="0" cap="none" dirty="0">
                <a:solidFill>
                  <a:prstClr val="black"/>
                </a:solidFill>
                <a:latin typeface="Aharoni" pitchFamily="2" charset="-79"/>
                <a:ea typeface="Calibri"/>
                <a:cs typeface="Aharoni" pitchFamily="2" charset="-79"/>
              </a:rPr>
              <a:t>Dasar </a:t>
            </a:r>
            <a:r>
              <a:rPr lang="id-ID" sz="2400" b="0" cap="none" dirty="0" smtClean="0">
                <a:solidFill>
                  <a:prstClr val="black"/>
                </a:solidFill>
                <a:latin typeface="Aharoni" pitchFamily="2" charset="-79"/>
                <a:ea typeface="Calibri"/>
                <a:cs typeface="Aharoni" pitchFamily="2" charset="-79"/>
              </a:rPr>
              <a:t/>
            </a:r>
            <a:br>
              <a:rPr lang="id-ID" sz="2400" b="0" cap="none" dirty="0" smtClean="0">
                <a:solidFill>
                  <a:prstClr val="black"/>
                </a:solidFill>
                <a:latin typeface="Aharoni" pitchFamily="2" charset="-79"/>
                <a:ea typeface="Calibri"/>
                <a:cs typeface="Aharoni" pitchFamily="2" charset="-79"/>
              </a:rPr>
            </a:br>
            <a:r>
              <a:rPr lang="id-ID" sz="2400" b="0" cap="none" dirty="0" smtClean="0">
                <a:solidFill>
                  <a:prstClr val="black"/>
                </a:solidFill>
                <a:latin typeface="Aharoni" pitchFamily="2" charset="-79"/>
                <a:ea typeface="Calibri"/>
                <a:cs typeface="Aharoni" pitchFamily="2" charset="-79"/>
              </a:rPr>
              <a:t>Jurnalisme Online</a:t>
            </a:r>
            <a:r>
              <a:rPr lang="id-ID" sz="2000" b="0" cap="none" dirty="0">
                <a:solidFill>
                  <a:prstClr val="black"/>
                </a:solidFill>
                <a:latin typeface="Aharoni" pitchFamily="2" charset="-79"/>
                <a:ea typeface="Calibri"/>
                <a:cs typeface="Aharoni" pitchFamily="2" charset="-79"/>
              </a:rPr>
              <a:t/>
            </a:r>
            <a:br>
              <a:rPr lang="id-ID" sz="2000" b="0" cap="none" dirty="0">
                <a:solidFill>
                  <a:prstClr val="black"/>
                </a:solidFill>
                <a:latin typeface="Aharoni" pitchFamily="2" charset="-79"/>
                <a:ea typeface="Calibri"/>
                <a:cs typeface="Aharoni" pitchFamily="2" charset="-79"/>
              </a:rPr>
            </a:br>
            <a:r>
              <a:rPr lang="id-ID" sz="2400" b="0" cap="none" dirty="0" smtClean="0">
                <a:solidFill>
                  <a:prstClr val="black"/>
                </a:solidFill>
                <a:latin typeface="Aharoni" pitchFamily="2" charset="-79"/>
                <a:ea typeface="Calibri"/>
                <a:cs typeface="Aharoni" pitchFamily="2" charset="-79"/>
              </a:rPr>
              <a:t> </a:t>
            </a:r>
            <a:endParaRPr lang="id-ID" sz="2000" b="0" cap="none" dirty="0">
              <a:solidFill>
                <a:prstClr val="black"/>
              </a:solidFill>
              <a:latin typeface="Aharoni" pitchFamily="2" charset="-79"/>
              <a:ea typeface="Calibri"/>
              <a:cs typeface="Aharoni" pitchFamily="2" charset="-79"/>
            </a:endParaRPr>
          </a:p>
        </p:txBody>
      </p:sp>
      <p:sp>
        <p:nvSpPr>
          <p:cNvPr id="3" name="Text Placeholder 2"/>
          <p:cNvSpPr>
            <a:spLocks noGrp="1"/>
          </p:cNvSpPr>
          <p:nvPr>
            <p:ph type="body" idx="1"/>
          </p:nvPr>
        </p:nvSpPr>
        <p:spPr>
          <a:xfrm>
            <a:off x="467544" y="476672"/>
            <a:ext cx="4032448" cy="5256583"/>
          </a:xfrm>
        </p:spPr>
        <p:txBody>
          <a:bodyPr/>
          <a:lstStyle/>
          <a:p>
            <a:pPr>
              <a:lnSpc>
                <a:spcPct val="115000"/>
              </a:lnSpc>
              <a:spcAft>
                <a:spcPts val="0"/>
              </a:spcAft>
            </a:pPr>
            <a:r>
              <a:rPr lang="id-ID" dirty="0">
                <a:solidFill>
                  <a:schemeClr val="tx1"/>
                </a:solidFill>
                <a:latin typeface="inherit"/>
                <a:ea typeface="Times New Roman"/>
                <a:cs typeface="Times New Roman"/>
              </a:rPr>
              <a:t>pendapat </a:t>
            </a:r>
            <a:r>
              <a:rPr lang="id-ID" u="sng" dirty="0">
                <a:solidFill>
                  <a:schemeClr val="tx1"/>
                </a:solidFill>
                <a:latin typeface="inherit"/>
                <a:ea typeface="Times New Roman"/>
                <a:cs typeface="Times New Roman"/>
                <a:hlinkClick r:id="rId3"/>
              </a:rPr>
              <a:t>Paul Bradshaw</a:t>
            </a:r>
            <a:r>
              <a:rPr lang="id-ID" dirty="0">
                <a:solidFill>
                  <a:schemeClr val="tx1"/>
                </a:solidFill>
                <a:latin typeface="inherit"/>
                <a:ea typeface="Times New Roman"/>
                <a:cs typeface="Times New Roman"/>
              </a:rPr>
              <a:t> dalam “</a:t>
            </a:r>
            <a:r>
              <a:rPr lang="id-ID" i="1" u="sng" dirty="0">
                <a:solidFill>
                  <a:schemeClr val="tx1"/>
                </a:solidFill>
                <a:latin typeface="inherit"/>
                <a:ea typeface="Times New Roman"/>
                <a:cs typeface="Times New Roman"/>
                <a:hlinkClick r:id="rId4"/>
              </a:rPr>
              <a:t>BASIC Principles of Online Journalism</a:t>
            </a:r>
            <a:r>
              <a:rPr lang="id-ID" i="1" dirty="0">
                <a:solidFill>
                  <a:schemeClr val="tx1"/>
                </a:solidFill>
                <a:latin typeface="inherit"/>
                <a:ea typeface="Times New Roman"/>
                <a:cs typeface="Times New Roman"/>
              </a:rPr>
              <a:t>"</a:t>
            </a:r>
            <a:r>
              <a:rPr lang="id-ID" dirty="0">
                <a:solidFill>
                  <a:schemeClr val="tx1"/>
                </a:solidFill>
                <a:latin typeface="inherit"/>
                <a:ea typeface="Times New Roman"/>
                <a:cs typeface="Times New Roman"/>
              </a:rPr>
              <a:t> yang menyebutkan bahwa ada lima prinsip dasar jurnalistik online dapat kita jadikan acuan. Kelima prinsip tersebut tergabung dalam kata </a:t>
            </a:r>
            <a:r>
              <a:rPr lang="id-ID" b="1" u="sng" dirty="0">
                <a:solidFill>
                  <a:schemeClr val="tx1"/>
                </a:solidFill>
                <a:latin typeface="inherit"/>
                <a:ea typeface="Times New Roman"/>
                <a:cs typeface="Times New Roman"/>
                <a:hlinkClick r:id="rId5"/>
              </a:rPr>
              <a:t>B</a:t>
            </a:r>
            <a:r>
              <a:rPr lang="id-ID" b="1" u="sng" dirty="0">
                <a:solidFill>
                  <a:schemeClr val="tx1"/>
                </a:solidFill>
                <a:latin typeface="inherit"/>
                <a:ea typeface="Times New Roman"/>
                <a:cs typeface="Times New Roman"/>
                <a:hlinkClick r:id="rId6"/>
              </a:rPr>
              <a:t>A</a:t>
            </a:r>
            <a:r>
              <a:rPr lang="id-ID" b="1" u="sng" dirty="0">
                <a:solidFill>
                  <a:schemeClr val="tx1"/>
                </a:solidFill>
                <a:latin typeface="inherit"/>
                <a:ea typeface="Times New Roman"/>
                <a:cs typeface="Times New Roman"/>
                <a:hlinkClick r:id="rId7"/>
              </a:rPr>
              <a:t>S</a:t>
            </a:r>
            <a:r>
              <a:rPr lang="id-ID" b="1" u="sng" dirty="0">
                <a:solidFill>
                  <a:schemeClr val="tx1"/>
                </a:solidFill>
                <a:latin typeface="inherit"/>
                <a:ea typeface="Times New Roman"/>
                <a:cs typeface="Times New Roman"/>
                <a:hlinkClick r:id="rId8"/>
              </a:rPr>
              <a:t>I</a:t>
            </a:r>
            <a:r>
              <a:rPr lang="id-ID" b="1" u="sng" dirty="0">
                <a:solidFill>
                  <a:schemeClr val="tx1"/>
                </a:solidFill>
                <a:latin typeface="inherit"/>
                <a:ea typeface="Times New Roman"/>
                <a:cs typeface="Times New Roman"/>
                <a:hlinkClick r:id="rId9"/>
              </a:rPr>
              <a:t>C</a:t>
            </a:r>
            <a:r>
              <a:rPr lang="id-ID" dirty="0">
                <a:solidFill>
                  <a:schemeClr val="tx1"/>
                </a:solidFill>
                <a:latin typeface="inherit"/>
                <a:ea typeface="Times New Roman"/>
                <a:cs typeface="Times New Roman"/>
              </a:rPr>
              <a:t>, yakni </a:t>
            </a:r>
            <a:r>
              <a:rPr lang="id-ID" i="1" dirty="0">
                <a:solidFill>
                  <a:schemeClr val="tx1"/>
                </a:solidFill>
                <a:latin typeface="inherit"/>
                <a:ea typeface="Times New Roman"/>
                <a:cs typeface="Times New Roman"/>
              </a:rPr>
              <a:t>Brevity</a:t>
            </a:r>
            <a:r>
              <a:rPr lang="id-ID" dirty="0">
                <a:solidFill>
                  <a:schemeClr val="tx1"/>
                </a:solidFill>
                <a:latin typeface="inherit"/>
                <a:ea typeface="Times New Roman"/>
                <a:cs typeface="Times New Roman"/>
              </a:rPr>
              <a:t>, </a:t>
            </a:r>
            <a:r>
              <a:rPr lang="id-ID" i="1" dirty="0">
                <a:solidFill>
                  <a:schemeClr val="tx1"/>
                </a:solidFill>
                <a:latin typeface="inherit"/>
                <a:ea typeface="Times New Roman"/>
                <a:cs typeface="Times New Roman"/>
              </a:rPr>
              <a:t>Adaptability</a:t>
            </a:r>
            <a:r>
              <a:rPr lang="id-ID" dirty="0">
                <a:solidFill>
                  <a:schemeClr val="tx1"/>
                </a:solidFill>
                <a:latin typeface="inherit"/>
                <a:ea typeface="Times New Roman"/>
                <a:cs typeface="Times New Roman"/>
              </a:rPr>
              <a:t>, </a:t>
            </a:r>
            <a:r>
              <a:rPr lang="id-ID" i="1" dirty="0">
                <a:solidFill>
                  <a:schemeClr val="tx1"/>
                </a:solidFill>
                <a:latin typeface="inherit"/>
                <a:ea typeface="Times New Roman"/>
                <a:cs typeface="Times New Roman"/>
              </a:rPr>
              <a:t>Scannability</a:t>
            </a:r>
            <a:r>
              <a:rPr lang="id-ID" dirty="0">
                <a:solidFill>
                  <a:schemeClr val="tx1"/>
                </a:solidFill>
                <a:latin typeface="inherit"/>
                <a:ea typeface="Times New Roman"/>
                <a:cs typeface="Times New Roman"/>
              </a:rPr>
              <a:t>, </a:t>
            </a:r>
            <a:r>
              <a:rPr lang="id-ID" i="1" dirty="0">
                <a:solidFill>
                  <a:schemeClr val="tx1"/>
                </a:solidFill>
                <a:latin typeface="inherit"/>
                <a:ea typeface="Times New Roman"/>
                <a:cs typeface="Times New Roman"/>
              </a:rPr>
              <a:t>Interactivity</a:t>
            </a:r>
            <a:r>
              <a:rPr lang="id-ID" dirty="0">
                <a:solidFill>
                  <a:schemeClr val="tx1"/>
                </a:solidFill>
                <a:latin typeface="inherit"/>
                <a:ea typeface="Times New Roman"/>
                <a:cs typeface="Times New Roman"/>
              </a:rPr>
              <a:t>, </a:t>
            </a:r>
            <a:r>
              <a:rPr lang="id-ID" i="1" dirty="0">
                <a:solidFill>
                  <a:schemeClr val="tx1"/>
                </a:solidFill>
                <a:latin typeface="inherit"/>
                <a:ea typeface="Times New Roman"/>
                <a:cs typeface="Times New Roman"/>
              </a:rPr>
              <a:t>Community</a:t>
            </a:r>
            <a:r>
              <a:rPr lang="id-ID" dirty="0">
                <a:solidFill>
                  <a:schemeClr val="tx1"/>
                </a:solidFill>
                <a:latin typeface="inherit"/>
                <a:ea typeface="Times New Roman"/>
                <a:cs typeface="Times New Roman"/>
              </a:rPr>
              <a:t>  dan </a:t>
            </a:r>
            <a:r>
              <a:rPr lang="id-ID" i="1" dirty="0">
                <a:solidFill>
                  <a:schemeClr val="tx1"/>
                </a:solidFill>
                <a:latin typeface="inherit"/>
                <a:ea typeface="Times New Roman"/>
                <a:cs typeface="Times New Roman"/>
              </a:rPr>
              <a:t>Conversation</a:t>
            </a:r>
            <a:r>
              <a:rPr lang="id-ID" dirty="0">
                <a:solidFill>
                  <a:schemeClr val="tx1"/>
                </a:solidFill>
                <a:latin typeface="inherit"/>
                <a:ea typeface="Times New Roman"/>
                <a:cs typeface="Times New Roman"/>
              </a:rPr>
              <a:t>.</a:t>
            </a:r>
            <a:endParaRPr lang="id-ID" sz="1800" dirty="0">
              <a:solidFill>
                <a:schemeClr val="tx1"/>
              </a:solidFill>
              <a:ea typeface="Calibri"/>
              <a:cs typeface="Times New Roman"/>
            </a:endParaRPr>
          </a:p>
          <a:p>
            <a:pPr>
              <a:lnSpc>
                <a:spcPct val="115000"/>
              </a:lnSpc>
              <a:spcAft>
                <a:spcPts val="0"/>
              </a:spcAft>
            </a:pPr>
            <a:r>
              <a:rPr lang="id-ID" dirty="0">
                <a:solidFill>
                  <a:schemeClr val="tx1"/>
                </a:solidFill>
                <a:latin typeface="Times New Roman"/>
                <a:ea typeface="Times New Roman"/>
                <a:cs typeface="Times New Roman"/>
              </a:rPr>
              <a:t> </a:t>
            </a:r>
            <a:endParaRPr lang="id-ID" sz="1800" dirty="0">
              <a:solidFill>
                <a:schemeClr val="tx1"/>
              </a:solidFill>
              <a:ea typeface="Calibri"/>
              <a:cs typeface="Times New Roman"/>
            </a:endParaRPr>
          </a:p>
          <a:p>
            <a:endParaRPr lang="id-ID" dirty="0">
              <a:solidFill>
                <a:schemeClr val="tx1"/>
              </a:solidFill>
            </a:endParaRPr>
          </a:p>
        </p:txBody>
      </p:sp>
    </p:spTree>
    <p:extLst>
      <p:ext uri="{BB962C8B-B14F-4D97-AF65-F5344CB8AC3E}">
        <p14:creationId xmlns:p14="http://schemas.microsoft.com/office/powerpoint/2010/main" val="33738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878508"/>
            <a:ext cx="2664296" cy="894308"/>
          </a:xfrm>
          <a:solidFill>
            <a:schemeClr val="bg2"/>
          </a:solidFill>
        </p:spPr>
        <p:txBody>
          <a:bodyPr>
            <a:normAutofit fontScale="90000"/>
          </a:bodyPr>
          <a:lstStyle/>
          <a:p>
            <a:pPr marL="342900" lvl="0" indent="-342900" algn="ctr">
              <a:lnSpc>
                <a:spcPct val="115000"/>
              </a:lnSpc>
              <a:spcBef>
                <a:spcPts val="0"/>
              </a:spcBef>
            </a:pPr>
            <a:r>
              <a:rPr lang="id-ID" sz="2400" b="0" cap="none" dirty="0" smtClean="0">
                <a:solidFill>
                  <a:prstClr val="black"/>
                </a:solidFill>
                <a:latin typeface="Aharoni" pitchFamily="2" charset="-79"/>
                <a:ea typeface="Calibri"/>
                <a:cs typeface="Aharoni" pitchFamily="2" charset="-79"/>
              </a:rPr>
              <a:t> Prinsip Dasar</a:t>
            </a:r>
            <a:r>
              <a:rPr lang="id-ID" sz="2000" b="0" cap="none" dirty="0">
                <a:solidFill>
                  <a:prstClr val="black"/>
                </a:solidFill>
                <a:latin typeface="Aharoni" pitchFamily="2" charset="-79"/>
                <a:ea typeface="Calibri"/>
                <a:cs typeface="Aharoni" pitchFamily="2" charset="-79"/>
              </a:rPr>
              <a:t/>
            </a:r>
            <a:br>
              <a:rPr lang="id-ID" sz="2000" b="0" cap="none" dirty="0">
                <a:solidFill>
                  <a:prstClr val="black"/>
                </a:solidFill>
                <a:latin typeface="Aharoni" pitchFamily="2" charset="-79"/>
                <a:ea typeface="Calibri"/>
                <a:cs typeface="Aharoni" pitchFamily="2" charset="-79"/>
              </a:rPr>
            </a:br>
            <a:r>
              <a:rPr lang="id-ID" sz="2400" b="0" cap="none" dirty="0" smtClean="0">
                <a:solidFill>
                  <a:prstClr val="black"/>
                </a:solidFill>
                <a:latin typeface="Aharoni" pitchFamily="2" charset="-79"/>
                <a:ea typeface="Calibri"/>
                <a:cs typeface="Aharoni" pitchFamily="2" charset="-79"/>
              </a:rPr>
              <a:t> </a:t>
            </a:r>
            <a:endParaRPr lang="id-ID" sz="2000" b="0" cap="none" dirty="0">
              <a:solidFill>
                <a:prstClr val="black"/>
              </a:solidFill>
              <a:latin typeface="Aharoni" pitchFamily="2" charset="-79"/>
              <a:ea typeface="Calibri"/>
              <a:cs typeface="Aharoni" pitchFamily="2" charset="-79"/>
            </a:endParaRPr>
          </a:p>
        </p:txBody>
      </p:sp>
      <p:sp>
        <p:nvSpPr>
          <p:cNvPr id="3" name="Text Placeholder 2"/>
          <p:cNvSpPr>
            <a:spLocks noGrp="1"/>
          </p:cNvSpPr>
          <p:nvPr>
            <p:ph type="body" idx="1"/>
          </p:nvPr>
        </p:nvSpPr>
        <p:spPr>
          <a:xfrm>
            <a:off x="251520" y="4077072"/>
            <a:ext cx="8424936" cy="2304256"/>
          </a:xfrm>
        </p:spPr>
        <p:txBody>
          <a:bodyPr>
            <a:normAutofit/>
          </a:bodyPr>
          <a:lstStyle/>
          <a:p>
            <a:pPr algn="just">
              <a:lnSpc>
                <a:spcPct val="115000"/>
              </a:lnSpc>
              <a:spcAft>
                <a:spcPts val="0"/>
              </a:spcAft>
            </a:pPr>
            <a:r>
              <a:rPr lang="id-ID" sz="2800" dirty="0" smtClean="0">
                <a:solidFill>
                  <a:schemeClr val="tx1"/>
                </a:solidFill>
                <a:latin typeface="Haettenschweiler" pitchFamily="34" charset="0"/>
                <a:ea typeface="Times New Roman"/>
                <a:cs typeface="Times New Roman"/>
              </a:rPr>
              <a:t>Berita </a:t>
            </a:r>
            <a:r>
              <a:rPr lang="id-ID" sz="2800" dirty="0">
                <a:solidFill>
                  <a:schemeClr val="tx1"/>
                </a:solidFill>
                <a:latin typeface="Haettenschweiler" pitchFamily="34" charset="0"/>
                <a:ea typeface="Times New Roman"/>
                <a:cs typeface="Times New Roman"/>
              </a:rPr>
              <a:t>online hendaknya bersifat ringkas dan sederhana. </a:t>
            </a:r>
            <a:endParaRPr lang="id-ID" sz="2800" dirty="0" smtClean="0">
              <a:solidFill>
                <a:schemeClr val="tx1"/>
              </a:solidFill>
              <a:latin typeface="Haettenschweiler" pitchFamily="34" charset="0"/>
              <a:ea typeface="Times New Roman"/>
              <a:cs typeface="Times New Roman"/>
            </a:endParaRPr>
          </a:p>
          <a:p>
            <a:pPr algn="just">
              <a:lnSpc>
                <a:spcPct val="115000"/>
              </a:lnSpc>
              <a:spcAft>
                <a:spcPts val="0"/>
              </a:spcAft>
            </a:pPr>
            <a:r>
              <a:rPr lang="id-ID" sz="2800" dirty="0" smtClean="0">
                <a:solidFill>
                  <a:schemeClr val="tx1"/>
                </a:solidFill>
                <a:latin typeface="Haettenschweiler" pitchFamily="34" charset="0"/>
                <a:ea typeface="Times New Roman"/>
                <a:cs typeface="Times New Roman"/>
              </a:rPr>
              <a:t>Hal </a:t>
            </a:r>
            <a:r>
              <a:rPr lang="id-ID" sz="2800" dirty="0">
                <a:solidFill>
                  <a:schemeClr val="tx1"/>
                </a:solidFill>
                <a:latin typeface="Haettenschweiler" pitchFamily="34" charset="0"/>
                <a:ea typeface="Times New Roman"/>
                <a:cs typeface="Times New Roman"/>
              </a:rPr>
              <a:t>ini merupakan penyesuaian dengan tingkat kesibukan manusia di era modern yang ingin serba cepat. Hal ini sejalan dengan istilah ‘KISS’ dalam kaidah bahasa jurnalistik yakni </a:t>
            </a:r>
            <a:r>
              <a:rPr lang="id-ID" sz="2800" i="1" dirty="0">
                <a:solidFill>
                  <a:schemeClr val="tx1"/>
                </a:solidFill>
                <a:latin typeface="Haettenschweiler" pitchFamily="34" charset="0"/>
                <a:ea typeface="Times New Roman"/>
                <a:cs typeface="Times New Roman"/>
              </a:rPr>
              <a:t>Keep It Short and </a:t>
            </a:r>
            <a:r>
              <a:rPr lang="id-ID" sz="2800" i="1" dirty="0" smtClean="0">
                <a:solidFill>
                  <a:schemeClr val="tx1"/>
                </a:solidFill>
                <a:latin typeface="Haettenschweiler" pitchFamily="34" charset="0"/>
                <a:ea typeface="Times New Roman"/>
                <a:cs typeface="Times New Roman"/>
              </a:rPr>
              <a:t>Simple</a:t>
            </a:r>
            <a:r>
              <a:rPr lang="id-ID" sz="2800" dirty="0">
                <a:solidFill>
                  <a:schemeClr val="tx1"/>
                </a:solidFill>
                <a:latin typeface="Haettenschweiler" pitchFamily="34" charset="0"/>
                <a:ea typeface="Times New Roman"/>
                <a:cs typeface="Times New Roman"/>
              </a:rPr>
              <a:t>.</a:t>
            </a:r>
            <a:endParaRPr lang="id-ID" sz="2800" dirty="0">
              <a:solidFill>
                <a:schemeClr val="tx1"/>
              </a:solidFill>
              <a:latin typeface="Haettenschweiler" pitchFamily="34" charset="0"/>
              <a:ea typeface="Calibri"/>
              <a:cs typeface="Times New Roman"/>
            </a:endParaRPr>
          </a:p>
        </p:txBody>
      </p:sp>
      <p:sp>
        <p:nvSpPr>
          <p:cNvPr id="5" name="TextBox 4"/>
          <p:cNvSpPr txBox="1"/>
          <p:nvPr/>
        </p:nvSpPr>
        <p:spPr>
          <a:xfrm>
            <a:off x="5148064" y="1484784"/>
            <a:ext cx="2882647" cy="1184940"/>
          </a:xfrm>
          <a:prstGeom prst="rect">
            <a:avLst/>
          </a:prstGeom>
          <a:noFill/>
        </p:spPr>
        <p:txBody>
          <a:bodyPr wrap="square" rtlCol="0">
            <a:spAutoFit/>
          </a:bodyPr>
          <a:lstStyle/>
          <a:p>
            <a:pPr algn="ctr"/>
            <a:r>
              <a:rPr lang="id-ID" sz="3500" b="1" dirty="0" smtClean="0">
                <a:latin typeface="inherit"/>
                <a:ea typeface="Times New Roman"/>
                <a:cs typeface="Times New Roman"/>
              </a:rPr>
              <a:t>Keringkasan</a:t>
            </a:r>
          </a:p>
          <a:p>
            <a:pPr algn="ctr"/>
            <a:r>
              <a:rPr lang="id-ID" sz="3600" dirty="0" smtClean="0">
                <a:latin typeface="inherit"/>
                <a:ea typeface="Times New Roman"/>
                <a:cs typeface="Times New Roman"/>
              </a:rPr>
              <a:t> </a:t>
            </a:r>
            <a:r>
              <a:rPr lang="id-ID" sz="3600" dirty="0">
                <a:latin typeface="inherit"/>
                <a:ea typeface="Times New Roman"/>
                <a:cs typeface="Times New Roman"/>
              </a:rPr>
              <a:t>(</a:t>
            </a:r>
            <a:r>
              <a:rPr lang="id-ID" sz="3600" i="1" u="sng" dirty="0">
                <a:latin typeface="inherit"/>
                <a:ea typeface="Times New Roman"/>
                <a:cs typeface="Times New Roman"/>
                <a:hlinkClick r:id="rId3"/>
              </a:rPr>
              <a:t>Brevity</a:t>
            </a:r>
            <a:r>
              <a:rPr lang="id-ID" sz="3600" dirty="0" smtClean="0">
                <a:latin typeface="inherit"/>
                <a:ea typeface="Times New Roman"/>
                <a:cs typeface="Times New Roman"/>
              </a:rPr>
              <a:t>)</a:t>
            </a:r>
            <a:endParaRPr lang="id-ID" sz="3600" dirty="0"/>
          </a:p>
        </p:txBody>
      </p:sp>
    </p:spTree>
    <p:extLst>
      <p:ext uri="{BB962C8B-B14F-4D97-AF65-F5344CB8AC3E}">
        <p14:creationId xmlns:p14="http://schemas.microsoft.com/office/powerpoint/2010/main" val="121429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878508"/>
            <a:ext cx="2664296" cy="894308"/>
          </a:xfrm>
          <a:solidFill>
            <a:schemeClr val="bg2"/>
          </a:solidFill>
        </p:spPr>
        <p:txBody>
          <a:bodyPr>
            <a:normAutofit fontScale="90000"/>
          </a:bodyPr>
          <a:lstStyle/>
          <a:p>
            <a:pPr marL="342900" lvl="0" indent="-342900" algn="ctr">
              <a:lnSpc>
                <a:spcPct val="115000"/>
              </a:lnSpc>
              <a:spcBef>
                <a:spcPts val="0"/>
              </a:spcBef>
            </a:pPr>
            <a:r>
              <a:rPr lang="id-ID" sz="2400" b="0" cap="none" dirty="0" smtClean="0">
                <a:solidFill>
                  <a:prstClr val="black"/>
                </a:solidFill>
                <a:latin typeface="Aharoni" pitchFamily="2" charset="-79"/>
                <a:ea typeface="Calibri"/>
                <a:cs typeface="Aharoni" pitchFamily="2" charset="-79"/>
              </a:rPr>
              <a:t> Prinsip Dasar</a:t>
            </a:r>
            <a:r>
              <a:rPr lang="id-ID" sz="2000" b="0" cap="none" dirty="0">
                <a:solidFill>
                  <a:prstClr val="black"/>
                </a:solidFill>
                <a:latin typeface="Aharoni" pitchFamily="2" charset="-79"/>
                <a:ea typeface="Calibri"/>
                <a:cs typeface="Aharoni" pitchFamily="2" charset="-79"/>
              </a:rPr>
              <a:t/>
            </a:r>
            <a:br>
              <a:rPr lang="id-ID" sz="2000" b="0" cap="none" dirty="0">
                <a:solidFill>
                  <a:prstClr val="black"/>
                </a:solidFill>
                <a:latin typeface="Aharoni" pitchFamily="2" charset="-79"/>
                <a:ea typeface="Calibri"/>
                <a:cs typeface="Aharoni" pitchFamily="2" charset="-79"/>
              </a:rPr>
            </a:br>
            <a:r>
              <a:rPr lang="id-ID" sz="2400" b="0" cap="none" dirty="0" smtClean="0">
                <a:solidFill>
                  <a:prstClr val="black"/>
                </a:solidFill>
                <a:latin typeface="Aharoni" pitchFamily="2" charset="-79"/>
                <a:ea typeface="Calibri"/>
                <a:cs typeface="Aharoni" pitchFamily="2" charset="-79"/>
              </a:rPr>
              <a:t> </a:t>
            </a:r>
            <a:endParaRPr lang="id-ID" sz="2000" b="0" cap="none" dirty="0">
              <a:solidFill>
                <a:prstClr val="black"/>
              </a:solidFill>
              <a:latin typeface="Aharoni" pitchFamily="2" charset="-79"/>
              <a:ea typeface="Calibri"/>
              <a:cs typeface="Aharoni" pitchFamily="2" charset="-79"/>
            </a:endParaRPr>
          </a:p>
        </p:txBody>
      </p:sp>
      <p:sp>
        <p:nvSpPr>
          <p:cNvPr id="3" name="Text Placeholder 2"/>
          <p:cNvSpPr>
            <a:spLocks noGrp="1"/>
          </p:cNvSpPr>
          <p:nvPr>
            <p:ph type="body" idx="1"/>
          </p:nvPr>
        </p:nvSpPr>
        <p:spPr>
          <a:xfrm>
            <a:off x="251520" y="4149080"/>
            <a:ext cx="8424936" cy="1944216"/>
          </a:xfrm>
        </p:spPr>
        <p:txBody>
          <a:bodyPr>
            <a:normAutofit/>
          </a:bodyPr>
          <a:lstStyle/>
          <a:p>
            <a:pPr lvl="0" algn="just">
              <a:lnSpc>
                <a:spcPct val="115000"/>
              </a:lnSpc>
            </a:pPr>
            <a:r>
              <a:rPr lang="id-ID" dirty="0" smtClean="0">
                <a:solidFill>
                  <a:schemeClr val="tx1"/>
                </a:solidFill>
                <a:latin typeface="Bauhaus 93" pitchFamily="82" charset="0"/>
                <a:ea typeface="Times New Roman"/>
                <a:cs typeface="Times New Roman"/>
              </a:rPr>
              <a:t>Para </a:t>
            </a:r>
            <a:r>
              <a:rPr lang="id-ID" dirty="0">
                <a:solidFill>
                  <a:schemeClr val="tx1"/>
                </a:solidFill>
                <a:latin typeface="Bauhaus 93" pitchFamily="82" charset="0"/>
                <a:ea typeface="Times New Roman"/>
                <a:cs typeface="Times New Roman"/>
              </a:rPr>
              <a:t>jurnalis online dituntut agar mampu menyesuaikan diri di tengah kebutuhan publik. Dengan kemajuan teknologi, jurnalis tidak hanya dituntut pandai menulis berita, melainkan harus dapat menyajikan berita dengan beragam cara, seperti menggabungkan teks, suara, video, gambar, animasi, hyperlink dan lain-lain dalam suatu berita</a:t>
            </a:r>
            <a:r>
              <a:rPr lang="id-ID" dirty="0" smtClean="0">
                <a:solidFill>
                  <a:schemeClr val="tx1"/>
                </a:solidFill>
                <a:latin typeface="Bauhaus 93" pitchFamily="82" charset="0"/>
                <a:ea typeface="Times New Roman"/>
                <a:cs typeface="Times New Roman"/>
              </a:rPr>
              <a:t>.</a:t>
            </a:r>
            <a:endParaRPr lang="id-ID" dirty="0">
              <a:solidFill>
                <a:schemeClr val="tx1"/>
              </a:solidFill>
              <a:latin typeface="Bauhaus 93" pitchFamily="82" charset="0"/>
              <a:ea typeface="Calibri"/>
              <a:cs typeface="Times New Roman"/>
            </a:endParaRPr>
          </a:p>
        </p:txBody>
      </p:sp>
      <p:sp>
        <p:nvSpPr>
          <p:cNvPr id="5" name="TextBox 4"/>
          <p:cNvSpPr txBox="1"/>
          <p:nvPr/>
        </p:nvSpPr>
        <p:spPr>
          <a:xfrm>
            <a:off x="5148064" y="1057379"/>
            <a:ext cx="2882647" cy="1723549"/>
          </a:xfrm>
          <a:prstGeom prst="rect">
            <a:avLst/>
          </a:prstGeom>
          <a:noFill/>
        </p:spPr>
        <p:txBody>
          <a:bodyPr wrap="square" rtlCol="0">
            <a:spAutoFit/>
          </a:bodyPr>
          <a:lstStyle/>
          <a:p>
            <a:pPr algn="ctr"/>
            <a:r>
              <a:rPr lang="id-ID" sz="3500" b="1" dirty="0" smtClean="0">
                <a:latin typeface="inherit"/>
                <a:ea typeface="Times New Roman"/>
                <a:cs typeface="Times New Roman"/>
              </a:rPr>
              <a:t>Kemampuan Beradaptasi</a:t>
            </a:r>
          </a:p>
          <a:p>
            <a:pPr algn="ctr"/>
            <a:r>
              <a:rPr lang="id-ID" sz="3600" dirty="0" smtClean="0">
                <a:solidFill>
                  <a:srgbClr val="5230E2"/>
                </a:solidFill>
                <a:latin typeface="inherit"/>
                <a:ea typeface="Times New Roman"/>
                <a:cs typeface="Times New Roman"/>
              </a:rPr>
              <a:t>(</a:t>
            </a:r>
            <a:r>
              <a:rPr lang="id-ID" sz="3600" i="1" u="sng" dirty="0" smtClean="0">
                <a:solidFill>
                  <a:srgbClr val="5230E2"/>
                </a:solidFill>
                <a:latin typeface="inherit"/>
                <a:ea typeface="Times New Roman"/>
                <a:cs typeface="Times New Roman"/>
              </a:rPr>
              <a:t>Adaptability</a:t>
            </a:r>
            <a:r>
              <a:rPr lang="id-ID" sz="3600" dirty="0" smtClean="0">
                <a:solidFill>
                  <a:srgbClr val="5230E2"/>
                </a:solidFill>
                <a:latin typeface="inherit"/>
                <a:ea typeface="Times New Roman"/>
                <a:cs typeface="Times New Roman"/>
              </a:rPr>
              <a:t>) </a:t>
            </a:r>
            <a:endParaRPr lang="id-ID" sz="3600" dirty="0">
              <a:solidFill>
                <a:srgbClr val="5230E2"/>
              </a:solidFill>
            </a:endParaRPr>
          </a:p>
        </p:txBody>
      </p:sp>
    </p:spTree>
    <p:extLst>
      <p:ext uri="{BB962C8B-B14F-4D97-AF65-F5344CB8AC3E}">
        <p14:creationId xmlns:p14="http://schemas.microsoft.com/office/powerpoint/2010/main" val="23198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878508"/>
            <a:ext cx="2664296" cy="894308"/>
          </a:xfrm>
          <a:solidFill>
            <a:schemeClr val="bg2"/>
          </a:solidFill>
        </p:spPr>
        <p:txBody>
          <a:bodyPr>
            <a:normAutofit fontScale="90000"/>
          </a:bodyPr>
          <a:lstStyle/>
          <a:p>
            <a:pPr marL="342900" lvl="0" indent="-342900" algn="ctr">
              <a:lnSpc>
                <a:spcPct val="115000"/>
              </a:lnSpc>
              <a:spcBef>
                <a:spcPts val="0"/>
              </a:spcBef>
            </a:pPr>
            <a:r>
              <a:rPr lang="id-ID" sz="2400" b="0" cap="none" dirty="0" smtClean="0">
                <a:solidFill>
                  <a:prstClr val="black"/>
                </a:solidFill>
                <a:latin typeface="Aharoni" pitchFamily="2" charset="-79"/>
                <a:ea typeface="Calibri"/>
                <a:cs typeface="Aharoni" pitchFamily="2" charset="-79"/>
              </a:rPr>
              <a:t> Prinsip Dasar</a:t>
            </a:r>
            <a:r>
              <a:rPr lang="id-ID" sz="2000" b="0" cap="none" dirty="0">
                <a:solidFill>
                  <a:prstClr val="black"/>
                </a:solidFill>
                <a:latin typeface="Aharoni" pitchFamily="2" charset="-79"/>
                <a:ea typeface="Calibri"/>
                <a:cs typeface="Aharoni" pitchFamily="2" charset="-79"/>
              </a:rPr>
              <a:t/>
            </a:r>
            <a:br>
              <a:rPr lang="id-ID" sz="2000" b="0" cap="none" dirty="0">
                <a:solidFill>
                  <a:prstClr val="black"/>
                </a:solidFill>
                <a:latin typeface="Aharoni" pitchFamily="2" charset="-79"/>
                <a:ea typeface="Calibri"/>
                <a:cs typeface="Aharoni" pitchFamily="2" charset="-79"/>
              </a:rPr>
            </a:br>
            <a:r>
              <a:rPr lang="id-ID" sz="2400" b="0" cap="none" dirty="0" smtClean="0">
                <a:solidFill>
                  <a:prstClr val="black"/>
                </a:solidFill>
                <a:latin typeface="Aharoni" pitchFamily="2" charset="-79"/>
                <a:ea typeface="Calibri"/>
                <a:cs typeface="Aharoni" pitchFamily="2" charset="-79"/>
              </a:rPr>
              <a:t> </a:t>
            </a:r>
            <a:endParaRPr lang="id-ID" sz="2000" b="0" cap="none" dirty="0">
              <a:solidFill>
                <a:prstClr val="black"/>
              </a:solidFill>
              <a:latin typeface="Aharoni" pitchFamily="2" charset="-79"/>
              <a:ea typeface="Calibri"/>
              <a:cs typeface="Aharoni" pitchFamily="2" charset="-79"/>
            </a:endParaRPr>
          </a:p>
        </p:txBody>
      </p:sp>
      <p:sp>
        <p:nvSpPr>
          <p:cNvPr id="3" name="Text Placeholder 2"/>
          <p:cNvSpPr>
            <a:spLocks noGrp="1"/>
          </p:cNvSpPr>
          <p:nvPr>
            <p:ph type="body" idx="1"/>
          </p:nvPr>
        </p:nvSpPr>
        <p:spPr>
          <a:xfrm>
            <a:off x="323528" y="4221088"/>
            <a:ext cx="8424936" cy="2232248"/>
          </a:xfrm>
        </p:spPr>
        <p:txBody>
          <a:bodyPr>
            <a:normAutofit/>
          </a:bodyPr>
          <a:lstStyle/>
          <a:p>
            <a:pPr lvl="0" algn="just">
              <a:lnSpc>
                <a:spcPct val="115000"/>
              </a:lnSpc>
            </a:pPr>
            <a:r>
              <a:rPr lang="id-ID" sz="2400" dirty="0" smtClean="0">
                <a:solidFill>
                  <a:schemeClr val="tx1"/>
                </a:solidFill>
                <a:latin typeface="Arial Black" pitchFamily="34" charset="0"/>
                <a:ea typeface="Times New Roman"/>
                <a:cs typeface="Times New Roman"/>
              </a:rPr>
              <a:t>Untuk </a:t>
            </a:r>
            <a:r>
              <a:rPr lang="id-ID" sz="2400" dirty="0">
                <a:solidFill>
                  <a:schemeClr val="tx1"/>
                </a:solidFill>
                <a:latin typeface="Arial Black" pitchFamily="34" charset="0"/>
                <a:ea typeface="Times New Roman"/>
                <a:cs typeface="Times New Roman"/>
              </a:rPr>
              <a:t>memudahkan para audiens, situs-situs yang terkait dengan jurnalistik online hendaknya memiliki sifat dapat dipindai, agar pembaca tidak merasa terpaksa dalam membaca informasi atau berita</a:t>
            </a:r>
            <a:r>
              <a:rPr lang="id-ID" sz="2400" dirty="0" smtClean="0">
                <a:solidFill>
                  <a:schemeClr val="tx1"/>
                </a:solidFill>
                <a:latin typeface="Arial Black" pitchFamily="34" charset="0"/>
                <a:ea typeface="Times New Roman"/>
                <a:cs typeface="Times New Roman"/>
              </a:rPr>
              <a:t>.</a:t>
            </a:r>
            <a:endParaRPr lang="id-ID" sz="2400" dirty="0">
              <a:solidFill>
                <a:schemeClr val="tx1"/>
              </a:solidFill>
              <a:latin typeface="Arial Black" pitchFamily="34" charset="0"/>
              <a:ea typeface="Calibri"/>
              <a:cs typeface="Times New Roman"/>
            </a:endParaRPr>
          </a:p>
        </p:txBody>
      </p:sp>
      <p:sp>
        <p:nvSpPr>
          <p:cNvPr id="5" name="TextBox 4"/>
          <p:cNvSpPr txBox="1"/>
          <p:nvPr/>
        </p:nvSpPr>
        <p:spPr>
          <a:xfrm>
            <a:off x="4932040" y="1312892"/>
            <a:ext cx="3314695" cy="1107996"/>
          </a:xfrm>
          <a:prstGeom prst="rect">
            <a:avLst/>
          </a:prstGeom>
          <a:noFill/>
        </p:spPr>
        <p:txBody>
          <a:bodyPr wrap="square" rtlCol="0">
            <a:spAutoFit/>
          </a:bodyPr>
          <a:lstStyle/>
          <a:p>
            <a:pPr algn="ctr"/>
            <a:r>
              <a:rPr lang="id-ID" sz="3300" b="1" dirty="0" smtClean="0">
                <a:solidFill>
                  <a:prstClr val="black"/>
                </a:solidFill>
                <a:latin typeface="inherit"/>
                <a:ea typeface="Times New Roman"/>
                <a:cs typeface="Times New Roman"/>
              </a:rPr>
              <a:t>Dapat Dipindai</a:t>
            </a:r>
          </a:p>
          <a:p>
            <a:pPr algn="ctr"/>
            <a:r>
              <a:rPr lang="id-ID" sz="3300" dirty="0" smtClean="0">
                <a:solidFill>
                  <a:srgbClr val="5230E2"/>
                </a:solidFill>
                <a:latin typeface="inherit"/>
                <a:ea typeface="Times New Roman"/>
                <a:cs typeface="Times New Roman"/>
              </a:rPr>
              <a:t>(</a:t>
            </a:r>
            <a:r>
              <a:rPr lang="id-ID" sz="3300" i="1" u="sng" dirty="0" smtClean="0">
                <a:solidFill>
                  <a:srgbClr val="5230E2"/>
                </a:solidFill>
                <a:latin typeface="inherit"/>
                <a:ea typeface="Times New Roman"/>
                <a:cs typeface="Times New Roman"/>
              </a:rPr>
              <a:t>Scannability</a:t>
            </a:r>
            <a:r>
              <a:rPr lang="id-ID" sz="3300" dirty="0" smtClean="0">
                <a:solidFill>
                  <a:srgbClr val="5230E2"/>
                </a:solidFill>
                <a:latin typeface="inherit"/>
                <a:ea typeface="Times New Roman"/>
                <a:cs typeface="Times New Roman"/>
              </a:rPr>
              <a:t>) </a:t>
            </a:r>
            <a:endParaRPr lang="id-ID" sz="3300" dirty="0">
              <a:solidFill>
                <a:srgbClr val="5230E2"/>
              </a:solidFill>
            </a:endParaRPr>
          </a:p>
        </p:txBody>
      </p:sp>
    </p:spTree>
    <p:extLst>
      <p:ext uri="{BB962C8B-B14F-4D97-AF65-F5344CB8AC3E}">
        <p14:creationId xmlns:p14="http://schemas.microsoft.com/office/powerpoint/2010/main" val="297016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878508"/>
            <a:ext cx="2664296" cy="894308"/>
          </a:xfrm>
          <a:solidFill>
            <a:schemeClr val="bg2"/>
          </a:solidFill>
        </p:spPr>
        <p:txBody>
          <a:bodyPr>
            <a:normAutofit fontScale="90000"/>
          </a:bodyPr>
          <a:lstStyle/>
          <a:p>
            <a:pPr marL="342900" lvl="0" indent="-342900" algn="ctr">
              <a:lnSpc>
                <a:spcPct val="115000"/>
              </a:lnSpc>
              <a:spcBef>
                <a:spcPts val="0"/>
              </a:spcBef>
            </a:pPr>
            <a:r>
              <a:rPr lang="id-ID" sz="2400" b="0" cap="none" dirty="0" smtClean="0">
                <a:solidFill>
                  <a:prstClr val="black"/>
                </a:solidFill>
                <a:latin typeface="Aharoni" pitchFamily="2" charset="-79"/>
                <a:ea typeface="Calibri"/>
                <a:cs typeface="Aharoni" pitchFamily="2" charset="-79"/>
              </a:rPr>
              <a:t> Prinsip Dasar</a:t>
            </a:r>
            <a:r>
              <a:rPr lang="id-ID" sz="2000" b="0" cap="none" dirty="0">
                <a:solidFill>
                  <a:prstClr val="black"/>
                </a:solidFill>
                <a:latin typeface="Aharoni" pitchFamily="2" charset="-79"/>
                <a:ea typeface="Calibri"/>
                <a:cs typeface="Aharoni" pitchFamily="2" charset="-79"/>
              </a:rPr>
              <a:t/>
            </a:r>
            <a:br>
              <a:rPr lang="id-ID" sz="2000" b="0" cap="none" dirty="0">
                <a:solidFill>
                  <a:prstClr val="black"/>
                </a:solidFill>
                <a:latin typeface="Aharoni" pitchFamily="2" charset="-79"/>
                <a:ea typeface="Calibri"/>
                <a:cs typeface="Aharoni" pitchFamily="2" charset="-79"/>
              </a:rPr>
            </a:br>
            <a:r>
              <a:rPr lang="id-ID" sz="2400" b="0" cap="none" dirty="0" smtClean="0">
                <a:solidFill>
                  <a:prstClr val="black"/>
                </a:solidFill>
                <a:latin typeface="Aharoni" pitchFamily="2" charset="-79"/>
                <a:ea typeface="Calibri"/>
                <a:cs typeface="Aharoni" pitchFamily="2" charset="-79"/>
              </a:rPr>
              <a:t> </a:t>
            </a:r>
            <a:endParaRPr lang="id-ID" sz="2000" b="0" cap="none" dirty="0">
              <a:solidFill>
                <a:prstClr val="black"/>
              </a:solidFill>
              <a:latin typeface="Aharoni" pitchFamily="2" charset="-79"/>
              <a:ea typeface="Calibri"/>
              <a:cs typeface="Aharoni" pitchFamily="2" charset="-79"/>
            </a:endParaRPr>
          </a:p>
        </p:txBody>
      </p:sp>
      <p:sp>
        <p:nvSpPr>
          <p:cNvPr id="3" name="Text Placeholder 2"/>
          <p:cNvSpPr>
            <a:spLocks noGrp="1"/>
          </p:cNvSpPr>
          <p:nvPr>
            <p:ph type="body" idx="1"/>
          </p:nvPr>
        </p:nvSpPr>
        <p:spPr>
          <a:xfrm>
            <a:off x="323528" y="4365104"/>
            <a:ext cx="8424936" cy="1872208"/>
          </a:xfrm>
        </p:spPr>
        <p:txBody>
          <a:bodyPr>
            <a:normAutofit/>
          </a:bodyPr>
          <a:lstStyle/>
          <a:p>
            <a:pPr lvl="0" algn="just">
              <a:lnSpc>
                <a:spcPct val="115000"/>
              </a:lnSpc>
            </a:pPr>
            <a:r>
              <a:rPr lang="id-ID" sz="1900" dirty="0" smtClean="0">
                <a:solidFill>
                  <a:schemeClr val="tx1"/>
                </a:solidFill>
                <a:latin typeface="Aharoni" pitchFamily="2" charset="-79"/>
                <a:ea typeface="Times New Roman"/>
                <a:cs typeface="Aharoni" pitchFamily="2" charset="-79"/>
              </a:rPr>
              <a:t>Dalam </a:t>
            </a:r>
            <a:r>
              <a:rPr lang="id-ID" sz="1900" dirty="0">
                <a:solidFill>
                  <a:schemeClr val="tx1"/>
                </a:solidFill>
                <a:latin typeface="Aharoni" pitchFamily="2" charset="-79"/>
                <a:ea typeface="Times New Roman"/>
                <a:cs typeface="Aharoni" pitchFamily="2" charset="-79"/>
              </a:rPr>
              <a:t>jurnalistik online, komunikasi dari publik kepada jurnalis sangat dimungkinkan dengan adanya akses yang semakin luas. Audiens dibiarkan untuk menjadi pengguna (</a:t>
            </a:r>
            <a:r>
              <a:rPr lang="id-ID" sz="1900" i="1" dirty="0">
                <a:solidFill>
                  <a:schemeClr val="tx1"/>
                </a:solidFill>
                <a:latin typeface="Aharoni" pitchFamily="2" charset="-79"/>
                <a:ea typeface="Times New Roman"/>
                <a:cs typeface="Aharoni" pitchFamily="2" charset="-79"/>
              </a:rPr>
              <a:t>user</a:t>
            </a:r>
            <a:r>
              <a:rPr lang="id-ID" sz="1900" dirty="0">
                <a:solidFill>
                  <a:schemeClr val="tx1"/>
                </a:solidFill>
                <a:latin typeface="Aharoni" pitchFamily="2" charset="-79"/>
                <a:ea typeface="Times New Roman"/>
                <a:cs typeface="Aharoni" pitchFamily="2" charset="-79"/>
              </a:rPr>
              <a:t>). Hal ini sangat penting karena semakin audiens merasa dirinya dilibatkan, maka mereka akan semakin dihargai dan senang membaca berita yang ada</a:t>
            </a:r>
            <a:r>
              <a:rPr lang="id-ID" sz="1900" dirty="0" smtClean="0">
                <a:solidFill>
                  <a:schemeClr val="tx1"/>
                </a:solidFill>
                <a:latin typeface="Aharoni" pitchFamily="2" charset="-79"/>
                <a:ea typeface="Times New Roman"/>
                <a:cs typeface="Aharoni" pitchFamily="2" charset="-79"/>
              </a:rPr>
              <a:t>.</a:t>
            </a:r>
            <a:endParaRPr lang="id-ID" sz="1700" dirty="0">
              <a:solidFill>
                <a:schemeClr val="tx1"/>
              </a:solidFill>
              <a:latin typeface="Aharoni" pitchFamily="2" charset="-79"/>
              <a:ea typeface="Calibri"/>
              <a:cs typeface="Aharoni" pitchFamily="2" charset="-79"/>
            </a:endParaRPr>
          </a:p>
        </p:txBody>
      </p:sp>
      <p:sp>
        <p:nvSpPr>
          <p:cNvPr id="5" name="TextBox 4"/>
          <p:cNvSpPr txBox="1"/>
          <p:nvPr/>
        </p:nvSpPr>
        <p:spPr>
          <a:xfrm>
            <a:off x="4932040" y="1312892"/>
            <a:ext cx="3314695" cy="1107996"/>
          </a:xfrm>
          <a:prstGeom prst="rect">
            <a:avLst/>
          </a:prstGeom>
          <a:noFill/>
        </p:spPr>
        <p:txBody>
          <a:bodyPr wrap="square" rtlCol="0">
            <a:spAutoFit/>
          </a:bodyPr>
          <a:lstStyle/>
          <a:p>
            <a:pPr algn="ctr"/>
            <a:r>
              <a:rPr lang="id-ID" sz="3300" b="1" dirty="0" smtClean="0">
                <a:solidFill>
                  <a:prstClr val="black"/>
                </a:solidFill>
                <a:latin typeface="inherit"/>
                <a:ea typeface="Times New Roman"/>
                <a:cs typeface="Times New Roman"/>
              </a:rPr>
              <a:t>Interaktivitas</a:t>
            </a:r>
          </a:p>
          <a:p>
            <a:pPr algn="ctr"/>
            <a:r>
              <a:rPr lang="id-ID" sz="3300" dirty="0" smtClean="0">
                <a:solidFill>
                  <a:srgbClr val="5230E2"/>
                </a:solidFill>
                <a:latin typeface="inherit"/>
                <a:ea typeface="Times New Roman"/>
                <a:cs typeface="Times New Roman"/>
              </a:rPr>
              <a:t>(</a:t>
            </a:r>
            <a:r>
              <a:rPr lang="id-ID" sz="3300" i="1" u="sng" dirty="0" smtClean="0">
                <a:solidFill>
                  <a:srgbClr val="5230E2"/>
                </a:solidFill>
                <a:latin typeface="inherit"/>
                <a:ea typeface="Times New Roman"/>
                <a:cs typeface="Times New Roman"/>
              </a:rPr>
              <a:t>Interactivity</a:t>
            </a:r>
            <a:r>
              <a:rPr lang="id-ID" sz="3300" dirty="0" smtClean="0">
                <a:solidFill>
                  <a:srgbClr val="5230E2"/>
                </a:solidFill>
                <a:latin typeface="inherit"/>
                <a:ea typeface="Times New Roman"/>
                <a:cs typeface="Times New Roman"/>
              </a:rPr>
              <a:t>) </a:t>
            </a:r>
            <a:endParaRPr lang="id-ID" sz="3300" dirty="0">
              <a:solidFill>
                <a:srgbClr val="5230E2"/>
              </a:solidFill>
            </a:endParaRPr>
          </a:p>
        </p:txBody>
      </p:sp>
    </p:spTree>
    <p:extLst>
      <p:ext uri="{BB962C8B-B14F-4D97-AF65-F5344CB8AC3E}">
        <p14:creationId xmlns:p14="http://schemas.microsoft.com/office/powerpoint/2010/main" val="13453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id-ID" dirty="0" smtClean="0"/>
              <a:t>Buku Acuan</a:t>
            </a:r>
            <a:endParaRPr lang="id-ID"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1945" y="1081183"/>
            <a:ext cx="3658007" cy="349994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8144" y="692696"/>
            <a:ext cx="3024336" cy="3528392"/>
          </a:xfrm>
        </p:spPr>
      </p:pic>
      <p:pic>
        <p:nvPicPr>
          <p:cNvPr id="2052" name="Picture 4" descr="D:\Bahan Mengajar\Dasar Jurnalistik\Foto\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331" y="3946146"/>
            <a:ext cx="3370709" cy="279522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Bahan Mengajar\Dasar Jurnalistik\Foto\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996952"/>
            <a:ext cx="3240361" cy="388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37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par>
                                <p:cTn id="20" presetID="53" presetClass="entr" presetSubtype="16"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500" fill="hold"/>
                                        <p:tgtEl>
                                          <p:spTgt spid="2052"/>
                                        </p:tgtEl>
                                        <p:attrNameLst>
                                          <p:attrName>ppt_w</p:attrName>
                                        </p:attrNameLst>
                                      </p:cBhvr>
                                      <p:tavLst>
                                        <p:tav tm="0">
                                          <p:val>
                                            <p:fltVal val="0"/>
                                          </p:val>
                                        </p:tav>
                                        <p:tav tm="100000">
                                          <p:val>
                                            <p:strVal val="#ppt_w"/>
                                          </p:val>
                                        </p:tav>
                                      </p:tavLst>
                                    </p:anim>
                                    <p:anim calcmode="lin" valueType="num">
                                      <p:cBhvr>
                                        <p:cTn id="23" dur="500" fill="hold"/>
                                        <p:tgtEl>
                                          <p:spTgt spid="2052"/>
                                        </p:tgtEl>
                                        <p:attrNameLst>
                                          <p:attrName>ppt_h</p:attrName>
                                        </p:attrNameLst>
                                      </p:cBhvr>
                                      <p:tavLst>
                                        <p:tav tm="0">
                                          <p:val>
                                            <p:fltVal val="0"/>
                                          </p:val>
                                        </p:tav>
                                        <p:tav tm="100000">
                                          <p:val>
                                            <p:strVal val="#ppt_h"/>
                                          </p:val>
                                        </p:tav>
                                      </p:tavLst>
                                    </p:anim>
                                    <p:animEffect transition="in" filter="fade">
                                      <p:cBhvr>
                                        <p:cTn id="2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4077072"/>
            <a:ext cx="7776864" cy="2250775"/>
          </a:xfrm>
        </p:spPr>
        <p:txBody>
          <a:bodyPr>
            <a:normAutofit/>
          </a:bodyPr>
          <a:lstStyle/>
          <a:p>
            <a:pPr algn="just">
              <a:lnSpc>
                <a:spcPct val="115000"/>
              </a:lnSpc>
              <a:spcAft>
                <a:spcPts val="0"/>
              </a:spcAft>
            </a:pPr>
            <a:r>
              <a:rPr lang="id-ID" dirty="0" smtClean="0">
                <a:solidFill>
                  <a:schemeClr val="tx1"/>
                </a:solidFill>
                <a:latin typeface="Aharoni" pitchFamily="2" charset="-79"/>
                <a:ea typeface="Times New Roman"/>
                <a:cs typeface="Aharoni" pitchFamily="2" charset="-79"/>
              </a:rPr>
              <a:t>Media </a:t>
            </a:r>
            <a:r>
              <a:rPr lang="id-ID" dirty="0">
                <a:solidFill>
                  <a:schemeClr val="tx1"/>
                </a:solidFill>
                <a:latin typeface="Aharoni" pitchFamily="2" charset="-79"/>
                <a:ea typeface="Times New Roman"/>
                <a:cs typeface="Aharoni" pitchFamily="2" charset="-79"/>
              </a:rPr>
              <a:t>online memiliki peran yang lebih besar dari pada media </a:t>
            </a:r>
            <a:r>
              <a:rPr lang="id-ID" dirty="0" smtClean="0">
                <a:solidFill>
                  <a:schemeClr val="tx1"/>
                </a:solidFill>
                <a:latin typeface="Aharoni" pitchFamily="2" charset="-79"/>
                <a:ea typeface="Times New Roman"/>
                <a:cs typeface="Aharoni" pitchFamily="2" charset="-79"/>
              </a:rPr>
              <a:t>cetak atau </a:t>
            </a:r>
            <a:r>
              <a:rPr lang="id-ID" dirty="0">
                <a:solidFill>
                  <a:schemeClr val="tx1"/>
                </a:solidFill>
                <a:latin typeface="Aharoni" pitchFamily="2" charset="-79"/>
                <a:ea typeface="Times New Roman"/>
                <a:cs typeface="Aharoni" pitchFamily="2" charset="-79"/>
              </a:rPr>
              <a:t>media konvensional lainnya, yakni sebagai penjaring </a:t>
            </a:r>
            <a:r>
              <a:rPr lang="id-ID" dirty="0" smtClean="0">
                <a:solidFill>
                  <a:schemeClr val="tx1"/>
                </a:solidFill>
                <a:latin typeface="Aharoni" pitchFamily="2" charset="-79"/>
                <a:ea typeface="Times New Roman"/>
                <a:cs typeface="Aharoni" pitchFamily="2" charset="-79"/>
              </a:rPr>
              <a:t>komunitas</a:t>
            </a:r>
            <a:r>
              <a:rPr lang="id-ID" dirty="0">
                <a:solidFill>
                  <a:schemeClr val="tx1"/>
                </a:solidFill>
                <a:latin typeface="Aharoni" pitchFamily="2" charset="-79"/>
                <a:ea typeface="Times New Roman"/>
                <a:cs typeface="Aharoni" pitchFamily="2" charset="-79"/>
              </a:rPr>
              <a:t>. Jurnalis online juga harus memberi jawaban atau </a:t>
            </a:r>
            <a:r>
              <a:rPr lang="id-ID" dirty="0" smtClean="0">
                <a:solidFill>
                  <a:schemeClr val="tx1"/>
                </a:solidFill>
                <a:latin typeface="Aharoni" pitchFamily="2" charset="-79"/>
                <a:ea typeface="Times New Roman"/>
                <a:cs typeface="Aharoni" pitchFamily="2" charset="-79"/>
              </a:rPr>
              <a:t>timbal </a:t>
            </a:r>
            <a:r>
              <a:rPr lang="id-ID" dirty="0">
                <a:solidFill>
                  <a:schemeClr val="tx1"/>
                </a:solidFill>
                <a:latin typeface="Aharoni" pitchFamily="2" charset="-79"/>
                <a:ea typeface="Times New Roman"/>
                <a:cs typeface="Aharoni" pitchFamily="2" charset="-79"/>
              </a:rPr>
              <a:t>balik kepada publik sebagai sebuah balasan atas interaksi </a:t>
            </a:r>
            <a:r>
              <a:rPr lang="id-ID" dirty="0" smtClean="0">
                <a:solidFill>
                  <a:schemeClr val="tx1"/>
                </a:solidFill>
                <a:latin typeface="Aharoni" pitchFamily="2" charset="-79"/>
                <a:ea typeface="Times New Roman"/>
                <a:cs typeface="Aharoni" pitchFamily="2" charset="-79"/>
              </a:rPr>
              <a:t>yang </a:t>
            </a:r>
            <a:r>
              <a:rPr lang="id-ID" dirty="0">
                <a:solidFill>
                  <a:schemeClr val="tx1"/>
                </a:solidFill>
                <a:latin typeface="Aharoni" pitchFamily="2" charset="-79"/>
                <a:ea typeface="Times New Roman"/>
                <a:cs typeface="Aharoni" pitchFamily="2" charset="-79"/>
              </a:rPr>
              <a:t>dilakukan publik tadi</a:t>
            </a:r>
            <a:r>
              <a:rPr lang="id-ID" dirty="0" smtClean="0">
                <a:solidFill>
                  <a:schemeClr val="tx1"/>
                </a:solidFill>
                <a:latin typeface="Aharoni" pitchFamily="2" charset="-79"/>
                <a:ea typeface="Times New Roman"/>
                <a:cs typeface="Aharoni" pitchFamily="2" charset="-79"/>
              </a:rPr>
              <a:t>.</a:t>
            </a:r>
            <a:endParaRPr lang="id-ID" dirty="0">
              <a:solidFill>
                <a:schemeClr val="tx1"/>
              </a:solidFill>
              <a:latin typeface="Aharoni" pitchFamily="2" charset="-79"/>
              <a:ea typeface="Calibri"/>
              <a:cs typeface="Aharoni" pitchFamily="2" charset="-79"/>
            </a:endParaRPr>
          </a:p>
        </p:txBody>
      </p:sp>
      <p:sp>
        <p:nvSpPr>
          <p:cNvPr id="5" name="TextBox 4"/>
          <p:cNvSpPr txBox="1"/>
          <p:nvPr/>
        </p:nvSpPr>
        <p:spPr>
          <a:xfrm>
            <a:off x="4860032" y="1280954"/>
            <a:ext cx="3456384" cy="954107"/>
          </a:xfrm>
          <a:prstGeom prst="rect">
            <a:avLst/>
          </a:prstGeom>
          <a:noFill/>
        </p:spPr>
        <p:txBody>
          <a:bodyPr wrap="square" rtlCol="0">
            <a:spAutoFit/>
          </a:bodyPr>
          <a:lstStyle/>
          <a:p>
            <a:pPr algn="ctr"/>
            <a:r>
              <a:rPr lang="id-ID" b="1" dirty="0" smtClean="0">
                <a:latin typeface="inherit"/>
                <a:ea typeface="Times New Roman"/>
                <a:cs typeface="Times New Roman"/>
              </a:rPr>
              <a:t>Komunitas &amp; Percakapan</a:t>
            </a:r>
            <a:r>
              <a:rPr lang="id-ID" dirty="0" smtClean="0">
                <a:latin typeface="inherit"/>
                <a:ea typeface="Times New Roman"/>
                <a:cs typeface="Times New Roman"/>
              </a:rPr>
              <a:t> </a:t>
            </a:r>
          </a:p>
          <a:p>
            <a:pPr algn="ctr"/>
            <a:endParaRPr lang="id-ID" dirty="0" smtClean="0">
              <a:latin typeface="inherit"/>
              <a:ea typeface="Times New Roman"/>
              <a:cs typeface="Times New Roman"/>
            </a:endParaRPr>
          </a:p>
          <a:p>
            <a:r>
              <a:rPr lang="id-ID" sz="2000" dirty="0" smtClean="0">
                <a:latin typeface="inherit"/>
                <a:ea typeface="Times New Roman"/>
                <a:cs typeface="Times New Roman"/>
              </a:rPr>
              <a:t>(</a:t>
            </a:r>
            <a:r>
              <a:rPr lang="id-ID" i="1" u="sng" dirty="0">
                <a:latin typeface="inherit"/>
                <a:ea typeface="Times New Roman"/>
                <a:cs typeface="Times New Roman"/>
                <a:hlinkClick r:id="rId3"/>
              </a:rPr>
              <a:t>Community</a:t>
            </a:r>
            <a:r>
              <a:rPr lang="id-ID" i="1" dirty="0">
                <a:latin typeface="inherit"/>
                <a:ea typeface="Times New Roman"/>
                <a:cs typeface="Times New Roman"/>
              </a:rPr>
              <a:t> and </a:t>
            </a:r>
            <a:r>
              <a:rPr lang="id-ID" i="1" u="sng" dirty="0">
                <a:latin typeface="inherit"/>
                <a:ea typeface="Times New Roman"/>
                <a:cs typeface="Times New Roman"/>
                <a:hlinkClick r:id="rId4"/>
              </a:rPr>
              <a:t>Conversation</a:t>
            </a:r>
            <a:r>
              <a:rPr lang="id-ID" dirty="0">
                <a:latin typeface="inherit"/>
                <a:ea typeface="Times New Roman"/>
                <a:cs typeface="Times New Roman"/>
              </a:rPr>
              <a:t>). </a:t>
            </a:r>
            <a:endParaRPr lang="id-ID" dirty="0"/>
          </a:p>
        </p:txBody>
      </p:sp>
      <p:sp>
        <p:nvSpPr>
          <p:cNvPr id="6" name="Title 1"/>
          <p:cNvSpPr txBox="1">
            <a:spLocks/>
          </p:cNvSpPr>
          <p:nvPr/>
        </p:nvSpPr>
        <p:spPr>
          <a:xfrm>
            <a:off x="899592" y="878508"/>
            <a:ext cx="2664296" cy="894308"/>
          </a:xfrm>
          <a:prstGeom prst="rect">
            <a:avLst/>
          </a:prstGeom>
          <a:solidFill>
            <a:schemeClr val="bg2"/>
          </a:solidFill>
        </p:spPr>
        <p:txBody>
          <a:bodyPr vert="horz" lIns="91440" tIns="45720" rIns="91440" bIns="45720" rtlCol="0" anchor="t">
            <a:normAutofit fontScale="975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marL="342900" indent="-342900" algn="ctr">
              <a:lnSpc>
                <a:spcPct val="115000"/>
              </a:lnSpc>
              <a:spcBef>
                <a:spcPts val="0"/>
              </a:spcBef>
            </a:pPr>
            <a:r>
              <a:rPr lang="id-ID" sz="2400" b="0" cap="none" smtClean="0">
                <a:solidFill>
                  <a:prstClr val="black"/>
                </a:solidFill>
                <a:latin typeface="Aharoni" pitchFamily="2" charset="-79"/>
                <a:ea typeface="Calibri"/>
                <a:cs typeface="Aharoni" pitchFamily="2" charset="-79"/>
              </a:rPr>
              <a:t> Prinsip Dasar</a:t>
            </a:r>
            <a:r>
              <a:rPr lang="id-ID" sz="2000" b="0" cap="none" smtClean="0">
                <a:solidFill>
                  <a:prstClr val="black"/>
                </a:solidFill>
                <a:latin typeface="Aharoni" pitchFamily="2" charset="-79"/>
                <a:ea typeface="Calibri"/>
                <a:cs typeface="Aharoni" pitchFamily="2" charset="-79"/>
              </a:rPr>
              <a:t/>
            </a:r>
            <a:br>
              <a:rPr lang="id-ID" sz="2000" b="0" cap="none" smtClean="0">
                <a:solidFill>
                  <a:prstClr val="black"/>
                </a:solidFill>
                <a:latin typeface="Aharoni" pitchFamily="2" charset="-79"/>
                <a:ea typeface="Calibri"/>
                <a:cs typeface="Aharoni" pitchFamily="2" charset="-79"/>
              </a:rPr>
            </a:br>
            <a:r>
              <a:rPr lang="id-ID" sz="2400" b="0" cap="none" smtClean="0">
                <a:solidFill>
                  <a:prstClr val="black"/>
                </a:solidFill>
                <a:latin typeface="Aharoni" pitchFamily="2" charset="-79"/>
                <a:ea typeface="Calibri"/>
                <a:cs typeface="Aharoni" pitchFamily="2" charset="-79"/>
              </a:rPr>
              <a:t> </a:t>
            </a:r>
            <a:endParaRPr lang="id-ID" sz="2000" b="0" cap="none" dirty="0">
              <a:solidFill>
                <a:prstClr val="black"/>
              </a:solidFill>
              <a:latin typeface="Aharoni" pitchFamily="2" charset="-79"/>
              <a:ea typeface="Calibri"/>
              <a:cs typeface="Aharoni" pitchFamily="2" charset="-79"/>
            </a:endParaRPr>
          </a:p>
        </p:txBody>
      </p:sp>
    </p:spTree>
    <p:extLst>
      <p:ext uri="{BB962C8B-B14F-4D97-AF65-F5344CB8AC3E}">
        <p14:creationId xmlns:p14="http://schemas.microsoft.com/office/powerpoint/2010/main" val="282987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03648" y="260648"/>
            <a:ext cx="6336704" cy="2736304"/>
          </a:xfrm>
        </p:spPr>
        <p:txBody>
          <a:bodyPr numCol="2">
            <a:noAutofit/>
          </a:bodyPr>
          <a:lstStyle/>
          <a:p>
            <a:pPr>
              <a:lnSpc>
                <a:spcPct val="115000"/>
              </a:lnSpc>
              <a:spcAft>
                <a:spcPts val="1200"/>
              </a:spcAft>
              <a:buFont typeface="Wingdings" pitchFamily="2" charset="2"/>
              <a:buChar char="ü"/>
            </a:pPr>
            <a:r>
              <a:rPr lang="id-ID" sz="2000" dirty="0" smtClean="0">
                <a:latin typeface="Times New Roman"/>
                <a:ea typeface="Times New Roman"/>
                <a:cs typeface="Times New Roman"/>
              </a:rPr>
              <a:t>Audience Control.</a:t>
            </a:r>
            <a:endParaRPr lang="id-ID" sz="2000" dirty="0" smtClean="0">
              <a:ea typeface="Times New Roman"/>
              <a:cs typeface="Times New Roman"/>
            </a:endParaRPr>
          </a:p>
          <a:p>
            <a:pPr>
              <a:lnSpc>
                <a:spcPct val="115000"/>
              </a:lnSpc>
              <a:spcAft>
                <a:spcPts val="1200"/>
              </a:spcAft>
              <a:buFont typeface="Wingdings" pitchFamily="2" charset="2"/>
              <a:buChar char="ü"/>
            </a:pPr>
            <a:r>
              <a:rPr lang="id-ID" sz="2000" dirty="0" smtClean="0">
                <a:latin typeface="Times New Roman"/>
                <a:ea typeface="Times New Roman"/>
                <a:cs typeface="Times New Roman"/>
              </a:rPr>
              <a:t>Non lienarity. </a:t>
            </a:r>
          </a:p>
          <a:p>
            <a:pPr>
              <a:lnSpc>
                <a:spcPct val="115000"/>
              </a:lnSpc>
              <a:spcAft>
                <a:spcPts val="1200"/>
              </a:spcAft>
              <a:buFont typeface="Wingdings" pitchFamily="2" charset="2"/>
              <a:buChar char="ü"/>
            </a:pPr>
            <a:r>
              <a:rPr lang="id-ID" sz="2000" dirty="0" smtClean="0">
                <a:latin typeface="Times New Roman"/>
                <a:ea typeface="Times New Roman"/>
                <a:cs typeface="Times New Roman"/>
              </a:rPr>
              <a:t>Storage and retrieval.  </a:t>
            </a:r>
            <a:endParaRPr lang="id-ID" sz="2000" dirty="0" smtClean="0">
              <a:ea typeface="Times New Roman"/>
              <a:cs typeface="Times New Roman"/>
            </a:endParaRPr>
          </a:p>
          <a:p>
            <a:pPr>
              <a:lnSpc>
                <a:spcPct val="115000"/>
              </a:lnSpc>
              <a:spcAft>
                <a:spcPts val="1200"/>
              </a:spcAft>
              <a:buFont typeface="Wingdings" pitchFamily="2" charset="2"/>
              <a:buChar char="ü"/>
            </a:pPr>
            <a:r>
              <a:rPr lang="id-ID" sz="2000" dirty="0" smtClean="0">
                <a:latin typeface="Times New Roman"/>
                <a:ea typeface="Times New Roman"/>
                <a:cs typeface="Times New Roman"/>
              </a:rPr>
              <a:t>Unlimited Space. </a:t>
            </a:r>
          </a:p>
          <a:p>
            <a:pPr marL="0" indent="0">
              <a:lnSpc>
                <a:spcPct val="115000"/>
              </a:lnSpc>
              <a:spcAft>
                <a:spcPts val="1200"/>
              </a:spcAft>
              <a:buNone/>
            </a:pPr>
            <a:endParaRPr lang="id-ID" sz="2000" dirty="0" smtClean="0">
              <a:latin typeface="Times New Roman"/>
              <a:ea typeface="Times New Roman"/>
              <a:cs typeface="Times New Roman"/>
            </a:endParaRPr>
          </a:p>
          <a:p>
            <a:pPr>
              <a:lnSpc>
                <a:spcPct val="115000"/>
              </a:lnSpc>
              <a:spcAft>
                <a:spcPts val="1200"/>
              </a:spcAft>
              <a:buFont typeface="Wingdings" pitchFamily="2" charset="2"/>
              <a:buChar char="ü"/>
            </a:pPr>
            <a:r>
              <a:rPr lang="id-ID" sz="2000" dirty="0" smtClean="0">
                <a:latin typeface="Times New Roman"/>
                <a:ea typeface="Times New Roman"/>
                <a:cs typeface="Times New Roman"/>
              </a:rPr>
              <a:t>Immediacy.  </a:t>
            </a:r>
            <a:endParaRPr lang="id-ID" sz="2000" dirty="0" smtClean="0">
              <a:ea typeface="Times New Roman"/>
              <a:cs typeface="Times New Roman"/>
            </a:endParaRPr>
          </a:p>
          <a:p>
            <a:pPr>
              <a:lnSpc>
                <a:spcPct val="115000"/>
              </a:lnSpc>
              <a:spcAft>
                <a:spcPts val="1200"/>
              </a:spcAft>
              <a:buFont typeface="Wingdings" pitchFamily="2" charset="2"/>
              <a:buChar char="ü"/>
            </a:pPr>
            <a:r>
              <a:rPr lang="id-ID" sz="2000" dirty="0" smtClean="0">
                <a:latin typeface="Times New Roman"/>
                <a:ea typeface="Times New Roman"/>
                <a:cs typeface="Times New Roman"/>
              </a:rPr>
              <a:t>Multimedia Capabllity.  </a:t>
            </a:r>
            <a:endParaRPr lang="id-ID" sz="2000" dirty="0" smtClean="0">
              <a:ea typeface="Times New Roman"/>
              <a:cs typeface="Times New Roman"/>
            </a:endParaRPr>
          </a:p>
          <a:p>
            <a:pPr>
              <a:lnSpc>
                <a:spcPct val="115000"/>
              </a:lnSpc>
              <a:spcAft>
                <a:spcPts val="1200"/>
              </a:spcAft>
              <a:buFont typeface="Wingdings" pitchFamily="2" charset="2"/>
              <a:buChar char="ü"/>
            </a:pPr>
            <a:r>
              <a:rPr lang="id-ID" sz="2000" dirty="0" smtClean="0">
                <a:latin typeface="Times New Roman"/>
                <a:ea typeface="Times New Roman"/>
                <a:cs typeface="Times New Roman"/>
              </a:rPr>
              <a:t>Interactivity.  </a:t>
            </a:r>
            <a:endParaRPr lang="id-ID" sz="2000" dirty="0" smtClean="0">
              <a:ea typeface="Calibri"/>
              <a:cs typeface="Times New Roman"/>
            </a:endParaRPr>
          </a:p>
          <a:p>
            <a:pPr marL="0" indent="0">
              <a:buNone/>
            </a:pPr>
            <a:r>
              <a:rPr lang="id-ID" sz="2000" dirty="0" smtClean="0">
                <a:latin typeface="Times New Roman"/>
                <a:ea typeface="Times New Roman"/>
              </a:rPr>
              <a:t/>
            </a:r>
            <a:br>
              <a:rPr lang="id-ID" sz="2000" dirty="0" smtClean="0">
                <a:latin typeface="Times New Roman"/>
                <a:ea typeface="Times New Roman"/>
              </a:rPr>
            </a:br>
            <a:endParaRPr lang="id-ID" sz="2000" dirty="0"/>
          </a:p>
        </p:txBody>
      </p:sp>
      <p:sp>
        <p:nvSpPr>
          <p:cNvPr id="5" name="Title 1"/>
          <p:cNvSpPr>
            <a:spLocks noGrp="1"/>
          </p:cNvSpPr>
          <p:nvPr>
            <p:ph type="title"/>
          </p:nvPr>
        </p:nvSpPr>
        <p:spPr>
          <a:xfrm>
            <a:off x="2411760" y="3284984"/>
            <a:ext cx="4474840" cy="850106"/>
          </a:xfrm>
        </p:spPr>
        <p:txBody>
          <a:bodyPr>
            <a:normAutofit fontScale="90000"/>
          </a:bodyPr>
          <a:lstStyle/>
          <a:p>
            <a:pPr marL="342900" lvl="0" indent="-342900">
              <a:lnSpc>
                <a:spcPct val="115000"/>
              </a:lnSpc>
              <a:spcBef>
                <a:spcPts val="0"/>
              </a:spcBef>
            </a:pPr>
            <a:r>
              <a:rPr lang="id-ID" sz="2400" b="0" cap="none" dirty="0" smtClean="0">
                <a:solidFill>
                  <a:prstClr val="black"/>
                </a:solidFill>
                <a:latin typeface="Aharoni" pitchFamily="2" charset="-79"/>
                <a:ea typeface="Calibri"/>
                <a:cs typeface="Aharoni" pitchFamily="2" charset="-79"/>
              </a:rPr>
              <a:t>Kelebihan Jurnalisme Online</a:t>
            </a:r>
            <a:br>
              <a:rPr lang="id-ID" sz="2400" b="0" cap="none" dirty="0" smtClean="0">
                <a:solidFill>
                  <a:prstClr val="black"/>
                </a:solidFill>
                <a:latin typeface="Aharoni" pitchFamily="2" charset="-79"/>
                <a:ea typeface="Calibri"/>
                <a:cs typeface="Aharoni" pitchFamily="2" charset="-79"/>
              </a:rPr>
            </a:br>
            <a:endParaRPr lang="id-ID" sz="2000" b="0" cap="none" dirty="0">
              <a:solidFill>
                <a:prstClr val="black"/>
              </a:solidFill>
              <a:latin typeface="Aharoni" pitchFamily="2" charset="-79"/>
              <a:ea typeface="Calibri"/>
              <a:cs typeface="Aharoni" pitchFamily="2" charset="-79"/>
            </a:endParaRPr>
          </a:p>
        </p:txBody>
      </p:sp>
    </p:spTree>
    <p:extLst>
      <p:ext uri="{BB962C8B-B14F-4D97-AF65-F5344CB8AC3E}">
        <p14:creationId xmlns:p14="http://schemas.microsoft.com/office/powerpoint/2010/main" val="415239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267744" y="413792"/>
            <a:ext cx="4690864" cy="1143000"/>
          </a:xfrm>
        </p:spPr>
        <p:txBody>
          <a:bodyPr>
            <a:normAutofit/>
          </a:bodyPr>
          <a:lstStyle/>
          <a:p>
            <a:pPr marL="342900" lvl="0" indent="-342900">
              <a:lnSpc>
                <a:spcPct val="115000"/>
              </a:lnSpc>
              <a:spcBef>
                <a:spcPts val="0"/>
              </a:spcBef>
            </a:pPr>
            <a:r>
              <a:rPr lang="id-ID" sz="2400" dirty="0" smtClean="0">
                <a:solidFill>
                  <a:prstClr val="black"/>
                </a:solidFill>
                <a:latin typeface="Aharoni" pitchFamily="2" charset="-79"/>
                <a:ea typeface="Calibri"/>
                <a:cs typeface="Aharoni" pitchFamily="2" charset="-79"/>
              </a:rPr>
              <a:t>Kekurangan </a:t>
            </a:r>
            <a:r>
              <a:rPr lang="id-ID" sz="2400" b="0" cap="none" dirty="0" smtClean="0">
                <a:solidFill>
                  <a:prstClr val="black"/>
                </a:solidFill>
                <a:latin typeface="Aharoni" pitchFamily="2" charset="-79"/>
                <a:ea typeface="Calibri"/>
                <a:cs typeface="Aharoni" pitchFamily="2" charset="-79"/>
              </a:rPr>
              <a:t> Jurnalisme Online</a:t>
            </a:r>
            <a:endParaRPr lang="id-ID" sz="2000" b="0" cap="none" dirty="0">
              <a:solidFill>
                <a:prstClr val="black"/>
              </a:solidFill>
              <a:latin typeface="Aharoni" pitchFamily="2" charset="-79"/>
              <a:ea typeface="Calibri"/>
              <a:cs typeface="Aharoni" pitchFamily="2" charset="-79"/>
            </a:endParaRPr>
          </a:p>
        </p:txBody>
      </p:sp>
      <p:sp>
        <p:nvSpPr>
          <p:cNvPr id="4" name="Rounded Rectangle 3"/>
          <p:cNvSpPr/>
          <p:nvPr/>
        </p:nvSpPr>
        <p:spPr>
          <a:xfrm>
            <a:off x="107504" y="1556792"/>
            <a:ext cx="8892480" cy="4464496"/>
          </a:xfrm>
          <a:prstGeom prst="roundRect">
            <a:avLst/>
          </a:prstGeom>
          <a:solidFill>
            <a:schemeClr val="tx2">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Bef>
                <a:spcPct val="20000"/>
              </a:spcBef>
              <a:spcAft>
                <a:spcPts val="1200"/>
              </a:spcAft>
            </a:pPr>
            <a:endParaRPr lang="id-ID" sz="2000" dirty="0">
              <a:solidFill>
                <a:schemeClr val="bg1"/>
              </a:solidFill>
              <a:latin typeface="Aharoni" pitchFamily="2" charset="-79"/>
              <a:ea typeface="Calibri"/>
              <a:cs typeface="Aharoni" pitchFamily="2" charset="-79"/>
            </a:endParaRPr>
          </a:p>
          <a:p>
            <a:pPr marL="342900" lvl="0" indent="-342900" algn="just">
              <a:lnSpc>
                <a:spcPct val="115000"/>
              </a:lnSpc>
              <a:spcBef>
                <a:spcPct val="20000"/>
              </a:spcBef>
              <a:buFont typeface="Wingdings" pitchFamily="2" charset="2"/>
              <a:buChar char="ü"/>
            </a:pPr>
            <a:r>
              <a:rPr lang="id-ID" sz="2000" dirty="0">
                <a:solidFill>
                  <a:schemeClr val="bg1"/>
                </a:solidFill>
                <a:latin typeface="Aharoni" pitchFamily="2" charset="-79"/>
                <a:ea typeface="Times New Roman"/>
                <a:cs typeface="Aharoni" pitchFamily="2" charset="-79"/>
              </a:rPr>
              <a:t>Jurnalisme online merupakan “mainan” masyarakat supra rasional. Masyarakat yang tidak tergolong supra rasional tidak akan betah dengan mengakses jurnalisme online. Karena mereka tidak mengakses jurnalisme online maka mereka akan dilanda oleh kecemasan informasi (information anxiety).</a:t>
            </a:r>
          </a:p>
          <a:p>
            <a:pPr marL="342900" lvl="0" indent="-342900" algn="just">
              <a:lnSpc>
                <a:spcPct val="115000"/>
              </a:lnSpc>
              <a:spcBef>
                <a:spcPct val="20000"/>
              </a:spcBef>
              <a:buFont typeface="Wingdings" pitchFamily="2" charset="2"/>
              <a:buChar char="ü"/>
            </a:pPr>
            <a:r>
              <a:rPr lang="id-ID" sz="2000" dirty="0">
                <a:solidFill>
                  <a:schemeClr val="bg1"/>
                </a:solidFill>
                <a:latin typeface="Aharoni" pitchFamily="2" charset="-79"/>
                <a:ea typeface="Times New Roman"/>
                <a:cs typeface="Aharoni" pitchFamily="2" charset="-79"/>
              </a:rPr>
              <a:t>Masih sedikitnya jumlah mayarakat yang mengakses jurnalisme online, karena harus berada di depan computer untuk membaca segala informasi melalui web site </a:t>
            </a:r>
            <a:r>
              <a:rPr lang="id-ID" sz="2000" dirty="0" smtClean="0">
                <a:solidFill>
                  <a:schemeClr val="bg1"/>
                </a:solidFill>
                <a:latin typeface="Aharoni" pitchFamily="2" charset="-79"/>
                <a:ea typeface="Times New Roman"/>
                <a:cs typeface="Aharoni" pitchFamily="2" charset="-79"/>
              </a:rPr>
              <a:t>dll.</a:t>
            </a:r>
          </a:p>
          <a:p>
            <a:pPr marL="342900" lvl="0" indent="-342900" algn="just">
              <a:lnSpc>
                <a:spcPct val="115000"/>
              </a:lnSpc>
              <a:spcBef>
                <a:spcPct val="20000"/>
              </a:spcBef>
              <a:buFont typeface="Wingdings" pitchFamily="2" charset="2"/>
              <a:buChar char="ü"/>
            </a:pPr>
            <a:r>
              <a:rPr lang="id-ID" sz="2000" dirty="0" smtClean="0">
                <a:solidFill>
                  <a:prstClr val="white"/>
                </a:solidFill>
                <a:latin typeface="Aharoni" pitchFamily="2" charset="-79"/>
                <a:cs typeface="Aharoni" pitchFamily="2" charset="-79"/>
              </a:rPr>
              <a:t>Tidak </a:t>
            </a:r>
            <a:r>
              <a:rPr lang="id-ID" sz="2000" dirty="0">
                <a:solidFill>
                  <a:prstClr val="white"/>
                </a:solidFill>
                <a:latin typeface="Aharoni" pitchFamily="2" charset="-79"/>
                <a:cs typeface="Aharoni" pitchFamily="2" charset="-79"/>
              </a:rPr>
              <a:t>memiliki kredibitas. Ini karena logis sebab. orang yang tidak memiliki ketampilan yang memadai pun bisa bercerita lewat jurnalisme online.  </a:t>
            </a:r>
            <a:endParaRPr lang="id-ID" sz="2000" dirty="0">
              <a:solidFill>
                <a:schemeClr val="bg1"/>
              </a:solidFill>
              <a:latin typeface="Aharoni" pitchFamily="2" charset="-79"/>
              <a:ea typeface="Calibri"/>
              <a:cs typeface="Aharoni" pitchFamily="2" charset="-79"/>
            </a:endParaRPr>
          </a:p>
          <a:p>
            <a:pPr marL="342900" lvl="0" indent="-342900">
              <a:lnSpc>
                <a:spcPct val="115000"/>
              </a:lnSpc>
              <a:spcBef>
                <a:spcPct val="20000"/>
              </a:spcBef>
              <a:spcAft>
                <a:spcPts val="1200"/>
              </a:spcAft>
              <a:buFont typeface="Arial" pitchFamily="34" charset="0"/>
              <a:buChar char="•"/>
            </a:pPr>
            <a:endParaRPr lang="id-ID" sz="200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7389799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6809" y="6021288"/>
            <a:ext cx="4713783" cy="606276"/>
          </a:xfrm>
        </p:spPr>
        <p:txBody>
          <a:bodyPr>
            <a:normAutofit/>
          </a:bodyPr>
          <a:lstStyle/>
          <a:p>
            <a:pPr marL="342900" lvl="0" indent="-342900">
              <a:lnSpc>
                <a:spcPct val="115000"/>
              </a:lnSpc>
              <a:spcBef>
                <a:spcPts val="0"/>
              </a:spcBef>
            </a:pPr>
            <a:r>
              <a:rPr lang="id-ID" sz="2400" b="0" cap="none" dirty="0" smtClean="0">
                <a:solidFill>
                  <a:prstClr val="black"/>
                </a:solidFill>
                <a:latin typeface="Aharoni" pitchFamily="2" charset="-79"/>
                <a:ea typeface="Calibri"/>
                <a:cs typeface="Aharoni" pitchFamily="2" charset="-79"/>
              </a:rPr>
              <a:t> Kredibilitas </a:t>
            </a:r>
            <a:r>
              <a:rPr lang="id-ID" sz="2400" b="0" cap="none" dirty="0">
                <a:solidFill>
                  <a:prstClr val="black"/>
                </a:solidFill>
                <a:latin typeface="Aharoni" pitchFamily="2" charset="-79"/>
                <a:ea typeface="Calibri"/>
                <a:cs typeface="Aharoni" pitchFamily="2" charset="-79"/>
              </a:rPr>
              <a:t>Media Daring</a:t>
            </a:r>
            <a:endParaRPr lang="id-ID" sz="2000" b="0" cap="none" dirty="0">
              <a:solidFill>
                <a:prstClr val="black"/>
              </a:solidFill>
              <a:latin typeface="Aharoni" pitchFamily="2" charset="-79"/>
              <a:ea typeface="Calibri"/>
              <a:cs typeface="Aharoni" pitchFamily="2" charset="-79"/>
            </a:endParaRPr>
          </a:p>
        </p:txBody>
      </p:sp>
      <p:sp>
        <p:nvSpPr>
          <p:cNvPr id="3" name="Text Placeholder 2"/>
          <p:cNvSpPr>
            <a:spLocks noGrp="1"/>
          </p:cNvSpPr>
          <p:nvPr>
            <p:ph type="body" idx="1"/>
          </p:nvPr>
        </p:nvSpPr>
        <p:spPr>
          <a:xfrm>
            <a:off x="467544" y="476673"/>
            <a:ext cx="8352928" cy="5256583"/>
          </a:xfrm>
          <a:gradFill>
            <a:gsLst>
              <a:gs pos="0">
                <a:schemeClr val="accent6">
                  <a:shade val="51000"/>
                  <a:satMod val="130000"/>
                  <a:alpha val="42000"/>
                </a:schemeClr>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lstStyle/>
          <a:p>
            <a:r>
              <a:rPr lang="id-ID" dirty="0" smtClean="0">
                <a:solidFill>
                  <a:schemeClr val="tx1"/>
                </a:solidFill>
              </a:rPr>
              <a:t> - orang </a:t>
            </a:r>
            <a:r>
              <a:rPr lang="id-ID" dirty="0">
                <a:solidFill>
                  <a:schemeClr val="tx1"/>
                </a:solidFill>
              </a:rPr>
              <a:t>cenderung skeptik terhadap sumber online. </a:t>
            </a:r>
            <a:endParaRPr lang="id-ID" dirty="0" smtClean="0">
              <a:solidFill>
                <a:schemeClr val="tx1"/>
              </a:solidFill>
            </a:endParaRPr>
          </a:p>
          <a:p>
            <a:r>
              <a:rPr lang="id-ID" dirty="0" smtClean="0">
                <a:solidFill>
                  <a:schemeClr val="tx1"/>
                </a:solidFill>
              </a:rPr>
              <a:t>- Penelitian </a:t>
            </a:r>
            <a:r>
              <a:rPr lang="id-ID" dirty="0">
                <a:solidFill>
                  <a:schemeClr val="tx1"/>
                </a:solidFill>
              </a:rPr>
              <a:t>menunjukkan koran adalah media yang paling kredibel dibandingkan media lain. Studi internasional membenarkan bahwa media tradisional lebih kredibel dibandingkan dengan media online. </a:t>
            </a:r>
            <a:endParaRPr lang="id-ID" dirty="0" smtClean="0">
              <a:solidFill>
                <a:schemeClr val="tx1"/>
              </a:solidFill>
            </a:endParaRPr>
          </a:p>
          <a:p>
            <a:endParaRPr lang="id-ID" dirty="0" smtClean="0">
              <a:solidFill>
                <a:schemeClr val="tx1"/>
              </a:solidFill>
            </a:endParaRPr>
          </a:p>
          <a:p>
            <a:pPr marL="342900" indent="-342900">
              <a:buFont typeface="Wingdings" pitchFamily="2" charset="2"/>
              <a:buChar char="v"/>
            </a:pPr>
            <a:r>
              <a:rPr lang="id-ID" dirty="0" smtClean="0">
                <a:solidFill>
                  <a:schemeClr val="tx1"/>
                </a:solidFill>
              </a:rPr>
              <a:t>Kovacic</a:t>
            </a:r>
            <a:r>
              <a:rPr lang="id-ID" dirty="0">
                <a:solidFill>
                  <a:schemeClr val="tx1"/>
                </a:solidFill>
              </a:rPr>
              <a:t>, dkk </a:t>
            </a:r>
            <a:r>
              <a:rPr lang="id-ID" dirty="0" smtClean="0">
                <a:solidFill>
                  <a:schemeClr val="tx1"/>
                </a:solidFill>
              </a:rPr>
              <a:t> juga </a:t>
            </a:r>
            <a:r>
              <a:rPr lang="id-ID" dirty="0">
                <a:solidFill>
                  <a:schemeClr val="tx1"/>
                </a:solidFill>
              </a:rPr>
              <a:t>melakukan penelitian dengan hasil hampir 70% responden setuju bahwa media tradisional memiliki derajat kredibilitas yang lebih </a:t>
            </a:r>
            <a:r>
              <a:rPr lang="id-ID" dirty="0" smtClean="0">
                <a:solidFill>
                  <a:schemeClr val="tx1"/>
                </a:solidFill>
              </a:rPr>
              <a:t>tinggi.</a:t>
            </a:r>
          </a:p>
          <a:p>
            <a:pPr marL="342900" indent="-342900">
              <a:buFont typeface="Wingdings" pitchFamily="2" charset="2"/>
              <a:buChar char="v"/>
            </a:pPr>
            <a:r>
              <a:rPr lang="id-ID" dirty="0" smtClean="0">
                <a:solidFill>
                  <a:schemeClr val="tx1"/>
                </a:solidFill>
              </a:rPr>
              <a:t>Sekitar </a:t>
            </a:r>
            <a:r>
              <a:rPr lang="id-ID" dirty="0">
                <a:solidFill>
                  <a:schemeClr val="tx1"/>
                </a:solidFill>
              </a:rPr>
              <a:t>18% responden memilih kredibilitas website berita dari media </a:t>
            </a:r>
            <a:r>
              <a:rPr lang="id-ID" dirty="0" smtClean="0">
                <a:solidFill>
                  <a:schemeClr val="tx1"/>
                </a:solidFill>
              </a:rPr>
              <a:t>tradisional</a:t>
            </a:r>
            <a:r>
              <a:rPr lang="id-ID" dirty="0">
                <a:solidFill>
                  <a:schemeClr val="tx1"/>
                </a:solidFill>
              </a:rPr>
              <a:t>.</a:t>
            </a:r>
            <a:endParaRPr lang="id-ID" dirty="0" smtClean="0">
              <a:solidFill>
                <a:schemeClr val="tx1"/>
              </a:solidFill>
            </a:endParaRPr>
          </a:p>
          <a:p>
            <a:pPr marL="342900" indent="-342900">
              <a:buFont typeface="Wingdings" pitchFamily="2" charset="2"/>
              <a:buChar char="v"/>
            </a:pPr>
            <a:r>
              <a:rPr lang="id-ID" dirty="0" smtClean="0">
                <a:solidFill>
                  <a:schemeClr val="tx1"/>
                </a:solidFill>
              </a:rPr>
              <a:t>Hanya </a:t>
            </a:r>
            <a:r>
              <a:rPr lang="id-ID" dirty="0">
                <a:solidFill>
                  <a:schemeClr val="tx1"/>
                </a:solidFill>
              </a:rPr>
              <a:t>18% responden yang percaya bahwa website media yang berasal dari media cetak saja yang kredibel sedangkan </a:t>
            </a:r>
            <a:endParaRPr lang="id-ID" dirty="0" smtClean="0">
              <a:solidFill>
                <a:schemeClr val="tx1"/>
              </a:solidFill>
            </a:endParaRPr>
          </a:p>
          <a:p>
            <a:pPr marL="342900" indent="-342900">
              <a:buFont typeface="Wingdings" pitchFamily="2" charset="2"/>
              <a:buChar char="v"/>
            </a:pPr>
            <a:r>
              <a:rPr lang="id-ID" dirty="0" smtClean="0">
                <a:solidFill>
                  <a:schemeClr val="tx1"/>
                </a:solidFill>
              </a:rPr>
              <a:t>64</a:t>
            </a:r>
            <a:r>
              <a:rPr lang="id-ID" dirty="0">
                <a:solidFill>
                  <a:schemeClr val="tx1"/>
                </a:solidFill>
              </a:rPr>
              <a:t>% responden tidak setuju. Hal ini menunjukkan bahwa masyarakat sendiri merasa media online kurang kredibel jika dibandingkan dengan media tradisional seperti koran.</a:t>
            </a:r>
          </a:p>
        </p:txBody>
      </p:sp>
    </p:spTree>
    <p:extLst>
      <p:ext uri="{BB962C8B-B14F-4D97-AF65-F5344CB8AC3E}">
        <p14:creationId xmlns:p14="http://schemas.microsoft.com/office/powerpoint/2010/main" val="30164564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355976" y="5445224"/>
            <a:ext cx="4104456" cy="857250"/>
          </a:xfrm>
        </p:spPr>
        <p:txBody>
          <a:bodyPr/>
          <a:lstStyle/>
          <a:p>
            <a:r>
              <a:rPr lang="en-US" sz="3600" dirty="0" smtClean="0"/>
              <a:t> </a:t>
            </a:r>
            <a:r>
              <a:rPr lang="en-US" sz="3600" b="1" dirty="0" smtClean="0">
                <a:latin typeface="Bookman Old Style" panose="02050604050505020204" pitchFamily="18" charset="0"/>
              </a:rPr>
              <a:t>“ THANK YOU “</a:t>
            </a:r>
          </a:p>
        </p:txBody>
      </p:sp>
    </p:spTree>
    <p:extLst>
      <p:ext uri="{BB962C8B-B14F-4D97-AF65-F5344CB8AC3E}">
        <p14:creationId xmlns:p14="http://schemas.microsoft.com/office/powerpoint/2010/main" val="3392192281"/>
      </p:ext>
    </p:extLst>
  </p:cSld>
  <p:clrMapOvr>
    <a:masterClrMapping/>
  </p:clrMapOvr>
  <p:transition spd="slow">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212" y="908720"/>
            <a:ext cx="7772400" cy="1470025"/>
          </a:xfrm>
          <a:solidFill>
            <a:schemeClr val="bg1">
              <a:lumMod val="75000"/>
            </a:schemeClr>
          </a:solidFill>
        </p:spPr>
        <p:txBody>
          <a:bodyPr>
            <a:normAutofit fontScale="90000"/>
          </a:bodyPr>
          <a:lstStyle/>
          <a:p>
            <a:r>
              <a:rPr lang="id-ID" sz="4800" dirty="0" smtClean="0">
                <a:latin typeface="Aharoni" pitchFamily="2" charset="-79"/>
                <a:cs typeface="Aharoni" pitchFamily="2" charset="-79"/>
              </a:rPr>
              <a:t>Kajian </a:t>
            </a:r>
            <a:br>
              <a:rPr lang="id-ID" sz="4800" dirty="0" smtClean="0">
                <a:latin typeface="Aharoni" pitchFamily="2" charset="-79"/>
                <a:cs typeface="Aharoni" pitchFamily="2" charset="-79"/>
              </a:rPr>
            </a:br>
            <a:r>
              <a:rPr lang="id-ID" sz="4800" dirty="0" smtClean="0">
                <a:latin typeface="Aharoni" pitchFamily="2" charset="-79"/>
                <a:cs typeface="Aharoni" pitchFamily="2" charset="-79"/>
              </a:rPr>
              <a:t> FOTO JURNALISTIK</a:t>
            </a:r>
            <a:endParaRPr lang="id-ID" sz="4800" dirty="0">
              <a:latin typeface="Aharoni" pitchFamily="2" charset="-79"/>
              <a:cs typeface="Aharoni" pitchFamily="2" charset="-79"/>
            </a:endParaRPr>
          </a:p>
        </p:txBody>
      </p:sp>
      <p:sp>
        <p:nvSpPr>
          <p:cNvPr id="3" name="Subtitle 2"/>
          <p:cNvSpPr>
            <a:spLocks noGrp="1"/>
          </p:cNvSpPr>
          <p:nvPr>
            <p:ph type="subTitle" idx="1"/>
          </p:nvPr>
        </p:nvSpPr>
        <p:spPr>
          <a:xfrm>
            <a:off x="6300192" y="116632"/>
            <a:ext cx="2512368" cy="864096"/>
          </a:xfrm>
        </p:spPr>
        <p:txBody>
          <a:bodyPr/>
          <a:lstStyle/>
          <a:p>
            <a:r>
              <a:rPr lang="id-ID" dirty="0" smtClean="0"/>
              <a:t>Pertemuan 7</a:t>
            </a:r>
            <a:endParaRPr lang="id-ID" dirty="0"/>
          </a:p>
        </p:txBody>
      </p:sp>
      <p:pic>
        <p:nvPicPr>
          <p:cNvPr id="1026" name="Picture 2" descr="D:\Bahan Mengajar\Dasar Jurnalistik\Fot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9090"/>
            <a:ext cx="8994184" cy="423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15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2050" name="Picture 2" descr="D:\Bahan Mengajar\Dasar Jurnalistik\Foto\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585" y="476673"/>
            <a:ext cx="4358951" cy="56166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251520" y="597057"/>
            <a:ext cx="5544616" cy="4300399"/>
          </a:xfrm>
          <a:prstGeom prst="wedgeRectCallout">
            <a:avLst>
              <a:gd name="adj1" fmla="val -2769"/>
              <a:gd name="adj2" fmla="val 75402"/>
            </a:avLst>
          </a:prstGeom>
          <a:solidFill>
            <a:schemeClr val="accent6">
              <a:lumMod val="5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5000"/>
              </a:lnSpc>
              <a:spcAft>
                <a:spcPts val="0"/>
              </a:spcAft>
              <a:buFont typeface="Symbol"/>
              <a:buChar char=""/>
            </a:pPr>
            <a:r>
              <a:rPr lang="id-ID" sz="2400" dirty="0">
                <a:latin typeface="Aharoni" pitchFamily="2" charset="-79"/>
                <a:ea typeface="Calibri"/>
                <a:cs typeface="Aharoni" pitchFamily="2" charset="-79"/>
              </a:rPr>
              <a:t>Pengertian Foto Jurnalistik</a:t>
            </a:r>
            <a:endParaRPr lang="id-ID" sz="2000" dirty="0">
              <a:latin typeface="Aharoni" pitchFamily="2" charset="-79"/>
              <a:ea typeface="Calibri"/>
              <a:cs typeface="Aharoni" pitchFamily="2" charset="-79"/>
            </a:endParaRPr>
          </a:p>
          <a:p>
            <a:pPr marL="342900" lvl="0" indent="-342900">
              <a:lnSpc>
                <a:spcPct val="115000"/>
              </a:lnSpc>
              <a:spcAft>
                <a:spcPts val="0"/>
              </a:spcAft>
              <a:buFont typeface="Symbol"/>
              <a:buChar char=""/>
            </a:pPr>
            <a:r>
              <a:rPr lang="id-ID" sz="2400" dirty="0">
                <a:latin typeface="Aharoni" pitchFamily="2" charset="-79"/>
                <a:ea typeface="Calibri"/>
                <a:cs typeface="Aharoni" pitchFamily="2" charset="-79"/>
              </a:rPr>
              <a:t>Karakteristik dan  Ciri Foto Jurnalistik</a:t>
            </a:r>
            <a:endParaRPr lang="id-ID" sz="2000" dirty="0">
              <a:latin typeface="Aharoni" pitchFamily="2" charset="-79"/>
              <a:ea typeface="Calibri"/>
              <a:cs typeface="Aharoni" pitchFamily="2" charset="-79"/>
            </a:endParaRPr>
          </a:p>
          <a:p>
            <a:pPr marL="342900" lvl="0" indent="-342900">
              <a:lnSpc>
                <a:spcPct val="115000"/>
              </a:lnSpc>
              <a:spcAft>
                <a:spcPts val="0"/>
              </a:spcAft>
              <a:buFont typeface="Symbol"/>
              <a:buChar char=""/>
            </a:pPr>
            <a:r>
              <a:rPr lang="id-ID" sz="2400" dirty="0">
                <a:latin typeface="Aharoni" pitchFamily="2" charset="-79"/>
                <a:ea typeface="Calibri"/>
                <a:cs typeface="Aharoni" pitchFamily="2" charset="-79"/>
              </a:rPr>
              <a:t>Kategori dan Kriteria Foto Jurnalistik</a:t>
            </a:r>
            <a:endParaRPr lang="id-ID" sz="2000" dirty="0">
              <a:latin typeface="Aharoni" pitchFamily="2" charset="-79"/>
              <a:ea typeface="Calibri"/>
              <a:cs typeface="Aharoni" pitchFamily="2" charset="-79"/>
            </a:endParaRPr>
          </a:p>
          <a:p>
            <a:pPr marL="342900" lvl="0" indent="-342900">
              <a:lnSpc>
                <a:spcPct val="115000"/>
              </a:lnSpc>
              <a:spcAft>
                <a:spcPts val="0"/>
              </a:spcAft>
              <a:buFont typeface="Symbol"/>
              <a:buChar char=""/>
            </a:pPr>
            <a:r>
              <a:rPr lang="id-ID" sz="2400" dirty="0">
                <a:latin typeface="Aharoni" pitchFamily="2" charset="-79"/>
                <a:ea typeface="Calibri"/>
                <a:cs typeface="Aharoni" pitchFamily="2" charset="-79"/>
              </a:rPr>
              <a:t>Elemen foto Jurnalistiik</a:t>
            </a:r>
            <a:endParaRPr lang="id-ID" sz="2000" dirty="0">
              <a:latin typeface="Aharoni" pitchFamily="2" charset="-79"/>
              <a:ea typeface="Calibri"/>
              <a:cs typeface="Aharoni" pitchFamily="2" charset="-79"/>
            </a:endParaRPr>
          </a:p>
          <a:p>
            <a:pPr marL="342900" lvl="0" indent="-342900">
              <a:lnSpc>
                <a:spcPct val="115000"/>
              </a:lnSpc>
              <a:spcAft>
                <a:spcPts val="1000"/>
              </a:spcAft>
              <a:buFont typeface="Symbol"/>
              <a:buChar char=""/>
            </a:pPr>
            <a:r>
              <a:rPr lang="id-ID" sz="2400" dirty="0">
                <a:latin typeface="Aharoni" pitchFamily="2" charset="-79"/>
                <a:ea typeface="Calibri"/>
                <a:cs typeface="Aharoni" pitchFamily="2" charset="-79"/>
              </a:rPr>
              <a:t>Metode Foto Jurnalistik</a:t>
            </a:r>
            <a:endParaRPr lang="id-ID" sz="2000" dirty="0">
              <a:latin typeface="Aharoni" pitchFamily="2" charset="-79"/>
              <a:ea typeface="Calibri"/>
              <a:cs typeface="Aharoni" pitchFamily="2" charset="-79"/>
            </a:endParaRPr>
          </a:p>
        </p:txBody>
      </p:sp>
      <p:sp>
        <p:nvSpPr>
          <p:cNvPr id="5" name="Text Placeholder 4"/>
          <p:cNvSpPr>
            <a:spLocks noGrp="1"/>
          </p:cNvSpPr>
          <p:nvPr>
            <p:ph type="body" idx="1"/>
          </p:nvPr>
        </p:nvSpPr>
        <p:spPr>
          <a:xfrm>
            <a:off x="278160" y="5085184"/>
            <a:ext cx="7772400" cy="1500187"/>
          </a:xfrm>
        </p:spPr>
        <p:txBody>
          <a:bodyPr/>
          <a:lstStyle/>
          <a:p>
            <a:endParaRPr lang="id-ID" dirty="0"/>
          </a:p>
        </p:txBody>
      </p:sp>
    </p:spTree>
    <p:extLst>
      <p:ext uri="{BB962C8B-B14F-4D97-AF65-F5344CB8AC3E}">
        <p14:creationId xmlns:p14="http://schemas.microsoft.com/office/powerpoint/2010/main" val="2180396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2050" name="Picture 2" descr="D:\Bahan Mengajar\Broadcasting 1\Foto Produksi siaran radio\index.png"/>
          <p:cNvPicPr>
            <a:picLocks noChangeAspect="1" noChangeArrowheads="1"/>
          </p:cNvPicPr>
          <p:nvPr/>
        </p:nvPicPr>
        <p:blipFill rotWithShape="1">
          <a:blip r:embed="rId2">
            <a:extLst>
              <a:ext uri="{28A0092B-C50C-407E-A947-70E740481C1C}">
                <a14:useLocalDpi xmlns:a14="http://schemas.microsoft.com/office/drawing/2010/main" val="0"/>
              </a:ext>
            </a:extLst>
          </a:blip>
          <a:srcRect l="3339" t="13494" r="7219" b="879"/>
          <a:stretch/>
        </p:blipFill>
        <p:spPr bwMode="auto">
          <a:xfrm>
            <a:off x="61867" y="44624"/>
            <a:ext cx="5302221" cy="67413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Bahan Mengajar\Dasar Jurnalistik\Foto\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8640"/>
            <a:ext cx="3795033"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3213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94" y="4869160"/>
            <a:ext cx="7772400" cy="1470025"/>
          </a:xfrm>
        </p:spPr>
        <p:txBody>
          <a:bodyPr/>
          <a:lstStyle/>
          <a:p>
            <a:r>
              <a:rPr lang="id-ID" b="1" dirty="0" smtClean="0">
                <a:latin typeface="Aharoni" pitchFamily="2" charset="-79"/>
                <a:cs typeface="Aharoni" pitchFamily="2" charset="-79"/>
              </a:rPr>
              <a:t>UJIAN TENGAH SEMESTER</a:t>
            </a:r>
            <a:endParaRPr lang="id-ID" b="1" dirty="0">
              <a:latin typeface="Aharoni" pitchFamily="2" charset="-79"/>
              <a:cs typeface="Aharoni" pitchFamily="2" charset="-79"/>
            </a:endParaRPr>
          </a:p>
        </p:txBody>
      </p:sp>
      <p:sp>
        <p:nvSpPr>
          <p:cNvPr id="3" name="Subtitle 2"/>
          <p:cNvSpPr>
            <a:spLocks noGrp="1"/>
          </p:cNvSpPr>
          <p:nvPr>
            <p:ph type="subTitle" idx="1"/>
          </p:nvPr>
        </p:nvSpPr>
        <p:spPr>
          <a:xfrm>
            <a:off x="539552" y="3645024"/>
            <a:ext cx="6400800" cy="1752600"/>
          </a:xfrm>
        </p:spPr>
        <p:txBody>
          <a:bodyPr>
            <a:normAutofit/>
          </a:bodyPr>
          <a:lstStyle/>
          <a:p>
            <a:r>
              <a:rPr lang="id-ID" sz="7200" dirty="0" smtClean="0">
                <a:latin typeface="Aharoni" pitchFamily="2" charset="-79"/>
                <a:cs typeface="Aharoni" pitchFamily="2" charset="-79"/>
              </a:rPr>
              <a:t>UTS</a:t>
            </a:r>
            <a:endParaRPr lang="id-ID" sz="7200" dirty="0">
              <a:latin typeface="Aharoni" pitchFamily="2" charset="-79"/>
              <a:cs typeface="Aharoni" pitchFamily="2" charset="-79"/>
            </a:endParaRPr>
          </a:p>
        </p:txBody>
      </p:sp>
    </p:spTree>
    <p:extLst>
      <p:ext uri="{BB962C8B-B14F-4D97-AF65-F5344CB8AC3E}">
        <p14:creationId xmlns:p14="http://schemas.microsoft.com/office/powerpoint/2010/main" val="2261148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7.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Class open house presentation" id="{ED6F853E-23FC-44AA-826D-3EFB5E0A4D17}" vid="{6E8FE5FC-8933-4D10-AAA1-772E0561EDC5}"/>
    </a:ext>
  </a:extLst>
</a:theme>
</file>

<file path=ppt/theme/theme8.xml><?xml version="1.0" encoding="utf-8"?>
<a:theme xmlns:a="http://schemas.openxmlformats.org/drawingml/2006/main" name="Business PowerpointTemplate-SlideWorld">
  <a:themeElements>
    <a:clrScheme name="Custom 61">
      <a:dk1>
        <a:sysClr val="windowText" lastClr="000000"/>
      </a:dk1>
      <a:lt1>
        <a:sysClr val="window" lastClr="FFFFFF"/>
      </a:lt1>
      <a:dk2>
        <a:srgbClr val="1F497D"/>
      </a:dk2>
      <a:lt2>
        <a:srgbClr val="BFBFBF"/>
      </a:lt2>
      <a:accent1>
        <a:srgbClr val="C00000"/>
      </a:accent1>
      <a:accent2>
        <a:srgbClr val="FFBFBF"/>
      </a:accent2>
      <a:accent3>
        <a:srgbClr val="9BBB59"/>
      </a:accent3>
      <a:accent4>
        <a:srgbClr val="8064A2"/>
      </a:accent4>
      <a:accent5>
        <a:srgbClr val="4BACC6"/>
      </a:accent5>
      <a:accent6>
        <a:srgbClr val="F79646"/>
      </a:accent6>
      <a:hlink>
        <a:srgbClr val="FF00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TotalTime>
  <Words>4711</Words>
  <Application>Microsoft Office PowerPoint</Application>
  <PresentationFormat>On-screen Show (4:3)</PresentationFormat>
  <Paragraphs>561</Paragraphs>
  <Slides>98</Slides>
  <Notes>7</Notes>
  <HiddenSlides>0</HiddenSlides>
  <MMClips>0</MMClips>
  <ScaleCrop>false</ScaleCrop>
  <HeadingPairs>
    <vt:vector size="4" baseType="variant">
      <vt:variant>
        <vt:lpstr>Theme</vt:lpstr>
      </vt:variant>
      <vt:variant>
        <vt:i4>10</vt:i4>
      </vt:variant>
      <vt:variant>
        <vt:lpstr>Slide Titles</vt:lpstr>
      </vt:variant>
      <vt:variant>
        <vt:i4>98</vt:i4>
      </vt:variant>
    </vt:vector>
  </HeadingPairs>
  <TitlesOfParts>
    <vt:vector size="108" baseType="lpstr">
      <vt:lpstr>Office Theme</vt:lpstr>
      <vt:lpstr>1_Office Theme</vt:lpstr>
      <vt:lpstr>2_Office Theme</vt:lpstr>
      <vt:lpstr>3_Office Theme</vt:lpstr>
      <vt:lpstr>4_Office Theme</vt:lpstr>
      <vt:lpstr>Facet</vt:lpstr>
      <vt:lpstr>Class open house presentation</vt:lpstr>
      <vt:lpstr>Business PowerpointTemplate-SlideWorld</vt:lpstr>
      <vt:lpstr>5_Office Theme</vt:lpstr>
      <vt:lpstr>6_Diseño predeterminado</vt:lpstr>
      <vt:lpstr>Dasar – Dasar </vt:lpstr>
      <vt:lpstr>PowerPoint Presentation</vt:lpstr>
      <vt:lpstr>PowerPoint Presentation</vt:lpstr>
      <vt:lpstr>PowerPoint Presentation</vt:lpstr>
      <vt:lpstr>PowerPoint Presentation</vt:lpstr>
      <vt:lpstr>PowerPoint Presentation</vt:lpstr>
      <vt:lpstr>Pengertian Jurnalistik</vt:lpstr>
      <vt:lpstr>PowerPoint Presentation</vt:lpstr>
      <vt:lpstr>Buku Acuan</vt:lpstr>
      <vt:lpstr>Jurnalistik itu apa???</vt:lpstr>
      <vt:lpstr>&amp; </vt:lpstr>
      <vt:lpstr>PowerPoint Presentation</vt:lpstr>
      <vt:lpstr>PowerPoint Presentation</vt:lpstr>
      <vt:lpstr>PowerPoint Presentation</vt:lpstr>
      <vt:lpstr>PowerPoint Presentation</vt:lpstr>
      <vt:lpstr> Jurnalistik</vt:lpstr>
      <vt:lpstr> </vt:lpstr>
      <vt:lpstr> </vt:lpstr>
      <vt:lpstr>Who, siapa yang terlibat –pelaku, korban, saksi, dll. What, apa yang terjadi –peristiwa, kejadian, acara. When, kapan terjadinya –hari, tanggal, jam. Where, di mana terjadinya –tempat kejadian, lokasi acara. Why, mengapa terjadi –alasan, motivasi, penyebab, tujuan. How, bagaimana proses kejadiannya–detail kejadian, suasana acara, rincian atau kronologi peristiwa. </vt:lpstr>
      <vt:lpstr>PowerPoint Presentation</vt:lpstr>
      <vt:lpstr> Elemen Jurnalistik</vt:lpstr>
      <vt:lpstr>PowerPoint Presentation</vt:lpstr>
      <vt:lpstr>Kajian   BAHASA JURNALISTIK</vt:lpstr>
      <vt:lpstr>PowerPoint Presentation</vt:lpstr>
      <vt:lpstr>PowerPoint Presentation</vt:lpstr>
      <vt:lpstr>News dan views</vt:lpstr>
      <vt:lpstr>Sungai Ciliwung Meluap, 2 Desa Terendam Banjir Setinggi 3 Meter</vt:lpstr>
      <vt:lpstr>Akibat Lilin, Sebuah Rumah Hangus Terbakar Di Lalap5 Si Jago Merah</vt:lpstr>
      <vt:lpstr>PowerPoint Presentation</vt:lpstr>
      <vt:lpstr>Perlukah Ujian Nasional Online Diadakan?  </vt:lpstr>
      <vt:lpstr>PowerPoint Presentation</vt:lpstr>
      <vt:lpstr>PowerPoint Presentation</vt:lpstr>
      <vt:lpstr>Sumiati, Kartini bagi Keluarga </vt:lpstr>
      <vt:lpstr>Pengertian Bahasa Jurnalistik</vt:lpstr>
      <vt:lpstr>PowerPoint Presentation</vt:lpstr>
      <vt:lpstr>Bahasa Jurnalistik menghindari penggunaan kata/kalimat panjang, seperti: - kemudian &gt; lalu - kurang lebih &gt; sekitar - melakukann pencurian &gt; mencuri - mengalami penurunan &gt; turun, menurun - pada hari Senin &gt; Senin - pada tanggal 10 Januari 2017 &gt; 10 Januari 2017 - tanggal 17 Agustus 2017 mendatang &gt; pada 17 Agustus 2017</vt:lpstr>
      <vt:lpstr>Menurut JS Badudu (1988)  </vt:lpstr>
      <vt:lpstr>Menurut JS Badudu (1988)  </vt:lpstr>
      <vt:lpstr>PowerPoint Presentation</vt:lpstr>
      <vt:lpstr>Kajian 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Pengertian dan karakter pers   </vt:lpstr>
      <vt:lpstr> Fungsi dan kedudukan pers   </vt:lpstr>
      <vt:lpstr> Tipologi pers  </vt:lpstr>
      <vt:lpstr>  Pilar utama pers</vt:lpstr>
      <vt:lpstr>PowerPoint Presentation</vt:lpstr>
      <vt:lpstr>PowerPoint Presentation</vt:lpstr>
      <vt:lpstr>PowerPoint Presentation</vt:lpstr>
      <vt:lpstr>Kajian  MEDIA MASSA</vt:lpstr>
      <vt:lpstr>PowerPoint Presentation</vt:lpstr>
      <vt:lpstr>Pengertian media massa </vt:lpstr>
      <vt:lpstr>Fungsi  Media Massa </vt:lpstr>
      <vt:lpstr>Peranan media massa</vt:lpstr>
      <vt:lpstr>     Karakteristik Media Massa</vt:lpstr>
      <vt:lpstr>Jenis  Media Massa</vt:lpstr>
      <vt:lpstr>PowerPoint Presentation</vt:lpstr>
      <vt:lpstr>Kajian  JURNALISME ONLINE</vt:lpstr>
      <vt:lpstr>PowerPoint Presentation</vt:lpstr>
      <vt:lpstr>PowerPoint Presentation</vt:lpstr>
      <vt:lpstr>Pengertian  Jurnalisme Online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Jenis Jurnalisme   </vt:lpstr>
      <vt:lpstr>PowerPoint Presentation</vt:lpstr>
      <vt:lpstr>PowerPoint Presentation</vt:lpstr>
      <vt:lpstr>PowerPoint Presentation</vt:lpstr>
      <vt:lpstr>PowerPoint Presentation</vt:lpstr>
      <vt:lpstr> Prinsip Dasar  Jurnalisme Online  </vt:lpstr>
      <vt:lpstr> Prinsip Dasar  </vt:lpstr>
      <vt:lpstr> Prinsip Dasar  </vt:lpstr>
      <vt:lpstr> Prinsip Dasar  </vt:lpstr>
      <vt:lpstr> Prinsip Dasar  </vt:lpstr>
      <vt:lpstr>PowerPoint Presentation</vt:lpstr>
      <vt:lpstr>Kelebihan Jurnalisme Online </vt:lpstr>
      <vt:lpstr>Kekurangan  Jurnalisme Online</vt:lpstr>
      <vt:lpstr> Kredibilitas Media Daring</vt:lpstr>
      <vt:lpstr> “ THANK YOU “</vt:lpstr>
      <vt:lpstr>Kajian   FOTO JURNALISTIK</vt:lpstr>
      <vt:lpstr>PowerPoint Presentation</vt:lpstr>
      <vt:lpstr>PowerPoint Presentation</vt:lpstr>
      <vt:lpstr>UJIAN TENGAH SEMESTER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163</cp:revision>
  <dcterms:created xsi:type="dcterms:W3CDTF">2017-09-20T10:39:14Z</dcterms:created>
  <dcterms:modified xsi:type="dcterms:W3CDTF">2017-12-29T12:23:36Z</dcterms:modified>
</cp:coreProperties>
</file>